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Belleza" pitchFamily="2" charset="77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boLXh+Z5asNnxZ22rOWH1UgXh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ea2dda03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2aea2dda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Who has got a great team?  Why is it working?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kind of shared learning have you done?</a:t>
            </a:r>
            <a:endParaRPr/>
          </a:p>
        </p:txBody>
      </p:sp>
      <p:sp>
        <p:nvSpPr>
          <p:cNvPr id="205" name="Google Shape;20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ea2dda0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ea2dda036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aea2dda036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e9d3103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2ae9d3103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coleman@Benton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id@Benton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ton.org/sites/default/files/BrdbndBrkthrough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benton.org/sites/default/files/WirelessForRural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795341" y="637953"/>
            <a:ext cx="11239003" cy="318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alibri"/>
              <a:buNone/>
            </a:pPr>
            <a:r>
              <a:rPr lang="en-US" sz="5600" b="1" i="1">
                <a:solidFill>
                  <a:srgbClr val="FFFFFF"/>
                </a:solidFill>
              </a:rPr>
              <a:t>Broadband Breakthrough:</a:t>
            </a:r>
            <a:br>
              <a:rPr lang="en-US" sz="5600" b="1" i="1">
                <a:solidFill>
                  <a:srgbClr val="FFFFFF"/>
                </a:solidFill>
              </a:rPr>
            </a:br>
            <a:r>
              <a:rPr lang="en-US" sz="5600" b="1" i="1">
                <a:solidFill>
                  <a:srgbClr val="FFFFFF"/>
                </a:solidFill>
              </a:rPr>
              <a:t>Infrastructure Planning for Rural Farming Communities</a:t>
            </a:r>
            <a:endParaRPr sz="5600" b="1">
              <a:solidFill>
                <a:srgbClr val="FFFFFF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727747" y="4208147"/>
            <a:ext cx="339126" cy="1938528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728739" y="4098333"/>
            <a:ext cx="201857" cy="1874520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795342" y="4182704"/>
            <a:ext cx="7970903" cy="128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800"/>
              <a:buNone/>
            </a:pPr>
            <a:r>
              <a:rPr lang="en-US" sz="1800">
                <a:solidFill>
                  <a:srgbClr val="FEFFFF"/>
                </a:solidFill>
              </a:rPr>
              <a:t>September 15, 2023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FEFFFF"/>
              </a:solidFill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350" y="4768712"/>
            <a:ext cx="2327700" cy="81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ea2dda036_1_0"/>
          <p:cNvSpPr txBox="1">
            <a:spLocks noGrp="1"/>
          </p:cNvSpPr>
          <p:nvPr>
            <p:ph type="title"/>
          </p:nvPr>
        </p:nvSpPr>
        <p:spPr>
          <a:xfrm>
            <a:off x="867786" y="131057"/>
            <a:ext cx="105156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US" b="1">
                <a:solidFill>
                  <a:schemeClr val="accent1"/>
                </a:solidFill>
              </a:rPr>
              <a:t>Process Phases</a:t>
            </a:r>
            <a:endParaRPr/>
          </a:p>
        </p:txBody>
      </p:sp>
      <p:sp>
        <p:nvSpPr>
          <p:cNvPr id="195" name="Google Shape;195;g2aea2dda036_1_0"/>
          <p:cNvSpPr txBox="1">
            <a:spLocks noGrp="1"/>
          </p:cNvSpPr>
          <p:nvPr>
            <p:ph type="body" idx="1"/>
          </p:nvPr>
        </p:nvSpPr>
        <p:spPr>
          <a:xfrm>
            <a:off x="936171" y="743669"/>
            <a:ext cx="10891200" cy="59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>
                <a:solidFill>
                  <a:schemeClr val="accent1"/>
                </a:solidFill>
              </a:rPr>
              <a:t>Leadership Recruitment and Education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>
                <a:solidFill>
                  <a:schemeClr val="accent1"/>
                </a:solidFill>
              </a:rPr>
              <a:t>Information Gathering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>
                <a:solidFill>
                  <a:schemeClr val="accent1"/>
                </a:solidFill>
              </a:rPr>
              <a:t>	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>
                <a:solidFill>
                  <a:schemeClr val="accent1"/>
                </a:solidFill>
              </a:rPr>
              <a:t>Vision Development/Consensus Building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>
                <a:solidFill>
                  <a:schemeClr val="accent1"/>
                </a:solidFill>
              </a:rPr>
              <a:t>Opportunity Analysis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>
                <a:solidFill>
                  <a:schemeClr val="accent1"/>
                </a:solidFill>
              </a:rPr>
              <a:t>								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>
                <a:solidFill>
                  <a:schemeClr val="accent1"/>
                </a:solidFill>
              </a:rPr>
              <a:t>Reporting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>
                <a:solidFill>
                  <a:schemeClr val="accent1"/>
                </a:solidFill>
              </a:rPr>
              <a:t>Project Development</a:t>
            </a:r>
            <a:endParaRPr/>
          </a:p>
        </p:txBody>
      </p:sp>
      <p:sp>
        <p:nvSpPr>
          <p:cNvPr id="196" name="Google Shape;196;g2aea2dda036_1_0"/>
          <p:cNvSpPr/>
          <p:nvPr/>
        </p:nvSpPr>
        <p:spPr>
          <a:xfrm>
            <a:off x="936166" y="1146629"/>
            <a:ext cx="10891200" cy="630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aea2dda036_1_0"/>
          <p:cNvSpPr/>
          <p:nvPr/>
        </p:nvSpPr>
        <p:spPr>
          <a:xfrm>
            <a:off x="5516756" y="4073685"/>
            <a:ext cx="5135400" cy="511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aea2dda036_1_0"/>
          <p:cNvSpPr/>
          <p:nvPr/>
        </p:nvSpPr>
        <p:spPr>
          <a:xfrm>
            <a:off x="8184697" y="4872153"/>
            <a:ext cx="3169200" cy="511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aea2dda036_1_0"/>
          <p:cNvSpPr/>
          <p:nvPr/>
        </p:nvSpPr>
        <p:spPr>
          <a:xfrm>
            <a:off x="2129843" y="2128111"/>
            <a:ext cx="5433000" cy="561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aea2dda036_1_0"/>
          <p:cNvSpPr/>
          <p:nvPr/>
        </p:nvSpPr>
        <p:spPr>
          <a:xfrm>
            <a:off x="3690154" y="3091219"/>
            <a:ext cx="6532500" cy="511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aea2dda036_1_0"/>
          <p:cNvSpPr/>
          <p:nvPr/>
        </p:nvSpPr>
        <p:spPr>
          <a:xfrm>
            <a:off x="9214337" y="5950397"/>
            <a:ext cx="2837100" cy="5289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358701" y="632875"/>
            <a:ext cx="4375800" cy="5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libri"/>
              <a:buNone/>
            </a:pPr>
            <a:r>
              <a:rPr lang="en-US" sz="5600">
                <a:solidFill>
                  <a:schemeClr val="lt1"/>
                </a:solidFill>
              </a:rPr>
              <a:t>Leadership </a:t>
            </a:r>
            <a:br>
              <a:rPr lang="en-US" sz="5600">
                <a:solidFill>
                  <a:schemeClr val="lt1"/>
                </a:solidFill>
              </a:rPr>
            </a:br>
            <a:r>
              <a:rPr lang="en-US" sz="5600">
                <a:solidFill>
                  <a:schemeClr val="lt1"/>
                </a:solidFill>
              </a:rPr>
              <a:t>Recruitment and Education</a:t>
            </a:r>
            <a:endParaRPr/>
          </a:p>
        </p:txBody>
      </p:sp>
      <p:grpSp>
        <p:nvGrpSpPr>
          <p:cNvPr id="209" name="Google Shape;209;p11"/>
          <p:cNvGrpSpPr/>
          <p:nvPr/>
        </p:nvGrpSpPr>
        <p:grpSpPr>
          <a:xfrm>
            <a:off x="5468389" y="151637"/>
            <a:ext cx="6263640" cy="6467176"/>
            <a:chOff x="0" y="15450"/>
            <a:chExt cx="6263640" cy="6467176"/>
          </a:xfrm>
        </p:grpSpPr>
        <p:sp>
          <p:nvSpPr>
            <p:cNvPr id="210" name="Google Shape;210;p11"/>
            <p:cNvSpPr/>
            <p:nvPr/>
          </p:nvSpPr>
          <p:spPr>
            <a:xfrm>
              <a:off x="0" y="15450"/>
              <a:ext cx="6263640" cy="79150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38638" y="54088"/>
              <a:ext cx="6186364" cy="714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Team Membership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0" y="806955"/>
              <a:ext cx="6263640" cy="1810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0" y="806955"/>
              <a:ext cx="6263640" cy="1810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850" tIns="41900" rIns="234675" bIns="4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Char char="•"/>
              </a:pPr>
              <a:r>
                <a:rPr lang="en-US" sz="26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Bigger team is better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2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Char char="•"/>
              </a:pPr>
              <a:r>
                <a:rPr lang="en-US" sz="26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Variety of knowledge and skills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2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Char char="•"/>
              </a:pPr>
              <a:r>
                <a:rPr lang="en-US" sz="26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Community connections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2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Char char="•"/>
              </a:pPr>
              <a:r>
                <a:rPr lang="en-US" sz="26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Core team and affiliates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0" y="2617171"/>
              <a:ext cx="6263640" cy="791505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"/>
            <p:cNvSpPr txBox="1"/>
            <p:nvPr/>
          </p:nvSpPr>
          <p:spPr>
            <a:xfrm>
              <a:off x="38638" y="2655809"/>
              <a:ext cx="6186364" cy="714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lang="en-US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Team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0" y="3408676"/>
              <a:ext cx="6263640" cy="3073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0" y="3408676"/>
              <a:ext cx="6263640" cy="3073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850" tIns="41900" rIns="234675" bIns="4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Char char="•"/>
              </a:pPr>
              <a:r>
                <a:rPr lang="en-US" sz="26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Shared learning experiences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2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Char char="•"/>
              </a:pPr>
              <a:r>
                <a:rPr lang="en-US" sz="26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Resource materials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52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Char char="•"/>
              </a:pPr>
              <a:r>
                <a:rPr lang="en-US" sz="26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Webinars – live and archived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52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Char char="•"/>
              </a:pPr>
              <a:r>
                <a:rPr lang="en-US" sz="26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Web resources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52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Char char="•"/>
              </a:pPr>
              <a:r>
                <a:rPr lang="en-US" sz="26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Tours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20"/>
                </a:spcBef>
                <a:spcAft>
                  <a:spcPts val="0"/>
                </a:spcAft>
                <a:buClr>
                  <a:schemeClr val="accent1"/>
                </a:buClr>
                <a:buSzPts val="2600"/>
                <a:buFont typeface="Calibri"/>
                <a:buChar char="•"/>
              </a:pPr>
              <a:r>
                <a:rPr lang="en-US" sz="26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Active engagement in information gathering phase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486951" y="676650"/>
            <a:ext cx="4119300" cy="5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lt1"/>
                </a:solidFill>
              </a:rPr>
              <a:t>Information Gathering</a:t>
            </a:r>
            <a:endParaRPr/>
          </a:p>
        </p:txBody>
      </p:sp>
      <p:grpSp>
        <p:nvGrpSpPr>
          <p:cNvPr id="224" name="Google Shape;224;p12"/>
          <p:cNvGrpSpPr/>
          <p:nvPr/>
        </p:nvGrpSpPr>
        <p:grpSpPr>
          <a:xfrm>
            <a:off x="5468389" y="105324"/>
            <a:ext cx="6263640" cy="6423615"/>
            <a:chOff x="0" y="105324"/>
            <a:chExt cx="6263640" cy="6423615"/>
          </a:xfrm>
        </p:grpSpPr>
        <p:sp>
          <p:nvSpPr>
            <p:cNvPr id="225" name="Google Shape;225;p12"/>
            <p:cNvSpPr/>
            <p:nvPr/>
          </p:nvSpPr>
          <p:spPr>
            <a:xfrm>
              <a:off x="0" y="105324"/>
              <a:ext cx="6263640" cy="45571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2"/>
            <p:cNvSpPr txBox="1"/>
            <p:nvPr/>
          </p:nvSpPr>
          <p:spPr>
            <a:xfrm>
              <a:off x="22246" y="127570"/>
              <a:ext cx="6219148" cy="411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Surveys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0" y="561039"/>
              <a:ext cx="6263640" cy="521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 txBox="1"/>
            <p:nvPr/>
          </p:nvSpPr>
          <p:spPr>
            <a:xfrm>
              <a:off x="0" y="561039"/>
              <a:ext cx="6263640" cy="521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850" tIns="24125" rIns="135125" bIns="241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Community use surveys with ag-focused questions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Speed test 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0" y="1082162"/>
              <a:ext cx="6263640" cy="455715"/>
            </a:xfrm>
            <a:prstGeom prst="roundRect">
              <a:avLst>
                <a:gd name="adj" fmla="val 16667"/>
              </a:avLst>
            </a:prstGeom>
            <a:solidFill>
              <a:srgbClr val="D778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 txBox="1"/>
            <p:nvPr/>
          </p:nvSpPr>
          <p:spPr>
            <a:xfrm>
              <a:off x="22246" y="1104408"/>
              <a:ext cx="6219148" cy="411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Key customer focus groups - optional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0" y="1537877"/>
              <a:ext cx="6263640" cy="1042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 txBox="1"/>
            <p:nvPr/>
          </p:nvSpPr>
          <p:spPr>
            <a:xfrm>
              <a:off x="0" y="1537877"/>
              <a:ext cx="6263640" cy="1042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850" tIns="24125" rIns="135125" bIns="241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Residents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Businesses</a:t>
              </a:r>
              <a:endParaRPr sz="15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Anchor institutions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Agricultural sector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0" y="2580122"/>
              <a:ext cx="6263640" cy="455715"/>
            </a:xfrm>
            <a:prstGeom prst="roundRect">
              <a:avLst>
                <a:gd name="adj" fmla="val 16667"/>
              </a:avLst>
            </a:prstGeom>
            <a:solidFill>
              <a:srgbClr val="C47F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 txBox="1"/>
            <p:nvPr/>
          </p:nvSpPr>
          <p:spPr>
            <a:xfrm>
              <a:off x="22246" y="2602368"/>
              <a:ext cx="6219148" cy="411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Community on-site tour week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0" y="3090557"/>
              <a:ext cx="6263640" cy="455715"/>
            </a:xfrm>
            <a:prstGeom prst="roundRect">
              <a:avLst>
                <a:gd name="adj" fmla="val 16667"/>
              </a:avLst>
            </a:prstGeom>
            <a:solidFill>
              <a:srgbClr val="B38E8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22246" y="3112803"/>
              <a:ext cx="6219148" cy="411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Provider interviews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0" y="3546272"/>
              <a:ext cx="6263640" cy="521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0" y="3546272"/>
              <a:ext cx="6263640" cy="521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850" tIns="24125" rIns="135125" bIns="241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Existing providers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Prospective providers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0" y="4067394"/>
              <a:ext cx="6263640" cy="455715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22246" y="4089640"/>
              <a:ext cx="6219148" cy="411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Maps and GIS Tools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0" y="4523109"/>
              <a:ext cx="6263640" cy="2005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2"/>
            <p:cNvSpPr txBox="1"/>
            <p:nvPr/>
          </p:nvSpPr>
          <p:spPr>
            <a:xfrm>
              <a:off x="0" y="4523109"/>
              <a:ext cx="6263640" cy="2005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850" tIns="24125" rIns="135125" bIns="24125" anchor="t" anchorCtr="0">
              <a:noAutofit/>
            </a:bodyPr>
            <a:lstStyle/>
            <a:p>
              <a:pPr marL="171450" marR="0" lvl="1" indent="-952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5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Missouri</a:t>
              </a: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Broadband Maps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952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Our partners provide</a:t>
              </a: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</a:ext>
                  </a:extLst>
                </a:rPr>
                <a:t> data sets provide an economic rationale  for broadband investment using state broadband maps and USDA data; high point analyses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952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Speed test data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952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Grant eligibility mapping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952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Calibri"/>
                <a:buChar char="•"/>
              </a:pPr>
              <a:r>
                <a:rPr lang="en-US" sz="15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New FCC maps (limited use)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429218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Calibri"/>
              <a:buNone/>
            </a:pPr>
            <a:r>
              <a:rPr lang="en-US" sz="5100" b="1">
                <a:solidFill>
                  <a:schemeClr val="lt1"/>
                </a:solidFill>
              </a:rPr>
              <a:t>Vision Development &amp;</a:t>
            </a:r>
            <a:br>
              <a:rPr lang="en-US" sz="5100" b="1">
                <a:solidFill>
                  <a:schemeClr val="lt1"/>
                </a:solidFill>
              </a:rPr>
            </a:br>
            <a:r>
              <a:rPr lang="en-US" sz="5100" b="1">
                <a:solidFill>
                  <a:schemeClr val="lt1"/>
                </a:solidFill>
              </a:rPr>
              <a:t>Consensus Building</a:t>
            </a:r>
            <a:br>
              <a:rPr lang="en-US" sz="5100" b="1">
                <a:solidFill>
                  <a:schemeClr val="lt1"/>
                </a:solidFill>
              </a:rPr>
            </a:br>
            <a:endParaRPr sz="5100" b="1">
              <a:solidFill>
                <a:schemeClr val="lt1"/>
              </a:solidFill>
            </a:endParaRPr>
          </a:p>
        </p:txBody>
      </p:sp>
      <p:grpSp>
        <p:nvGrpSpPr>
          <p:cNvPr id="249" name="Google Shape;249;p13"/>
          <p:cNvGrpSpPr/>
          <p:nvPr/>
        </p:nvGrpSpPr>
        <p:grpSpPr>
          <a:xfrm>
            <a:off x="5468389" y="1371135"/>
            <a:ext cx="6263640" cy="4003200"/>
            <a:chOff x="0" y="750743"/>
            <a:chExt cx="6263640" cy="4003200"/>
          </a:xfrm>
        </p:grpSpPr>
        <p:sp>
          <p:nvSpPr>
            <p:cNvPr id="250" name="Google Shape;250;p13"/>
            <p:cNvSpPr/>
            <p:nvPr/>
          </p:nvSpPr>
          <p:spPr>
            <a:xfrm>
              <a:off x="0" y="750743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 txBox="1"/>
            <p:nvPr/>
          </p:nvSpPr>
          <p:spPr>
            <a:xfrm>
              <a:off x="62141" y="812884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Take the time for hard conversations!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0" y="2115863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rgbClr val="C47F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 txBox="1"/>
            <p:nvPr/>
          </p:nvSpPr>
          <p:spPr>
            <a:xfrm>
              <a:off x="62141" y="2178004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Understand the ramifications of each word in your vision statement.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0" y="3480983"/>
              <a:ext cx="6263640" cy="1272960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 txBox="1"/>
            <p:nvPr/>
          </p:nvSpPr>
          <p:spPr>
            <a:xfrm>
              <a:off x="62141" y="3543124"/>
              <a:ext cx="6139358" cy="1148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Possible trade-offs require consideration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/>
          <p:nvPr/>
        </p:nvSpPr>
        <p:spPr>
          <a:xfrm flipH="1">
            <a:off x="521144" y="911116"/>
            <a:ext cx="687754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4"/>
          <p:cNvSpPr/>
          <p:nvPr/>
        </p:nvSpPr>
        <p:spPr>
          <a:xfrm flipH="1">
            <a:off x="800164" y="643467"/>
            <a:ext cx="409371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Opportunity Analysis</a:t>
            </a:r>
            <a:endParaRPr/>
          </a:p>
        </p:txBody>
      </p:sp>
      <p:grpSp>
        <p:nvGrpSpPr>
          <p:cNvPr id="266" name="Google Shape;266;p14"/>
          <p:cNvGrpSpPr/>
          <p:nvPr/>
        </p:nvGrpSpPr>
        <p:grpSpPr>
          <a:xfrm>
            <a:off x="5047862" y="0"/>
            <a:ext cx="6858000" cy="6858000"/>
            <a:chOff x="283090" y="0"/>
            <a:chExt cx="6858000" cy="6858000"/>
          </a:xfrm>
        </p:grpSpPr>
        <p:sp>
          <p:nvSpPr>
            <p:cNvPr id="267" name="Google Shape;267;p14"/>
            <p:cNvSpPr/>
            <p:nvPr/>
          </p:nvSpPr>
          <p:spPr>
            <a:xfrm>
              <a:off x="283090" y="0"/>
              <a:ext cx="6858000" cy="6858000"/>
            </a:xfrm>
            <a:prstGeom prst="diamond">
              <a:avLst/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934600" y="651509"/>
              <a:ext cx="2674620" cy="267462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1065164" y="782073"/>
              <a:ext cx="2413492" cy="2413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are the best opportunities for provider partnerships?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3814960" y="651509"/>
              <a:ext cx="2674620" cy="2674620"/>
            </a:xfrm>
            <a:prstGeom prst="roundRect">
              <a:avLst>
                <a:gd name="adj" fmla="val 16667"/>
              </a:avLst>
            </a:prstGeom>
            <a:solidFill>
              <a:srgbClr val="D07A5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3945524" y="782073"/>
              <a:ext cx="2413492" cy="2413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Which funding strategies are most applicable to your community?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934600" y="3531870"/>
              <a:ext cx="2674620" cy="2674620"/>
            </a:xfrm>
            <a:prstGeom prst="roundRect">
              <a:avLst>
                <a:gd name="adj" fmla="val 16667"/>
              </a:avLst>
            </a:prstGeom>
            <a:solidFill>
              <a:srgbClr val="B888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1065164" y="3662434"/>
              <a:ext cx="2413492" cy="2413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Are you prepared to be a good partner?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3814960" y="3531870"/>
              <a:ext cx="2674620" cy="2674620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 txBox="1"/>
            <p:nvPr/>
          </p:nvSpPr>
          <p:spPr>
            <a:xfrm>
              <a:off x="3945524" y="3662434"/>
              <a:ext cx="2413492" cy="2413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is our Plan B?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231350" y="676650"/>
            <a:ext cx="4630500" cy="5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lt1"/>
                </a:solidFill>
              </a:rPr>
              <a:t>Report to the Community</a:t>
            </a:r>
            <a:endParaRPr/>
          </a:p>
        </p:txBody>
      </p:sp>
      <p:grpSp>
        <p:nvGrpSpPr>
          <p:cNvPr id="282" name="Google Shape;282;p15"/>
          <p:cNvGrpSpPr/>
          <p:nvPr/>
        </p:nvGrpSpPr>
        <p:grpSpPr>
          <a:xfrm>
            <a:off x="5468389" y="645780"/>
            <a:ext cx="6263640" cy="5453911"/>
            <a:chOff x="0" y="25388"/>
            <a:chExt cx="6263640" cy="5453911"/>
          </a:xfrm>
        </p:grpSpPr>
        <p:sp>
          <p:nvSpPr>
            <p:cNvPr id="283" name="Google Shape;283;p15"/>
            <p:cNvSpPr/>
            <p:nvPr/>
          </p:nvSpPr>
          <p:spPr>
            <a:xfrm>
              <a:off x="0" y="25388"/>
              <a:ext cx="6263640" cy="8751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5"/>
            <p:cNvSpPr txBox="1"/>
            <p:nvPr/>
          </p:nvSpPr>
          <p:spPr>
            <a:xfrm>
              <a:off x="42722" y="68110"/>
              <a:ext cx="6178196" cy="789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your vision and strategy early and often to build community consensus.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0" y="963908"/>
              <a:ext cx="6263640" cy="875160"/>
            </a:xfrm>
            <a:prstGeom prst="roundRect">
              <a:avLst>
                <a:gd name="adj" fmla="val 16667"/>
              </a:avLst>
            </a:prstGeom>
            <a:solidFill>
              <a:srgbClr val="D778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5"/>
            <p:cNvSpPr txBox="1"/>
            <p:nvPr/>
          </p:nvSpPr>
          <p:spPr>
            <a:xfrm>
              <a:off x="42722" y="1006630"/>
              <a:ext cx="6178196" cy="789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Identify community objections early.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0" y="1902428"/>
              <a:ext cx="6263640" cy="875160"/>
            </a:xfrm>
            <a:prstGeom prst="roundRect">
              <a:avLst>
                <a:gd name="adj" fmla="val 16667"/>
              </a:avLst>
            </a:prstGeom>
            <a:solidFill>
              <a:srgbClr val="C47F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5"/>
            <p:cNvSpPr txBox="1"/>
            <p:nvPr/>
          </p:nvSpPr>
          <p:spPr>
            <a:xfrm>
              <a:off x="42722" y="1945150"/>
              <a:ext cx="6178196" cy="789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Utilize public forums for community outreach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0" y="2777589"/>
              <a:ext cx="6263640" cy="888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5"/>
            <p:cNvSpPr txBox="1"/>
            <p:nvPr/>
          </p:nvSpPr>
          <p:spPr>
            <a:xfrm>
              <a:off x="0" y="2777589"/>
              <a:ext cx="6263640" cy="888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850" tIns="27925" rIns="156450" bIns="279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Regular county board meeting updates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chemeClr val="accent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Host broadband-focused meetings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chemeClr val="accent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Attend and seek input at other community meetings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0" y="3665619"/>
              <a:ext cx="6263640" cy="875160"/>
            </a:xfrm>
            <a:prstGeom prst="roundRect">
              <a:avLst>
                <a:gd name="adj" fmla="val 16667"/>
              </a:avLst>
            </a:prstGeom>
            <a:solidFill>
              <a:srgbClr val="B38E8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5"/>
            <p:cNvSpPr txBox="1"/>
            <p:nvPr/>
          </p:nvSpPr>
          <p:spPr>
            <a:xfrm>
              <a:off x="42722" y="3708341"/>
              <a:ext cx="6178196" cy="789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Present findings and recommendations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0" y="4604139"/>
              <a:ext cx="6263640" cy="875160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42722" y="4646861"/>
              <a:ext cx="6178196" cy="789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Recruit additional champions on an ongoing basis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Calibri"/>
              <a:buNone/>
            </a:pPr>
            <a:r>
              <a:rPr lang="en-US" sz="5100">
                <a:solidFill>
                  <a:schemeClr val="lt1"/>
                </a:solidFill>
              </a:rPr>
              <a:t>Project Development</a:t>
            </a:r>
            <a:endParaRPr/>
          </a:p>
        </p:txBody>
      </p:sp>
      <p:grpSp>
        <p:nvGrpSpPr>
          <p:cNvPr id="301" name="Google Shape;301;p16"/>
          <p:cNvGrpSpPr/>
          <p:nvPr/>
        </p:nvGrpSpPr>
        <p:grpSpPr>
          <a:xfrm>
            <a:off x="5468389" y="704318"/>
            <a:ext cx="6263640" cy="5336834"/>
            <a:chOff x="0" y="83926"/>
            <a:chExt cx="6263640" cy="5336834"/>
          </a:xfrm>
        </p:grpSpPr>
        <p:sp>
          <p:nvSpPr>
            <p:cNvPr id="302" name="Google Shape;302;p16"/>
            <p:cNvSpPr/>
            <p:nvPr/>
          </p:nvSpPr>
          <p:spPr>
            <a:xfrm>
              <a:off x="0" y="83926"/>
              <a:ext cx="6263640" cy="171942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6"/>
            <p:cNvSpPr txBox="1"/>
            <p:nvPr/>
          </p:nvSpPr>
          <p:spPr>
            <a:xfrm>
              <a:off x="83935" y="167861"/>
              <a:ext cx="6095770" cy="1551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FAST OR SLOW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0" y="1892631"/>
              <a:ext cx="6263640" cy="1719424"/>
            </a:xfrm>
            <a:prstGeom prst="roundRect">
              <a:avLst>
                <a:gd name="adj" fmla="val 16667"/>
              </a:avLst>
            </a:prstGeom>
            <a:solidFill>
              <a:srgbClr val="C47F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 txBox="1"/>
            <p:nvPr/>
          </p:nvSpPr>
          <p:spPr>
            <a:xfrm>
              <a:off x="83935" y="1976566"/>
              <a:ext cx="6095770" cy="1551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COMPREHENSIVE OR PIECEMEAL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0" y="3701336"/>
              <a:ext cx="6263640" cy="1719424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83935" y="3785271"/>
              <a:ext cx="6095770" cy="1551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STRAIGHT-FORWARD OR REQUIRE NEW STRATEGIES AND MULTIPLE ATTEMPTS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15630" y="0"/>
            <a:ext cx="61681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 txBox="1">
            <a:spLocks noGrp="1"/>
          </p:cNvSpPr>
          <p:nvPr>
            <p:ph type="title"/>
          </p:nvPr>
        </p:nvSpPr>
        <p:spPr>
          <a:xfrm>
            <a:off x="1788708" y="2808120"/>
            <a:ext cx="3722933" cy="757130"/>
          </a:xfrm>
          <a:prstGeom prst="rect">
            <a:avLst/>
          </a:prstGeom>
          <a:noFill/>
          <a:ln w="254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FFFF"/>
                </a:solidFill>
              </a:rPr>
              <a:t>Weekly Topics</a:t>
            </a: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 txBox="1">
            <a:spLocks noGrp="1"/>
          </p:cNvSpPr>
          <p:nvPr>
            <p:ph type="body" idx="1"/>
          </p:nvPr>
        </p:nvSpPr>
        <p:spPr>
          <a:xfrm>
            <a:off x="6277551" y="120869"/>
            <a:ext cx="58206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Overview/Broadband 101/Broadband Drivers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Broadband Surveys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Broadband Mapping/Provider Interviews/Ag considerations in broadband deployment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Vision/Goals/Outcomes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Coalition Building/ Community Communications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Fiber Optic Overview/Middle-Mile Networks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Wireless Technologies Overview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Onsite Community Tours &amp; Meetings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Ownership and Partnership Models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Feasibility Studies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Federal and State Financing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Other financing strategies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Local Planning Sessions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-US" sz="2100">
                <a:solidFill>
                  <a:schemeClr val="accent1"/>
                </a:solidFill>
              </a:rPr>
              <a:t>Community Presentations</a:t>
            </a:r>
            <a:endParaRPr/>
          </a:p>
          <a:p>
            <a:pPr marL="228600" lvl="0" indent="-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>
            <a:spLocks noGrp="1"/>
          </p:cNvSpPr>
          <p:nvPr>
            <p:ph type="title"/>
          </p:nvPr>
        </p:nvSpPr>
        <p:spPr>
          <a:xfrm>
            <a:off x="754451" y="283686"/>
            <a:ext cx="74741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accent1"/>
                </a:solidFill>
              </a:rPr>
              <a:t>Program Unique Value Adds</a:t>
            </a:r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body" idx="1"/>
          </p:nvPr>
        </p:nvSpPr>
        <p:spPr>
          <a:xfrm>
            <a:off x="659690" y="1703692"/>
            <a:ext cx="8046648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solidFill>
                  <a:schemeClr val="accent1"/>
                </a:solidFill>
              </a:rPr>
              <a:t>Active outreach to the local/regional ag industry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solidFill>
                  <a:schemeClr val="accent1"/>
                </a:solidFill>
              </a:rPr>
              <a:t>Active leadership by the local/regional ag industry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solidFill>
                  <a:schemeClr val="accent1"/>
                </a:solidFill>
              </a:rPr>
              <a:t>Unique mapping support, including economic and physical layers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solidFill>
                  <a:schemeClr val="accent1"/>
                </a:solidFill>
              </a:rPr>
              <a:t>In-depth information on fiber and wireless technology choices</a:t>
            </a:r>
            <a:endParaRPr/>
          </a:p>
        </p:txBody>
      </p:sp>
      <p:sp>
        <p:nvSpPr>
          <p:cNvPr id="324" name="Google Shape;324;p19"/>
          <p:cNvSpPr/>
          <p:nvPr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9" descr="Park sce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3987" y="2857501"/>
            <a:ext cx="1142998" cy="114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0" descr="A close-up of a wav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23103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7E6E6">
                  <a:alpha val="67450"/>
                </a:srgbClr>
              </a:gs>
              <a:gs pos="10000">
                <a:srgbClr val="E7E6E6">
                  <a:alpha val="67450"/>
                </a:srgbClr>
              </a:gs>
              <a:gs pos="85000">
                <a:srgbClr val="E7E6E6">
                  <a:alpha val="96470"/>
                </a:srgbClr>
              </a:gs>
              <a:gs pos="100000">
                <a:srgbClr val="E7E6E6">
                  <a:alpha val="9647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Success Factors</a:t>
            </a:r>
            <a:endParaRPr/>
          </a:p>
        </p:txBody>
      </p:sp>
      <p:grpSp>
        <p:nvGrpSpPr>
          <p:cNvPr id="334" name="Google Shape;334;p20"/>
          <p:cNvGrpSpPr/>
          <p:nvPr/>
        </p:nvGrpSpPr>
        <p:grpSpPr>
          <a:xfrm>
            <a:off x="838200" y="1827537"/>
            <a:ext cx="10515599" cy="4347513"/>
            <a:chOff x="0" y="1912"/>
            <a:chExt cx="10515599" cy="4347513"/>
          </a:xfrm>
        </p:grpSpPr>
        <p:sp>
          <p:nvSpPr>
            <p:cNvPr id="335" name="Google Shape;335;p20"/>
            <p:cNvSpPr/>
            <p:nvPr/>
          </p:nvSpPr>
          <p:spPr>
            <a:xfrm rot="5400000">
              <a:off x="6816183" y="-2945049"/>
              <a:ext cx="668848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B3C6E7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 txBox="1"/>
            <p:nvPr/>
          </p:nvSpPr>
          <p:spPr>
            <a:xfrm>
              <a:off x="3785615" y="118169"/>
              <a:ext cx="6697334" cy="603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Recruit and maintain strong involvement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0" y="1912"/>
              <a:ext cx="3785616" cy="8360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40813" y="42725"/>
              <a:ext cx="3703990" cy="754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80000" rIns="16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lang="en-US" sz="4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rot="5400000">
              <a:off x="6816183" y="-2067186"/>
              <a:ext cx="668848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B3C6E7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 txBox="1"/>
            <p:nvPr/>
          </p:nvSpPr>
          <p:spPr>
            <a:xfrm>
              <a:off x="3785615" y="996032"/>
              <a:ext cx="6697334" cy="603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Don’t overthink, focus on doing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0" y="879775"/>
              <a:ext cx="3785616" cy="8360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 txBox="1"/>
            <p:nvPr/>
          </p:nvSpPr>
          <p:spPr>
            <a:xfrm>
              <a:off x="40813" y="920588"/>
              <a:ext cx="3703990" cy="754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80000" rIns="16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lang="en-US" sz="4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rot="5400000">
              <a:off x="6816183" y="-1189323"/>
              <a:ext cx="668848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B3C6E7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 txBox="1"/>
            <p:nvPr/>
          </p:nvSpPr>
          <p:spPr>
            <a:xfrm>
              <a:off x="3785615" y="1873895"/>
              <a:ext cx="6697334" cy="603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community consensus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0" y="1757638"/>
              <a:ext cx="3785616" cy="8360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 txBox="1"/>
            <p:nvPr/>
          </p:nvSpPr>
          <p:spPr>
            <a:xfrm>
              <a:off x="40813" y="1798451"/>
              <a:ext cx="3703990" cy="754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80000" rIns="16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lang="en-US" sz="4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Listen &amp; Talk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rot="5400000">
              <a:off x="6816183" y="-311459"/>
              <a:ext cx="668848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B3C6E7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 txBox="1"/>
            <p:nvPr/>
          </p:nvSpPr>
          <p:spPr>
            <a:xfrm>
              <a:off x="3785615" y="2751759"/>
              <a:ext cx="6697334" cy="603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Adjust plans as you learn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0" y="2635502"/>
              <a:ext cx="3785616" cy="8360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 txBox="1"/>
            <p:nvPr/>
          </p:nvSpPr>
          <p:spPr>
            <a:xfrm>
              <a:off x="40813" y="2676315"/>
              <a:ext cx="3703990" cy="754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80000" rIns="16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lang="en-US" sz="4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 Flexible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rot="5400000">
              <a:off x="6816183" y="566403"/>
              <a:ext cx="668848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B3C6E7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 txBox="1"/>
            <p:nvPr/>
          </p:nvSpPr>
          <p:spPr>
            <a:xfrm>
              <a:off x="3785615" y="3629621"/>
              <a:ext cx="6697334" cy="603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Community broadband may be a marathon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0" y="3513365"/>
              <a:ext cx="3785616" cy="8360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 txBox="1"/>
            <p:nvPr/>
          </p:nvSpPr>
          <p:spPr>
            <a:xfrm>
              <a:off x="40813" y="3554178"/>
              <a:ext cx="3703990" cy="754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80000" rIns="16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Calibri"/>
                <a:buNone/>
              </a:pPr>
              <a:r>
                <a:rPr lang="en-US" sz="4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 Persistent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flipH="1">
            <a:off x="842688" y="1766812"/>
            <a:ext cx="822493" cy="4232692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flipH="1">
            <a:off x="842689" y="1423780"/>
            <a:ext cx="687754" cy="3820236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 flipH="1">
            <a:off x="1183243" y="1239381"/>
            <a:ext cx="347200" cy="369970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843158" y="1239381"/>
            <a:ext cx="9236026" cy="352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lt1"/>
                </a:solidFill>
              </a:rPr>
              <a:t>Welcome</a:t>
            </a:r>
            <a:br>
              <a:rPr lang="en-US" sz="2400">
                <a:solidFill>
                  <a:schemeClr val="lt1"/>
                </a:solidFill>
              </a:rPr>
            </a:br>
            <a:r>
              <a:rPr lang="en-US" sz="2400">
                <a:solidFill>
                  <a:schemeClr val="lt1"/>
                </a:solidFill>
              </a:rPr>
              <a:t>-Janie Dunning, Show Me Broadband </a:t>
            </a:r>
            <a:br>
              <a:rPr lang="en-US" sz="2400">
                <a:solidFill>
                  <a:schemeClr val="lt1"/>
                </a:solidFill>
              </a:rPr>
            </a:br>
            <a:br>
              <a:rPr lang="en-US" sz="2400">
                <a:solidFill>
                  <a:schemeClr val="lt1"/>
                </a:solidFill>
              </a:rPr>
            </a:b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Role of Project Partners/Background</a:t>
            </a:r>
            <a:b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-Adrianne Furniss, Benton Institute for Broadband &amp; Society</a:t>
            </a:r>
            <a:b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lt1"/>
                </a:solidFill>
              </a:rPr>
              <a:t>Program overview</a:t>
            </a:r>
            <a:br>
              <a:rPr lang="en-US" sz="2400">
                <a:solidFill>
                  <a:schemeClr val="lt1"/>
                </a:solidFill>
              </a:rPr>
            </a:br>
            <a:r>
              <a:rPr lang="en-US" sz="2400">
                <a:solidFill>
                  <a:schemeClr val="lt1"/>
                </a:solidFill>
              </a:rPr>
              <a:t>-Bill Coleman, Benton Institute</a:t>
            </a:r>
            <a:br>
              <a:rPr lang="en-US" sz="2400">
                <a:solidFill>
                  <a:schemeClr val="lt1"/>
                </a:solidFill>
              </a:rPr>
            </a:br>
            <a:br>
              <a:rPr lang="en-US" sz="2400">
                <a:solidFill>
                  <a:schemeClr val="lt1"/>
                </a:solidFill>
              </a:rPr>
            </a:br>
            <a:r>
              <a:rPr lang="en-US" sz="2400">
                <a:solidFill>
                  <a:schemeClr val="lt1"/>
                </a:solidFill>
              </a:rPr>
              <a:t>Adjourn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29699" y="5174129"/>
            <a:ext cx="6100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sz="4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1"/>
          <p:cNvSpPr/>
          <p:nvPr/>
        </p:nvSpPr>
        <p:spPr>
          <a:xfrm flipH="1">
            <a:off x="842688" y="1766812"/>
            <a:ext cx="822493" cy="4232692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1"/>
          <p:cNvSpPr/>
          <p:nvPr/>
        </p:nvSpPr>
        <p:spPr>
          <a:xfrm flipH="1">
            <a:off x="842689" y="1423780"/>
            <a:ext cx="687754" cy="3820236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 flipH="1">
            <a:off x="1183243" y="1239381"/>
            <a:ext cx="347200" cy="369970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1"/>
          <p:cNvSpPr/>
          <p:nvPr/>
        </p:nvSpPr>
        <p:spPr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1"/>
          <p:cNvSpPr txBox="1"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alibri"/>
              <a:buNone/>
            </a:pPr>
            <a:r>
              <a:rPr lang="en-US"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Contacts</a:t>
            </a:r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body" idx="1"/>
          </p:nvPr>
        </p:nvSpPr>
        <p:spPr>
          <a:xfrm>
            <a:off x="1987498" y="4810308"/>
            <a:ext cx="9965015" cy="189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 b="1" i="1">
                <a:solidFill>
                  <a:schemeClr val="accent1"/>
                </a:solidFill>
              </a:rPr>
              <a:t>Benton Institute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 b="1" i="1">
                <a:solidFill>
                  <a:schemeClr val="accent1"/>
                </a:solidFill>
              </a:rPr>
              <a:t>-Bill Coleman, </a:t>
            </a:r>
            <a:r>
              <a:rPr lang="en-US" sz="3200" b="1" i="1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bcoleman@Benton.org</a:t>
            </a:r>
            <a:r>
              <a:rPr lang="en-US" sz="3200" b="1" i="1">
                <a:solidFill>
                  <a:schemeClr val="accent1"/>
                </a:solidFill>
              </a:rPr>
              <a:t>, 651-491-2551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 b="1" i="1">
                <a:solidFill>
                  <a:schemeClr val="accent1"/>
                </a:solidFill>
              </a:rPr>
              <a:t>-Reid Sharkey, </a:t>
            </a:r>
            <a:r>
              <a:rPr lang="en-US" sz="3200" b="1" i="1" u="sng">
                <a:solidFill>
                  <a:schemeClr val="hlink"/>
                </a:solidFill>
                <a:hlinkClick r:id="rId4"/>
              </a:rPr>
              <a:t>reid@Benton.org</a:t>
            </a:r>
            <a:r>
              <a:rPr lang="en-US" sz="3200" b="1" i="1">
                <a:solidFill>
                  <a:schemeClr val="accent1"/>
                </a:solidFill>
              </a:rPr>
              <a:t>, 703-400-2106</a:t>
            </a:r>
            <a:endParaRPr sz="3000" b="1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"/>
          <p:cNvSpPr txBox="1">
            <a:spLocks noGrp="1"/>
          </p:cNvSpPr>
          <p:nvPr>
            <p:ph type="title"/>
          </p:nvPr>
        </p:nvSpPr>
        <p:spPr>
          <a:xfrm>
            <a:off x="2073288" y="321732"/>
            <a:ext cx="9276178" cy="424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</a:pPr>
            <a:r>
              <a:rPr lang="en-US" sz="6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6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 &amp; A/Discussion</a:t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22" descr="Programm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465195"/>
            <a:ext cx="1097280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3"/>
          <p:cNvSpPr/>
          <p:nvPr/>
        </p:nvSpPr>
        <p:spPr>
          <a:xfrm flipH="1">
            <a:off x="842688" y="1766812"/>
            <a:ext cx="822493" cy="4232692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/>
          <p:nvPr/>
        </p:nvSpPr>
        <p:spPr>
          <a:xfrm flipH="1">
            <a:off x="842689" y="1423780"/>
            <a:ext cx="687754" cy="3820236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3"/>
          <p:cNvSpPr/>
          <p:nvPr/>
        </p:nvSpPr>
        <p:spPr>
          <a:xfrm flipH="1">
            <a:off x="1183243" y="1239381"/>
            <a:ext cx="347200" cy="369970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3"/>
          <p:cNvSpPr/>
          <p:nvPr/>
        </p:nvSpPr>
        <p:spPr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3"/>
          <p:cNvSpPr txBox="1"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alibri"/>
              <a:buNone/>
            </a:pPr>
            <a:r>
              <a:rPr lang="en-US"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Closing Remarks</a:t>
            </a:r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body" idx="1"/>
          </p:nvPr>
        </p:nvSpPr>
        <p:spPr>
          <a:xfrm>
            <a:off x="1987500" y="4810303"/>
            <a:ext cx="90030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en-US" sz="3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Adrianne Furniss, Benton Institute</a:t>
            </a:r>
            <a:endParaRPr sz="30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 flipH="1">
            <a:off x="842688" y="1766812"/>
            <a:ext cx="822493" cy="4232692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 flipH="1">
            <a:off x="842689" y="1423780"/>
            <a:ext cx="687754" cy="3820236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 flipH="1">
            <a:off x="1183243" y="1239381"/>
            <a:ext cx="347200" cy="369970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flipH="1">
            <a:off x="1183200" y="1230651"/>
            <a:ext cx="10208700" cy="353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alibri"/>
              <a:buNone/>
            </a:pPr>
            <a:r>
              <a:rPr lang="en-US"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Role of Project Partners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Adrianne Furniss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en-US" sz="3000" b="1" i="1">
                <a:solidFill>
                  <a:schemeClr val="accent1"/>
                </a:solidFill>
              </a:rPr>
              <a:t>Benton Institute for Broadband &amp; Society</a:t>
            </a:r>
            <a:endParaRPr sz="3000" b="1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ea2dda036_0_4"/>
          <p:cNvSpPr/>
          <p:nvPr/>
        </p:nvSpPr>
        <p:spPr>
          <a:xfrm flipH="1">
            <a:off x="421375" y="464475"/>
            <a:ext cx="687750" cy="2363426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aea2dda036_0_4"/>
          <p:cNvSpPr/>
          <p:nvPr/>
        </p:nvSpPr>
        <p:spPr>
          <a:xfrm flipH="1">
            <a:off x="421374" y="315175"/>
            <a:ext cx="340501" cy="2089224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aea2dda036_0_4"/>
          <p:cNvSpPr/>
          <p:nvPr/>
        </p:nvSpPr>
        <p:spPr>
          <a:xfrm flipH="1">
            <a:off x="761926" y="315175"/>
            <a:ext cx="11040600" cy="19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2aea2dda036_0_4"/>
          <p:cNvPicPr preferRelativeResize="0"/>
          <p:nvPr/>
        </p:nvPicPr>
        <p:blipFill rotWithShape="1">
          <a:blip r:embed="rId3">
            <a:alphaModFix/>
          </a:blip>
          <a:srcRect t="40828"/>
          <a:stretch/>
        </p:blipFill>
        <p:spPr>
          <a:xfrm>
            <a:off x="152400" y="2827900"/>
            <a:ext cx="11650123" cy="38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aea2dda036_0_4"/>
          <p:cNvSpPr txBox="1">
            <a:spLocks noGrp="1"/>
          </p:cNvSpPr>
          <p:nvPr>
            <p:ph type="title"/>
          </p:nvPr>
        </p:nvSpPr>
        <p:spPr>
          <a:xfrm>
            <a:off x="1109113" y="237325"/>
            <a:ext cx="10515600" cy="18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800">
                <a:solidFill>
                  <a:schemeClr val="lt1"/>
                </a:solidFill>
                <a:latin typeface="Belleza"/>
                <a:ea typeface="Belleza"/>
                <a:cs typeface="Belleza"/>
                <a:sym typeface="Belleza"/>
              </a:rPr>
              <a:t>Funding for the Missouri Broadband Breakthrough program is made possible by the Ford Foundation</a:t>
            </a:r>
            <a:endParaRPr sz="3800">
              <a:solidFill>
                <a:schemeClr val="lt1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Sponsoring Partners </a:t>
            </a:r>
            <a:br>
              <a:rPr lang="en-US" sz="5400">
                <a:solidFill>
                  <a:schemeClr val="lt1"/>
                </a:solidFill>
              </a:rPr>
            </a:br>
            <a:r>
              <a:rPr lang="en-US" sz="5400">
                <a:solidFill>
                  <a:schemeClr val="lt1"/>
                </a:solidFill>
              </a:rPr>
              <a:t>Project Goals</a:t>
            </a:r>
            <a:endParaRPr/>
          </a:p>
        </p:txBody>
      </p:sp>
      <p:grpSp>
        <p:nvGrpSpPr>
          <p:cNvPr id="135" name="Google Shape;135;p5"/>
          <p:cNvGrpSpPr/>
          <p:nvPr/>
        </p:nvGrpSpPr>
        <p:grpSpPr>
          <a:xfrm>
            <a:off x="638489" y="2329414"/>
            <a:ext cx="10999503" cy="4175461"/>
            <a:chOff x="638489" y="353122"/>
            <a:chExt cx="10999503" cy="4175461"/>
          </a:xfrm>
        </p:grpSpPr>
        <p:sp>
          <p:nvSpPr>
            <p:cNvPr id="136" name="Google Shape;136;p5"/>
            <p:cNvSpPr/>
            <p:nvPr/>
          </p:nvSpPr>
          <p:spPr>
            <a:xfrm>
              <a:off x="1031658" y="488728"/>
              <a:ext cx="1494194" cy="1494194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63339" y="876659"/>
              <a:ext cx="857324" cy="85732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638489" y="2281074"/>
              <a:ext cx="2449499" cy="1948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638489" y="2281074"/>
              <a:ext cx="2449499" cy="1948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ENGAGE AGRICULTURAL COMMUNITY LEADERSHIP IN SUPPORT OF RURAL COMMUNITY BROADBAND DEVELOPMENT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909820" y="353122"/>
              <a:ext cx="1494194" cy="1494194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228255" y="671557"/>
              <a:ext cx="857324" cy="8573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432168" y="2312722"/>
              <a:ext cx="2449499" cy="2215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3432168" y="2312722"/>
              <a:ext cx="2449499" cy="2215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DELIVER ADVANCED  SURVEY, SPEED TEST AND MAPPING TOOLS TO RURAL BROADBAND TEAMS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787983" y="353122"/>
              <a:ext cx="1494194" cy="1494194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7106418" y="671557"/>
              <a:ext cx="857324" cy="85732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6310330" y="2312722"/>
              <a:ext cx="2449499" cy="2215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6310330" y="2312722"/>
              <a:ext cx="2449499" cy="2215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SHARE AGRICULTURAL ECONOMIC COST-BENEFIT ANALYSIS SUPPORTING RURAL BROADBAND DEPLOYMENT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9666145" y="353122"/>
              <a:ext cx="1494194" cy="1494194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9984580" y="671557"/>
              <a:ext cx="857324" cy="85732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9188493" y="2312722"/>
              <a:ext cx="2449499" cy="2215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9188493" y="2312722"/>
              <a:ext cx="2449499" cy="2215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CREATE AND DOCUMENT REPLICABLE BEST PRACTICES IN RURAL AGRICULTURAL COMMUNITIES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2000">
              <a:srgbClr val="FFFFFF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e9d31033f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/>
          </a:p>
        </p:txBody>
      </p:sp>
      <p:sp>
        <p:nvSpPr>
          <p:cNvPr id="157" name="Google Shape;157;g2ae9d31033f_0_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713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9473"/>
              <a:buFont typeface="Arial"/>
              <a:buNone/>
            </a:pPr>
            <a:r>
              <a:rPr lang="en-US" sz="1900"/>
              <a:t>December 2023 Benton Report — </a:t>
            </a:r>
            <a:r>
              <a:rPr lang="en-US" sz="1900" i="1" u="sng">
                <a:solidFill>
                  <a:schemeClr val="hlink"/>
                </a:solidFill>
                <a:hlinkClick r:id="rId3"/>
              </a:rPr>
              <a:t>Broadband Breakthrough: Infrastructure Planning Tools for Rural Farming Communities</a:t>
            </a:r>
            <a:endParaRPr sz="1900" i="1"/>
          </a:p>
          <a:p>
            <a:pPr marL="228600" lvl="0" indent="-2205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700"/>
              <a:t>Report describes the journey of the first cohort of </a:t>
            </a:r>
            <a:r>
              <a:rPr lang="en-US" sz="1700" i="1"/>
              <a:t>Broadband Breakthrough</a:t>
            </a:r>
            <a:r>
              <a:rPr lang="en-US" sz="1700"/>
              <a:t> counties.</a:t>
            </a:r>
            <a:endParaRPr/>
          </a:p>
          <a:p>
            <a:pPr marL="228600" lvl="0" indent="-2205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700"/>
              <a:t>Two tools were developed by Illinois State University, through funding support from the Illinois Innovation Network:</a:t>
            </a:r>
            <a:endParaRPr sz="1700"/>
          </a:p>
          <a:p>
            <a:pPr marL="685800" lvl="1" indent="-21418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700"/>
              <a:t>Tool I: Provides quantitative value analysis of broadband’s positive impact on the farming economy, specifically on corn and soy production.</a:t>
            </a:r>
            <a:endParaRPr sz="1700"/>
          </a:p>
          <a:p>
            <a:pPr marL="685800" lvl="1" indent="-21418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700"/>
              <a:t>Tool II: Mapped vertical assets in </a:t>
            </a:r>
            <a:r>
              <a:rPr lang="en-US" sz="1700" i="1"/>
              <a:t>Broadband Breakthrough</a:t>
            </a:r>
            <a:r>
              <a:rPr lang="en-US" sz="1700"/>
              <a:t> counties that might help wireless broadband deployment.</a:t>
            </a:r>
            <a:endParaRPr sz="1700"/>
          </a:p>
          <a:p>
            <a:pPr marL="228600" lvl="0" indent="-2205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700"/>
              <a:t>A Wireless Research Center </a:t>
            </a:r>
            <a:r>
              <a:rPr lang="en-US" sz="1700" u="sng">
                <a:solidFill>
                  <a:schemeClr val="hlink"/>
                </a:solidFill>
                <a:hlinkClick r:id="rId4"/>
              </a:rPr>
              <a:t>report</a:t>
            </a:r>
            <a:r>
              <a:rPr lang="en-US" sz="1700"/>
              <a:t> helped rural communities assess the benefits and challenges of various modes of wireless broadband as a supplement to wired connectivity. 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4704"/>
              <a:buNone/>
            </a:pPr>
            <a:endParaRPr sz="1700"/>
          </a:p>
        </p:txBody>
      </p:sp>
      <p:pic>
        <p:nvPicPr>
          <p:cNvPr id="158" name="Google Shape;158;g2ae9d31033f_0_0"/>
          <p:cNvPicPr preferRelativeResize="0"/>
          <p:nvPr/>
        </p:nvPicPr>
        <p:blipFill rotWithShape="1">
          <a:blip r:embed="rId5">
            <a:alphaModFix/>
          </a:blip>
          <a:srcRect l="1949" r="1960"/>
          <a:stretch/>
        </p:blipFill>
        <p:spPr>
          <a:xfrm>
            <a:off x="7098384" y="0"/>
            <a:ext cx="509361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 flipH="1">
            <a:off x="842688" y="1766812"/>
            <a:ext cx="822493" cy="4232692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 flipH="1">
            <a:off x="842689" y="1423780"/>
            <a:ext cx="687754" cy="3820236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 flipH="1">
            <a:off x="1183243" y="1239381"/>
            <a:ext cx="347200" cy="369970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alibri"/>
              <a:buNone/>
            </a:pPr>
            <a:r>
              <a:rPr lang="en-US"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 Overview</a:t>
            </a:r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US" sz="3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Bill Coleman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en-US" sz="3000" b="1" i="1">
                <a:solidFill>
                  <a:schemeClr val="accent1"/>
                </a:solidFill>
              </a:rPr>
              <a:t>Benton Institute</a:t>
            </a:r>
            <a:endParaRPr sz="3000" b="1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 flipH="1">
            <a:off x="842688" y="1766812"/>
            <a:ext cx="822493" cy="4232692"/>
          </a:xfrm>
          <a:custGeom>
            <a:avLst/>
            <a:gdLst/>
            <a:ahLst/>
            <a:cxnLst/>
            <a:rect l="l" t="t" r="r" b="b"/>
            <a:pathLst>
              <a:path w="491" h="2732" extrusionOk="0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 flipH="1">
            <a:off x="842689" y="1423780"/>
            <a:ext cx="687754" cy="3820236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 flipH="1">
            <a:off x="1183243" y="1239381"/>
            <a:ext cx="347200" cy="3699705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Determine, pursue, and achieve the best possible broadband solution for your community.</a:t>
            </a:r>
            <a:endParaRPr/>
          </a:p>
        </p:txBody>
      </p:sp>
      <p:sp>
        <p:nvSpPr>
          <p:cNvPr id="180" name="Google Shape;180;p8"/>
          <p:cNvSpPr txBox="1"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US"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 Purpose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1366159" y="1109665"/>
            <a:ext cx="9623404" cy="330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guided, self-help, four-month broadband planning process empowering community teams meeting weekly and undertaking critical information gathering and strategy development activities.</a:t>
            </a:r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1366159" y="4965614"/>
            <a:ext cx="9623404" cy="83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US"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Macintosh PowerPoint</Application>
  <PresentationFormat>Widescreen</PresentationFormat>
  <Paragraphs>137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Belleza</vt:lpstr>
      <vt:lpstr>Office Theme</vt:lpstr>
      <vt:lpstr>Broadband Breakthrough: Infrastructure Planning for Rural Farming Communities</vt:lpstr>
      <vt:lpstr>Welcome -Janie Dunning, Show Me Broadband   Role of Project Partners/Background -Adrianne Furniss, Benton Institute for Broadband &amp; Society  Program overview -Bill Coleman, Benton Institute  Adjourn</vt:lpstr>
      <vt:lpstr>Role of Project Partners</vt:lpstr>
      <vt:lpstr>Funding for the Missouri Broadband Breakthrough program is made possible by the Ford Foundation</vt:lpstr>
      <vt:lpstr>Sponsoring Partners  Project Goals</vt:lpstr>
      <vt:lpstr>Background</vt:lpstr>
      <vt:lpstr>Program Overview</vt:lpstr>
      <vt:lpstr>Determine, pursue, and achieve the best possible broadband solution for your community.</vt:lpstr>
      <vt:lpstr>A guided, self-help, four-month broadband planning process empowering community teams meeting weekly and undertaking critical information gathering and strategy development activities.</vt:lpstr>
      <vt:lpstr>Process Phases</vt:lpstr>
      <vt:lpstr>Leadership  Recruitment and Education</vt:lpstr>
      <vt:lpstr>Information Gathering</vt:lpstr>
      <vt:lpstr>Vision Development &amp; Consensus Building </vt:lpstr>
      <vt:lpstr>Opportunity Analysis</vt:lpstr>
      <vt:lpstr>Report to the Community</vt:lpstr>
      <vt:lpstr>Project Development</vt:lpstr>
      <vt:lpstr>Weekly Topics</vt:lpstr>
      <vt:lpstr>Program Unique Value Adds</vt:lpstr>
      <vt:lpstr>Key Success Factors</vt:lpstr>
      <vt:lpstr>Key Contacts</vt:lpstr>
      <vt:lpstr>  Q &amp; A/Discussion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Breakthrough: Infrastructure Planning for Rural Farming Communities</dc:title>
  <dc:creator>Bill Coleman</dc:creator>
  <cp:lastModifiedBy>Jeremy Bishop</cp:lastModifiedBy>
  <cp:revision>1</cp:revision>
  <dcterms:created xsi:type="dcterms:W3CDTF">2022-11-15T22:58:41Z</dcterms:created>
  <dcterms:modified xsi:type="dcterms:W3CDTF">2024-01-18T18:23:29Z</dcterms:modified>
</cp:coreProperties>
</file>