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33"/>
  </p:notesMasterIdLst>
  <p:sldIdLst>
    <p:sldId id="411" r:id="rId3"/>
    <p:sldId id="408" r:id="rId4"/>
    <p:sldId id="415" r:id="rId5"/>
    <p:sldId id="412" r:id="rId6"/>
    <p:sldId id="424" r:id="rId7"/>
    <p:sldId id="416" r:id="rId8"/>
    <p:sldId id="417" r:id="rId9"/>
    <p:sldId id="418" r:id="rId10"/>
    <p:sldId id="420" r:id="rId11"/>
    <p:sldId id="421" r:id="rId12"/>
    <p:sldId id="422" r:id="rId13"/>
    <p:sldId id="423" r:id="rId14"/>
    <p:sldId id="413" r:id="rId15"/>
    <p:sldId id="425" r:id="rId16"/>
    <p:sldId id="426" r:id="rId17"/>
    <p:sldId id="427" r:id="rId18"/>
    <p:sldId id="428" r:id="rId19"/>
    <p:sldId id="429" r:id="rId20"/>
    <p:sldId id="430" r:id="rId21"/>
    <p:sldId id="273" r:id="rId22"/>
    <p:sldId id="410" r:id="rId23"/>
    <p:sldId id="431" r:id="rId24"/>
    <p:sldId id="414" r:id="rId25"/>
    <p:sldId id="432" r:id="rId26"/>
    <p:sldId id="433" r:id="rId27"/>
    <p:sldId id="434" r:id="rId28"/>
    <p:sldId id="435" r:id="rId29"/>
    <p:sldId id="436" r:id="rId30"/>
    <p:sldId id="437" r:id="rId31"/>
    <p:sldId id="438" r:id="rId32"/>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9" autoAdjust="0"/>
    <p:restoredTop sz="86395" autoAdjust="0"/>
  </p:normalViewPr>
  <p:slideViewPr>
    <p:cSldViewPr snapToGrid="0">
      <p:cViewPr varScale="1">
        <p:scale>
          <a:sx n="105" d="100"/>
          <a:sy n="105" d="100"/>
        </p:scale>
        <p:origin x="1184" y="192"/>
      </p:cViewPr>
      <p:guideLst/>
    </p:cSldViewPr>
  </p:slideViewPr>
  <p:outlineViewPr>
    <p:cViewPr>
      <p:scale>
        <a:sx n="33" d="100"/>
        <a:sy n="33" d="100"/>
      </p:scale>
      <p:origin x="0" y="-2398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4FA37FFE-A18D-4DE9-91C6-7D8ED750DA12}" type="datetimeFigureOut">
              <a:rPr lang="en-US" smtClean="0"/>
              <a:t>3/12/24</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B1FFEC9B-D828-46AC-A012-77706DA08BB3}" type="slidenum">
              <a:rPr lang="en-US" smtClean="0"/>
              <a:t>‹#›</a:t>
            </a:fld>
            <a:endParaRPr lang="en-US" dirty="0"/>
          </a:p>
        </p:txBody>
      </p:sp>
    </p:spTree>
    <p:extLst>
      <p:ext uri="{BB962C8B-B14F-4D97-AF65-F5344CB8AC3E}">
        <p14:creationId xmlns:p14="http://schemas.microsoft.com/office/powerpoint/2010/main" val="3081110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FFEC9B-D828-46AC-A012-77706DA08BB3}" type="slidenum">
              <a:rPr lang="en-US" smtClean="0"/>
              <a:t>21</a:t>
            </a:fld>
            <a:endParaRPr lang="en-US" dirty="0"/>
          </a:p>
        </p:txBody>
      </p:sp>
    </p:spTree>
    <p:extLst>
      <p:ext uri="{BB962C8B-B14F-4D97-AF65-F5344CB8AC3E}">
        <p14:creationId xmlns:p14="http://schemas.microsoft.com/office/powerpoint/2010/main" val="2425587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84A7F-0DA6-A742-BD26-5E46EFDCB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32B70D-4969-4141-9723-DD7CE75FCA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5AD52A-03F1-7844-B3F9-DFAB0C6D67A9}"/>
              </a:ext>
            </a:extLst>
          </p:cNvPr>
          <p:cNvSpPr>
            <a:spLocks noGrp="1"/>
          </p:cNvSpPr>
          <p:nvPr>
            <p:ph type="dt" sz="half" idx="10"/>
          </p:nvPr>
        </p:nvSpPr>
        <p:spPr/>
        <p:txBody>
          <a:bodyPr/>
          <a:lstStyle/>
          <a:p>
            <a:fld id="{667D5620-9EDC-234B-B472-A831CB557BAA}" type="datetimeFigureOut">
              <a:rPr lang="en-US" smtClean="0"/>
              <a:t>3/12/24</a:t>
            </a:fld>
            <a:endParaRPr lang="en-US" dirty="0"/>
          </a:p>
        </p:txBody>
      </p:sp>
      <p:sp>
        <p:nvSpPr>
          <p:cNvPr id="5" name="Footer Placeholder 4">
            <a:extLst>
              <a:ext uri="{FF2B5EF4-FFF2-40B4-BE49-F238E27FC236}">
                <a16:creationId xmlns:a16="http://schemas.microsoft.com/office/drawing/2014/main" id="{C1814809-C6BA-0744-A2AE-A4881FAD0B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5EF9C9-0295-E548-89CA-F0827BD42901}"/>
              </a:ext>
            </a:extLst>
          </p:cNvPr>
          <p:cNvSpPr>
            <a:spLocks noGrp="1"/>
          </p:cNvSpPr>
          <p:nvPr>
            <p:ph type="sldNum" sz="quarter" idx="12"/>
          </p:nvPr>
        </p:nvSpPr>
        <p:spPr/>
        <p:txBody>
          <a:bodyPr/>
          <a:lstStyle/>
          <a:p>
            <a:fld id="{80D84599-41CE-F548-B12D-3BC3B7F9B128}" type="slidenum">
              <a:rPr lang="en-US" smtClean="0"/>
              <a:t>‹#›</a:t>
            </a:fld>
            <a:endParaRPr lang="en-US" dirty="0"/>
          </a:p>
        </p:txBody>
      </p:sp>
    </p:spTree>
    <p:extLst>
      <p:ext uri="{BB962C8B-B14F-4D97-AF65-F5344CB8AC3E}">
        <p14:creationId xmlns:p14="http://schemas.microsoft.com/office/powerpoint/2010/main" val="166235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BC060-4FA2-2249-AD5E-DD2363CDDF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2BBDF-8CE0-DB4E-B65F-FC724A3C7681}"/>
              </a:ext>
            </a:extLst>
          </p:cNvPr>
          <p:cNvSpPr>
            <a:spLocks noGrp="1"/>
          </p:cNvSpPr>
          <p:nvPr>
            <p:ph sz="half" idx="1"/>
          </p:nvPr>
        </p:nvSpPr>
        <p:spPr>
          <a:xfrm>
            <a:off x="838200" y="1825625"/>
            <a:ext cx="5181600" cy="41674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B729D7-369B-8842-993B-FE3F105770CA}"/>
              </a:ext>
            </a:extLst>
          </p:cNvPr>
          <p:cNvSpPr>
            <a:spLocks noGrp="1"/>
          </p:cNvSpPr>
          <p:nvPr>
            <p:ph sz="half" idx="2"/>
          </p:nvPr>
        </p:nvSpPr>
        <p:spPr>
          <a:xfrm>
            <a:off x="6172200" y="1825625"/>
            <a:ext cx="5181600" cy="41674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E90D39-A56E-084D-B579-AA9AF9908D0D}"/>
              </a:ext>
            </a:extLst>
          </p:cNvPr>
          <p:cNvSpPr>
            <a:spLocks noGrp="1"/>
          </p:cNvSpPr>
          <p:nvPr>
            <p:ph type="dt" sz="half" idx="10"/>
          </p:nvPr>
        </p:nvSpPr>
        <p:spPr/>
        <p:txBody>
          <a:bodyPr/>
          <a:lstStyle/>
          <a:p>
            <a:fld id="{667D5620-9EDC-234B-B472-A831CB557BAA}" type="datetimeFigureOut">
              <a:rPr lang="en-US" smtClean="0"/>
              <a:t>3/12/24</a:t>
            </a:fld>
            <a:endParaRPr lang="en-US" dirty="0"/>
          </a:p>
        </p:txBody>
      </p:sp>
      <p:sp>
        <p:nvSpPr>
          <p:cNvPr id="6" name="Footer Placeholder 5">
            <a:extLst>
              <a:ext uri="{FF2B5EF4-FFF2-40B4-BE49-F238E27FC236}">
                <a16:creationId xmlns:a16="http://schemas.microsoft.com/office/drawing/2014/main" id="{BB4A9918-C667-A549-A1F6-88773952C2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515FBB-9E2A-BB4E-8D70-B01B8043A72B}"/>
              </a:ext>
            </a:extLst>
          </p:cNvPr>
          <p:cNvSpPr>
            <a:spLocks noGrp="1"/>
          </p:cNvSpPr>
          <p:nvPr>
            <p:ph type="sldNum" sz="quarter" idx="12"/>
          </p:nvPr>
        </p:nvSpPr>
        <p:spPr/>
        <p:txBody>
          <a:bodyPr/>
          <a:lstStyle/>
          <a:p>
            <a:fld id="{80D84599-41CE-F548-B12D-3BC3B7F9B128}" type="slidenum">
              <a:rPr lang="en-US" smtClean="0"/>
              <a:t>‹#›</a:t>
            </a:fld>
            <a:endParaRPr lang="en-US" dirty="0"/>
          </a:p>
        </p:txBody>
      </p:sp>
    </p:spTree>
    <p:extLst>
      <p:ext uri="{BB962C8B-B14F-4D97-AF65-F5344CB8AC3E}">
        <p14:creationId xmlns:p14="http://schemas.microsoft.com/office/powerpoint/2010/main" val="4172055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4DC37-F846-0F4D-8218-ED2C66CCF4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74BAB9-B181-8C40-99F7-53E917B2264B}"/>
              </a:ext>
            </a:extLst>
          </p:cNvPr>
          <p:cNvSpPr>
            <a:spLocks noGrp="1"/>
          </p:cNvSpPr>
          <p:nvPr>
            <p:ph type="body" idx="1"/>
          </p:nvPr>
        </p:nvSpPr>
        <p:spPr>
          <a:xfrm>
            <a:off x="839788" y="1681163"/>
            <a:ext cx="5157787" cy="823912"/>
          </a:xfrm>
        </p:spPr>
        <p:txBody>
          <a:bodyPr anchor="b"/>
          <a:lstStyle>
            <a:lvl1pPr marL="0" indent="0">
              <a:buNone/>
              <a:defRPr sz="2400" b="1">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5FD0E3B-0DE2-6A4E-9363-00F300A42548}"/>
              </a:ext>
            </a:extLst>
          </p:cNvPr>
          <p:cNvSpPr>
            <a:spLocks noGrp="1"/>
          </p:cNvSpPr>
          <p:nvPr>
            <p:ph sz="half" idx="2"/>
          </p:nvPr>
        </p:nvSpPr>
        <p:spPr>
          <a:xfrm>
            <a:off x="839788" y="2505075"/>
            <a:ext cx="5157787" cy="35126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9DF0EE-2AA4-0646-BAB4-288A003705D7}"/>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C654A283-874C-734B-87BD-E99586B4C50A}"/>
              </a:ext>
            </a:extLst>
          </p:cNvPr>
          <p:cNvSpPr>
            <a:spLocks noGrp="1"/>
          </p:cNvSpPr>
          <p:nvPr>
            <p:ph sz="quarter" idx="4"/>
          </p:nvPr>
        </p:nvSpPr>
        <p:spPr>
          <a:xfrm>
            <a:off x="6172200" y="2505075"/>
            <a:ext cx="5183188" cy="35126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56DAC1-E0AC-214B-A6C9-8D9992A52A08}"/>
              </a:ext>
            </a:extLst>
          </p:cNvPr>
          <p:cNvSpPr>
            <a:spLocks noGrp="1"/>
          </p:cNvSpPr>
          <p:nvPr>
            <p:ph type="dt" sz="half" idx="10"/>
          </p:nvPr>
        </p:nvSpPr>
        <p:spPr/>
        <p:txBody>
          <a:bodyPr/>
          <a:lstStyle/>
          <a:p>
            <a:fld id="{667D5620-9EDC-234B-B472-A831CB557BAA}" type="datetimeFigureOut">
              <a:rPr lang="en-US" smtClean="0"/>
              <a:t>3/12/24</a:t>
            </a:fld>
            <a:endParaRPr lang="en-US" dirty="0"/>
          </a:p>
        </p:txBody>
      </p:sp>
      <p:sp>
        <p:nvSpPr>
          <p:cNvPr id="8" name="Footer Placeholder 7">
            <a:extLst>
              <a:ext uri="{FF2B5EF4-FFF2-40B4-BE49-F238E27FC236}">
                <a16:creationId xmlns:a16="http://schemas.microsoft.com/office/drawing/2014/main" id="{E7120D6D-6449-2940-96FD-51511E713E5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FAC54FE-8E8A-3A4D-8160-3E98BF5E21F7}"/>
              </a:ext>
            </a:extLst>
          </p:cNvPr>
          <p:cNvSpPr>
            <a:spLocks noGrp="1"/>
          </p:cNvSpPr>
          <p:nvPr>
            <p:ph type="sldNum" sz="quarter" idx="12"/>
          </p:nvPr>
        </p:nvSpPr>
        <p:spPr/>
        <p:txBody>
          <a:bodyPr/>
          <a:lstStyle/>
          <a:p>
            <a:fld id="{80D84599-41CE-F548-B12D-3BC3B7F9B128}" type="slidenum">
              <a:rPr lang="en-US" smtClean="0"/>
              <a:t>‹#›</a:t>
            </a:fld>
            <a:endParaRPr lang="en-US" dirty="0"/>
          </a:p>
        </p:txBody>
      </p:sp>
    </p:spTree>
    <p:extLst>
      <p:ext uri="{BB962C8B-B14F-4D97-AF65-F5344CB8AC3E}">
        <p14:creationId xmlns:p14="http://schemas.microsoft.com/office/powerpoint/2010/main" val="1668389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EC7631-E12F-4142-9533-EF43D09485A1}"/>
              </a:ext>
            </a:extLst>
          </p:cNvPr>
          <p:cNvSpPr>
            <a:spLocks noGrp="1"/>
          </p:cNvSpPr>
          <p:nvPr>
            <p:ph type="dt" sz="half" idx="10"/>
          </p:nvPr>
        </p:nvSpPr>
        <p:spPr/>
        <p:txBody>
          <a:bodyPr/>
          <a:lstStyle/>
          <a:p>
            <a:fld id="{667D5620-9EDC-234B-B472-A831CB557BAA}" type="datetimeFigureOut">
              <a:rPr lang="en-US" smtClean="0"/>
              <a:t>3/12/24</a:t>
            </a:fld>
            <a:endParaRPr lang="en-US" dirty="0"/>
          </a:p>
        </p:txBody>
      </p:sp>
      <p:sp>
        <p:nvSpPr>
          <p:cNvPr id="3" name="Footer Placeholder 2">
            <a:extLst>
              <a:ext uri="{FF2B5EF4-FFF2-40B4-BE49-F238E27FC236}">
                <a16:creationId xmlns:a16="http://schemas.microsoft.com/office/drawing/2014/main" id="{A5600E23-F88E-174F-99E0-80D29B0CB3B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3F15139-E127-A544-9BE3-55F79F64E195}"/>
              </a:ext>
            </a:extLst>
          </p:cNvPr>
          <p:cNvSpPr>
            <a:spLocks noGrp="1"/>
          </p:cNvSpPr>
          <p:nvPr>
            <p:ph type="sldNum" sz="quarter" idx="12"/>
          </p:nvPr>
        </p:nvSpPr>
        <p:spPr/>
        <p:txBody>
          <a:bodyPr/>
          <a:lstStyle/>
          <a:p>
            <a:fld id="{80D84599-41CE-F548-B12D-3BC3B7F9B128}" type="slidenum">
              <a:rPr lang="en-US" smtClean="0"/>
              <a:t>‹#›</a:t>
            </a:fld>
            <a:endParaRPr lang="en-US" dirty="0"/>
          </a:p>
        </p:txBody>
      </p:sp>
    </p:spTree>
    <p:extLst>
      <p:ext uri="{BB962C8B-B14F-4D97-AF65-F5344CB8AC3E}">
        <p14:creationId xmlns:p14="http://schemas.microsoft.com/office/powerpoint/2010/main" val="3925170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328FF-238F-1E43-94BA-AAF96FFAE7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00AEAC-C33F-B447-B32E-920D19834682}"/>
              </a:ext>
            </a:extLst>
          </p:cNvPr>
          <p:cNvSpPr>
            <a:spLocks noGrp="1"/>
          </p:cNvSpPr>
          <p:nvPr>
            <p:ph type="dt" sz="half" idx="10"/>
          </p:nvPr>
        </p:nvSpPr>
        <p:spPr/>
        <p:txBody>
          <a:bodyPr/>
          <a:lstStyle/>
          <a:p>
            <a:fld id="{667D5620-9EDC-234B-B472-A831CB557BAA}" type="datetimeFigureOut">
              <a:rPr lang="en-US" smtClean="0"/>
              <a:t>3/12/24</a:t>
            </a:fld>
            <a:endParaRPr lang="en-US" dirty="0"/>
          </a:p>
        </p:txBody>
      </p:sp>
      <p:sp>
        <p:nvSpPr>
          <p:cNvPr id="4" name="Footer Placeholder 3">
            <a:extLst>
              <a:ext uri="{FF2B5EF4-FFF2-40B4-BE49-F238E27FC236}">
                <a16:creationId xmlns:a16="http://schemas.microsoft.com/office/drawing/2014/main" id="{5FD5B787-8B8C-CB4F-9878-47829D539ED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BD36722-6583-C94B-8756-79545A958E0B}"/>
              </a:ext>
            </a:extLst>
          </p:cNvPr>
          <p:cNvSpPr>
            <a:spLocks noGrp="1"/>
          </p:cNvSpPr>
          <p:nvPr>
            <p:ph type="sldNum" sz="quarter" idx="12"/>
          </p:nvPr>
        </p:nvSpPr>
        <p:spPr/>
        <p:txBody>
          <a:bodyPr/>
          <a:lstStyle/>
          <a:p>
            <a:fld id="{80D84599-41CE-F548-B12D-3BC3B7F9B128}" type="slidenum">
              <a:rPr lang="en-US" smtClean="0"/>
              <a:t>‹#›</a:t>
            </a:fld>
            <a:endParaRPr lang="en-US" dirty="0"/>
          </a:p>
        </p:txBody>
      </p:sp>
    </p:spTree>
    <p:extLst>
      <p:ext uri="{BB962C8B-B14F-4D97-AF65-F5344CB8AC3E}">
        <p14:creationId xmlns:p14="http://schemas.microsoft.com/office/powerpoint/2010/main" val="4249757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9782-B08E-4643-8906-13699E635841}"/>
              </a:ext>
            </a:extLst>
          </p:cNvPr>
          <p:cNvSpPr>
            <a:spLocks noGrp="1"/>
          </p:cNvSpPr>
          <p:nvPr>
            <p:ph type="title"/>
          </p:nvPr>
        </p:nvSpPr>
        <p:spPr>
          <a:xfrm>
            <a:off x="838200" y="531340"/>
            <a:ext cx="10514012" cy="772297"/>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567B54B4-A1D5-7546-A53B-8E33A3514A17}"/>
              </a:ext>
            </a:extLst>
          </p:cNvPr>
          <p:cNvSpPr>
            <a:spLocks noGrp="1"/>
          </p:cNvSpPr>
          <p:nvPr>
            <p:ph idx="1"/>
          </p:nvPr>
        </p:nvSpPr>
        <p:spPr>
          <a:xfrm>
            <a:off x="5183188" y="1519881"/>
            <a:ext cx="6172200" cy="444843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B64DEA4-4C2D-2547-A0B9-2CB47C1BF315}"/>
              </a:ext>
            </a:extLst>
          </p:cNvPr>
          <p:cNvSpPr>
            <a:spLocks noGrp="1"/>
          </p:cNvSpPr>
          <p:nvPr>
            <p:ph type="body" sz="half" idx="2"/>
          </p:nvPr>
        </p:nvSpPr>
        <p:spPr>
          <a:xfrm>
            <a:off x="839788" y="1519881"/>
            <a:ext cx="3932237" cy="4448433"/>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81F88964-7610-664F-8B7F-DE12C0ABEC37}"/>
              </a:ext>
            </a:extLst>
          </p:cNvPr>
          <p:cNvSpPr>
            <a:spLocks noGrp="1"/>
          </p:cNvSpPr>
          <p:nvPr>
            <p:ph type="dt" sz="half" idx="10"/>
          </p:nvPr>
        </p:nvSpPr>
        <p:spPr/>
        <p:txBody>
          <a:bodyPr/>
          <a:lstStyle/>
          <a:p>
            <a:fld id="{667D5620-9EDC-234B-B472-A831CB557BAA}" type="datetimeFigureOut">
              <a:rPr lang="en-US" smtClean="0"/>
              <a:t>3/12/24</a:t>
            </a:fld>
            <a:endParaRPr lang="en-US" dirty="0"/>
          </a:p>
        </p:txBody>
      </p:sp>
      <p:sp>
        <p:nvSpPr>
          <p:cNvPr id="6" name="Footer Placeholder 5">
            <a:extLst>
              <a:ext uri="{FF2B5EF4-FFF2-40B4-BE49-F238E27FC236}">
                <a16:creationId xmlns:a16="http://schemas.microsoft.com/office/drawing/2014/main" id="{5DB8C5A0-4BC9-2E45-954E-E55AE8F3C1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3DCE3B7-397C-7B4B-B04A-FD1DE6843462}"/>
              </a:ext>
            </a:extLst>
          </p:cNvPr>
          <p:cNvSpPr>
            <a:spLocks noGrp="1"/>
          </p:cNvSpPr>
          <p:nvPr>
            <p:ph type="sldNum" sz="quarter" idx="12"/>
          </p:nvPr>
        </p:nvSpPr>
        <p:spPr/>
        <p:txBody>
          <a:bodyPr/>
          <a:lstStyle/>
          <a:p>
            <a:fld id="{80D84599-41CE-F548-B12D-3BC3B7F9B128}" type="slidenum">
              <a:rPr lang="en-US" smtClean="0"/>
              <a:t>‹#›</a:t>
            </a:fld>
            <a:endParaRPr lang="en-US" dirty="0"/>
          </a:p>
        </p:txBody>
      </p:sp>
    </p:spTree>
    <p:extLst>
      <p:ext uri="{BB962C8B-B14F-4D97-AF65-F5344CB8AC3E}">
        <p14:creationId xmlns:p14="http://schemas.microsoft.com/office/powerpoint/2010/main" val="119742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9782-B08E-4643-8906-13699E635841}"/>
              </a:ext>
            </a:extLst>
          </p:cNvPr>
          <p:cNvSpPr>
            <a:spLocks noGrp="1"/>
          </p:cNvSpPr>
          <p:nvPr>
            <p:ph type="title"/>
          </p:nvPr>
        </p:nvSpPr>
        <p:spPr>
          <a:xfrm>
            <a:off x="838200"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6B64DEA4-4C2D-2547-A0B9-2CB47C1BF315}"/>
              </a:ext>
            </a:extLst>
          </p:cNvPr>
          <p:cNvSpPr>
            <a:spLocks noGrp="1"/>
          </p:cNvSpPr>
          <p:nvPr>
            <p:ph type="body" sz="half" idx="2"/>
          </p:nvPr>
        </p:nvSpPr>
        <p:spPr>
          <a:xfrm>
            <a:off x="838200"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81F88964-7610-664F-8B7F-DE12C0ABEC37}"/>
              </a:ext>
            </a:extLst>
          </p:cNvPr>
          <p:cNvSpPr>
            <a:spLocks noGrp="1"/>
          </p:cNvSpPr>
          <p:nvPr>
            <p:ph type="dt" sz="half" idx="10"/>
          </p:nvPr>
        </p:nvSpPr>
        <p:spPr/>
        <p:txBody>
          <a:bodyPr/>
          <a:lstStyle/>
          <a:p>
            <a:fld id="{667D5620-9EDC-234B-B472-A831CB557BAA}" type="datetimeFigureOut">
              <a:rPr lang="en-US" smtClean="0"/>
              <a:t>3/12/24</a:t>
            </a:fld>
            <a:endParaRPr lang="en-US" dirty="0"/>
          </a:p>
        </p:txBody>
      </p:sp>
      <p:sp>
        <p:nvSpPr>
          <p:cNvPr id="6" name="Footer Placeholder 5">
            <a:extLst>
              <a:ext uri="{FF2B5EF4-FFF2-40B4-BE49-F238E27FC236}">
                <a16:creationId xmlns:a16="http://schemas.microsoft.com/office/drawing/2014/main" id="{5DB8C5A0-4BC9-2E45-954E-E55AE8F3C1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3DCE3B7-397C-7B4B-B04A-FD1DE6843462}"/>
              </a:ext>
            </a:extLst>
          </p:cNvPr>
          <p:cNvSpPr>
            <a:spLocks noGrp="1"/>
          </p:cNvSpPr>
          <p:nvPr>
            <p:ph type="sldNum" sz="quarter" idx="12"/>
          </p:nvPr>
        </p:nvSpPr>
        <p:spPr/>
        <p:txBody>
          <a:bodyPr/>
          <a:lstStyle/>
          <a:p>
            <a:fld id="{80D84599-41CE-F548-B12D-3BC3B7F9B128}" type="slidenum">
              <a:rPr lang="en-US" smtClean="0"/>
              <a:t>‹#›</a:t>
            </a:fld>
            <a:endParaRPr lang="en-US" dirty="0"/>
          </a:p>
        </p:txBody>
      </p:sp>
      <p:sp>
        <p:nvSpPr>
          <p:cNvPr id="8" name="Picture Placeholder 2">
            <a:extLst>
              <a:ext uri="{FF2B5EF4-FFF2-40B4-BE49-F238E27FC236}">
                <a16:creationId xmlns:a16="http://schemas.microsoft.com/office/drawing/2014/main" id="{D582095A-7902-3D43-9974-B3F539F1D53F}"/>
              </a:ext>
            </a:extLst>
          </p:cNvPr>
          <p:cNvSpPr>
            <a:spLocks noGrp="1"/>
          </p:cNvSpPr>
          <p:nvPr>
            <p:ph type="pic" idx="1"/>
          </p:nvPr>
        </p:nvSpPr>
        <p:spPr>
          <a:xfrm>
            <a:off x="5181600" y="967646"/>
            <a:ext cx="6172200" cy="4873625"/>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40271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5_Section Header">
    <p:bg>
      <p:bgPr>
        <a:solidFill>
          <a:schemeClr val="bg1">
            <a:alpha val="12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057755-AF4E-5C47-9CB3-3ED81FD90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65"/>
            <a:ext cx="12192000" cy="6958013"/>
          </a:xfrm>
          <a:prstGeom prst="rect">
            <a:avLst/>
          </a:prstGeom>
        </p:spPr>
      </p:pic>
      <p:sp>
        <p:nvSpPr>
          <p:cNvPr id="3" name="Title 1"/>
          <p:cNvSpPr>
            <a:spLocks noGrp="1"/>
          </p:cNvSpPr>
          <p:nvPr>
            <p:ph type="title" hasCustomPrompt="1"/>
          </p:nvPr>
        </p:nvSpPr>
        <p:spPr>
          <a:xfrm>
            <a:off x="598274" y="402602"/>
            <a:ext cx="5973976" cy="1325563"/>
          </a:xfrm>
        </p:spPr>
        <p:txBody>
          <a:bodyPr>
            <a:normAutofit/>
          </a:bodyPr>
          <a:lstStyle>
            <a:lvl1pPr algn="l">
              <a:defRPr sz="4000">
                <a:solidFill>
                  <a:schemeClr val="tx1"/>
                </a:solidFill>
              </a:defRPr>
            </a:lvl1pPr>
          </a:lstStyle>
          <a:p>
            <a:r>
              <a:rPr lang="en-US" dirty="0"/>
              <a:t>CLICK TO EDIT TITLE</a:t>
            </a:r>
          </a:p>
        </p:txBody>
      </p:sp>
      <p:sp>
        <p:nvSpPr>
          <p:cNvPr id="17" name="TextBox 16">
            <a:extLst>
              <a:ext uri="{FF2B5EF4-FFF2-40B4-BE49-F238E27FC236}">
                <a16:creationId xmlns:a16="http://schemas.microsoft.com/office/drawing/2014/main" id="{B0F44829-53E3-C649-BC8A-28C7D805F93C}"/>
              </a:ext>
            </a:extLst>
          </p:cNvPr>
          <p:cNvSpPr txBox="1"/>
          <p:nvPr/>
        </p:nvSpPr>
        <p:spPr>
          <a:xfrm>
            <a:off x="13182600" y="-2184400"/>
            <a:ext cx="184731" cy="369332"/>
          </a:xfrm>
          <a:prstGeom prst="rect">
            <a:avLst/>
          </a:prstGeom>
          <a:noFill/>
        </p:spPr>
        <p:txBody>
          <a:bodyPr wrap="none" rtlCol="0">
            <a:spAutoFit/>
          </a:bodyPr>
          <a:lstStyle/>
          <a:p>
            <a:endParaRPr lang="en-US" dirty="0"/>
          </a:p>
        </p:txBody>
      </p:sp>
      <p:sp>
        <p:nvSpPr>
          <p:cNvPr id="8" name="Content Placeholder 2">
            <a:extLst>
              <a:ext uri="{FF2B5EF4-FFF2-40B4-BE49-F238E27FC236}">
                <a16:creationId xmlns:a16="http://schemas.microsoft.com/office/drawing/2014/main" id="{6FF132C7-40EC-0849-88F8-F9ED10E1D217}"/>
              </a:ext>
            </a:extLst>
          </p:cNvPr>
          <p:cNvSpPr>
            <a:spLocks noGrp="1"/>
          </p:cNvSpPr>
          <p:nvPr>
            <p:ph idx="1"/>
          </p:nvPr>
        </p:nvSpPr>
        <p:spPr>
          <a:xfrm>
            <a:off x="598275" y="1798980"/>
            <a:ext cx="5973975" cy="47732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EC8EE678-9A49-C448-B427-F783B84B5B8C}"/>
              </a:ext>
            </a:extLst>
          </p:cNvPr>
          <p:cNvSpPr>
            <a:spLocks noGrp="1"/>
          </p:cNvSpPr>
          <p:nvPr>
            <p:ph type="pic" sz="quarter" idx="10"/>
          </p:nvPr>
        </p:nvSpPr>
        <p:spPr>
          <a:xfrm>
            <a:off x="6672263" y="402602"/>
            <a:ext cx="5043487" cy="6169648"/>
          </a:xfrm>
        </p:spPr>
        <p:txBody>
          <a:bodyPr/>
          <a:lstStyle/>
          <a:p>
            <a:r>
              <a:rPr lang="en-US" dirty="0"/>
              <a:t>Click icon to add picture</a:t>
            </a:r>
          </a:p>
        </p:txBody>
      </p:sp>
      <p:sp>
        <p:nvSpPr>
          <p:cNvPr id="2" name="Rectangle 1"/>
          <p:cNvSpPr/>
          <p:nvPr userDrawn="1"/>
        </p:nvSpPr>
        <p:spPr>
          <a:xfrm rot="4527576">
            <a:off x="11068845" y="5751082"/>
            <a:ext cx="97690" cy="1866104"/>
          </a:xfrm>
          <a:prstGeom prst="rect">
            <a:avLst/>
          </a:prstGeom>
          <a:solidFill>
            <a:srgbClr val="CEE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rot="4617303">
            <a:off x="11094554" y="5518476"/>
            <a:ext cx="122944" cy="2098348"/>
          </a:xfrm>
          <a:prstGeom prst="rect">
            <a:avLst/>
          </a:prstGeom>
          <a:solidFill>
            <a:srgbClr val="D7E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867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EBAC5-B4A4-AA47-ADBE-6F2669443CDE}"/>
              </a:ext>
            </a:extLst>
          </p:cNvPr>
          <p:cNvSpPr>
            <a:spLocks noGrp="1"/>
          </p:cNvSpPr>
          <p:nvPr>
            <p:ph type="ctrTitle"/>
          </p:nvPr>
        </p:nvSpPr>
        <p:spPr>
          <a:xfrm>
            <a:off x="1210962" y="1122363"/>
            <a:ext cx="9897762" cy="2387600"/>
          </a:xfrm>
          <a:prstGeom prst="rect">
            <a:avLst/>
          </a:prstGeom>
        </p:spPr>
        <p:txBody>
          <a:bodyPr anchor="b">
            <a:normAutofit/>
          </a:bodyPr>
          <a:lstStyle>
            <a:lvl1pPr algn="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0C1B39D-16A7-F04E-8233-993530263FD8}"/>
              </a:ext>
            </a:extLst>
          </p:cNvPr>
          <p:cNvSpPr>
            <a:spLocks noGrp="1"/>
          </p:cNvSpPr>
          <p:nvPr>
            <p:ph type="subTitle" idx="1"/>
          </p:nvPr>
        </p:nvSpPr>
        <p:spPr>
          <a:xfrm>
            <a:off x="1210962" y="3602038"/>
            <a:ext cx="9897762" cy="1655762"/>
          </a:xfrm>
          <a:prstGeom prst="rect">
            <a:avLst/>
          </a:prstGeom>
        </p:spPr>
        <p:txBody>
          <a:bodyPr>
            <a:normAutofit/>
          </a:bodyPr>
          <a:lstStyle>
            <a:lvl1pPr marL="0" indent="0" algn="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53611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DB9BAB-6510-084A-B96E-D5B24CE95402}"/>
              </a:ext>
            </a:extLst>
          </p:cNvPr>
          <p:cNvSpPr>
            <a:spLocks noGrp="1"/>
          </p:cNvSpPr>
          <p:nvPr>
            <p:ph type="title"/>
          </p:nvPr>
        </p:nvSpPr>
        <p:spPr>
          <a:xfrm>
            <a:off x="838200" y="568409"/>
            <a:ext cx="10515600" cy="77628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C196E4-6DD7-8A4F-949B-C023A868294E}"/>
              </a:ext>
            </a:extLst>
          </p:cNvPr>
          <p:cNvSpPr>
            <a:spLocks noGrp="1"/>
          </p:cNvSpPr>
          <p:nvPr>
            <p:ph type="body" idx="1"/>
          </p:nvPr>
        </p:nvSpPr>
        <p:spPr>
          <a:xfrm>
            <a:off x="838200" y="1519881"/>
            <a:ext cx="10515600" cy="45225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E94A48-8D34-7044-855E-AE00B9260470}"/>
              </a:ext>
            </a:extLst>
          </p:cNvPr>
          <p:cNvSpPr>
            <a:spLocks noGrp="1"/>
          </p:cNvSpPr>
          <p:nvPr>
            <p:ph type="dt" sz="half" idx="2"/>
          </p:nvPr>
        </p:nvSpPr>
        <p:spPr>
          <a:xfrm>
            <a:off x="2891482" y="628220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D5620-9EDC-234B-B472-A831CB557BAA}" type="datetimeFigureOut">
              <a:rPr lang="en-US" smtClean="0"/>
              <a:t>3/12/24</a:t>
            </a:fld>
            <a:endParaRPr lang="en-US" dirty="0"/>
          </a:p>
        </p:txBody>
      </p:sp>
      <p:sp>
        <p:nvSpPr>
          <p:cNvPr id="5" name="Footer Placeholder 4">
            <a:extLst>
              <a:ext uri="{FF2B5EF4-FFF2-40B4-BE49-F238E27FC236}">
                <a16:creationId xmlns:a16="http://schemas.microsoft.com/office/drawing/2014/main" id="{D798BED3-4309-AD4C-A13E-4EF7201F73B8}"/>
              </a:ext>
            </a:extLst>
          </p:cNvPr>
          <p:cNvSpPr>
            <a:spLocks noGrp="1"/>
          </p:cNvSpPr>
          <p:nvPr>
            <p:ph type="ftr" sz="quarter" idx="3"/>
          </p:nvPr>
        </p:nvSpPr>
        <p:spPr>
          <a:xfrm>
            <a:off x="5955957" y="6282208"/>
            <a:ext cx="460907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9DAD311-0BD0-FB48-B267-AD8EF4906BFC}"/>
              </a:ext>
            </a:extLst>
          </p:cNvPr>
          <p:cNvSpPr>
            <a:spLocks noGrp="1"/>
          </p:cNvSpPr>
          <p:nvPr>
            <p:ph type="sldNum" sz="quarter" idx="4"/>
          </p:nvPr>
        </p:nvSpPr>
        <p:spPr>
          <a:xfrm>
            <a:off x="10886302" y="6282208"/>
            <a:ext cx="46749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84599-41CE-F548-B12D-3BC3B7F9B128}" type="slidenum">
              <a:rPr lang="en-US" smtClean="0"/>
              <a:t>‹#›</a:t>
            </a:fld>
            <a:endParaRPr lang="en-US" dirty="0"/>
          </a:p>
        </p:txBody>
      </p:sp>
    </p:spTree>
    <p:extLst>
      <p:ext uri="{BB962C8B-B14F-4D97-AF65-F5344CB8AC3E}">
        <p14:creationId xmlns:p14="http://schemas.microsoft.com/office/powerpoint/2010/main" val="3820810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SzPct val="80000"/>
        <a:buFontTx/>
        <a:buBlip>
          <a:blip r:embed="rId11"/>
        </a:buBlip>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SzPct val="70000"/>
        <a:buFontTx/>
        <a:buBlip>
          <a:blip r:embed="rId12"/>
        </a:buBlip>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834187-4CF8-B246-A957-F2C395D4AD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452564D-1EEC-F345-AFD9-2ACDDF434B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6521454"/>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adam.thorp@ded.mo.gov" TargetMode="External"/><Relationship Id="rId2" Type="http://schemas.openxmlformats.org/officeDocument/2006/relationships/hyperlink" Target="mailto:broadband@ded.mo.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12AF85-A1B6-2C6D-43F4-E980AB49501C}"/>
              </a:ext>
            </a:extLst>
          </p:cNvPr>
          <p:cNvSpPr>
            <a:spLocks noGrp="1"/>
          </p:cNvSpPr>
          <p:nvPr>
            <p:ph type="ctrTitle"/>
          </p:nvPr>
        </p:nvSpPr>
        <p:spPr/>
        <p:txBody>
          <a:bodyPr/>
          <a:lstStyle/>
          <a:p>
            <a:r>
              <a:rPr lang="en-US" dirty="0"/>
              <a:t>Broadband Opportunities Through Better Mapping</a:t>
            </a:r>
          </a:p>
        </p:txBody>
      </p:sp>
      <p:sp>
        <p:nvSpPr>
          <p:cNvPr id="6" name="Subtitle 5">
            <a:extLst>
              <a:ext uri="{FF2B5EF4-FFF2-40B4-BE49-F238E27FC236}">
                <a16:creationId xmlns:a16="http://schemas.microsoft.com/office/drawing/2014/main" id="{6F689811-21F8-4A62-3B25-A29835A45C1E}"/>
              </a:ext>
            </a:extLst>
          </p:cNvPr>
          <p:cNvSpPr>
            <a:spLocks noGrp="1"/>
          </p:cNvSpPr>
          <p:nvPr>
            <p:ph type="subTitle" idx="1"/>
          </p:nvPr>
        </p:nvSpPr>
        <p:spPr/>
        <p:txBody>
          <a:bodyPr/>
          <a:lstStyle/>
          <a:p>
            <a:r>
              <a:rPr lang="en-US" dirty="0"/>
              <a:t>Missouri’s BEAD Challenge Process</a:t>
            </a:r>
          </a:p>
        </p:txBody>
      </p:sp>
    </p:spTree>
    <p:extLst>
      <p:ext uri="{BB962C8B-B14F-4D97-AF65-F5344CB8AC3E}">
        <p14:creationId xmlns:p14="http://schemas.microsoft.com/office/powerpoint/2010/main" val="2876368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DFDCA-7EEF-9701-FE28-1FD12EA14F8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EB619EE-6712-7619-467A-6FA9C54EBF24}"/>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72AB0CAE-3EB4-B0CA-F98A-900C76C2B25A}"/>
              </a:ext>
            </a:extLst>
          </p:cNvPr>
          <p:cNvSpPr>
            <a:spLocks noGrp="1"/>
          </p:cNvSpPr>
          <p:nvPr>
            <p:ph sz="half" idx="2"/>
          </p:nvPr>
        </p:nvSpPr>
        <p:spPr/>
        <p:txBody>
          <a:bodyPr/>
          <a:lstStyle/>
          <a:p>
            <a:endParaRPr lang="en-US" dirty="0"/>
          </a:p>
        </p:txBody>
      </p:sp>
      <p:pic>
        <p:nvPicPr>
          <p:cNvPr id="6" name="Picture 5">
            <a:extLst>
              <a:ext uri="{FF2B5EF4-FFF2-40B4-BE49-F238E27FC236}">
                <a16:creationId xmlns:a16="http://schemas.microsoft.com/office/drawing/2014/main" id="{4509AC91-A2C2-141E-4E52-D59179F3A319}"/>
              </a:ext>
            </a:extLst>
          </p:cNvPr>
          <p:cNvPicPr>
            <a:picLocks noChangeAspect="1"/>
          </p:cNvPicPr>
          <p:nvPr/>
        </p:nvPicPr>
        <p:blipFill>
          <a:blip r:embed="rId2"/>
          <a:stretch>
            <a:fillRect/>
          </a:stretch>
        </p:blipFill>
        <p:spPr>
          <a:xfrm>
            <a:off x="0" y="133350"/>
            <a:ext cx="12192000" cy="6724650"/>
          </a:xfrm>
          <a:prstGeom prst="rect">
            <a:avLst/>
          </a:prstGeom>
        </p:spPr>
      </p:pic>
    </p:spTree>
    <p:extLst>
      <p:ext uri="{BB962C8B-B14F-4D97-AF65-F5344CB8AC3E}">
        <p14:creationId xmlns:p14="http://schemas.microsoft.com/office/powerpoint/2010/main" val="1063263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BA8B4-157A-4884-9FBB-CF4B1FC388C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E7A6A0D-E6EA-CF2E-B2D4-AB9634A53214}"/>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9F81091C-D45E-977E-FA57-43EF0DC73102}"/>
              </a:ext>
            </a:extLst>
          </p:cNvPr>
          <p:cNvSpPr>
            <a:spLocks noGrp="1"/>
          </p:cNvSpPr>
          <p:nvPr>
            <p:ph sz="half" idx="2"/>
          </p:nvPr>
        </p:nvSpPr>
        <p:spPr/>
        <p:txBody>
          <a:bodyPr/>
          <a:lstStyle/>
          <a:p>
            <a:endParaRPr lang="en-US" dirty="0"/>
          </a:p>
        </p:txBody>
      </p:sp>
      <p:pic>
        <p:nvPicPr>
          <p:cNvPr id="6" name="Picture 5">
            <a:extLst>
              <a:ext uri="{FF2B5EF4-FFF2-40B4-BE49-F238E27FC236}">
                <a16:creationId xmlns:a16="http://schemas.microsoft.com/office/drawing/2014/main" id="{687A6B37-BBB7-2606-1680-461ED9BB609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85859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19F1-8620-4154-422D-C06EFA20524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982E2EA-81CD-ED12-5DF9-27918EE07FC2}"/>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2DE37FD1-EFD0-15D8-C3CB-D0A03F9CCDD7}"/>
              </a:ext>
            </a:extLst>
          </p:cNvPr>
          <p:cNvSpPr>
            <a:spLocks noGrp="1"/>
          </p:cNvSpPr>
          <p:nvPr>
            <p:ph sz="half" idx="2"/>
          </p:nvPr>
        </p:nvSpPr>
        <p:spPr/>
        <p:txBody>
          <a:bodyPr/>
          <a:lstStyle/>
          <a:p>
            <a:endParaRPr lang="en-US" dirty="0"/>
          </a:p>
        </p:txBody>
      </p:sp>
      <p:pic>
        <p:nvPicPr>
          <p:cNvPr id="6" name="Picture 5">
            <a:extLst>
              <a:ext uri="{FF2B5EF4-FFF2-40B4-BE49-F238E27FC236}">
                <a16:creationId xmlns:a16="http://schemas.microsoft.com/office/drawing/2014/main" id="{9EFC4944-9C0C-817D-D52A-6142235C1B4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26243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DE6F6-2BC2-0B35-3D66-09FC07387113}"/>
              </a:ext>
            </a:extLst>
          </p:cNvPr>
          <p:cNvSpPr>
            <a:spLocks noGrp="1"/>
          </p:cNvSpPr>
          <p:nvPr>
            <p:ph type="title"/>
          </p:nvPr>
        </p:nvSpPr>
        <p:spPr/>
        <p:txBody>
          <a:bodyPr/>
          <a:lstStyle/>
          <a:p>
            <a:r>
              <a:rPr lang="en-US" dirty="0"/>
              <a:t>Challenges: Overview</a:t>
            </a:r>
          </a:p>
        </p:txBody>
      </p:sp>
      <p:sp>
        <p:nvSpPr>
          <p:cNvPr id="3" name="Content Placeholder 2">
            <a:extLst>
              <a:ext uri="{FF2B5EF4-FFF2-40B4-BE49-F238E27FC236}">
                <a16:creationId xmlns:a16="http://schemas.microsoft.com/office/drawing/2014/main" id="{E55A93FE-E8A0-889D-5AD6-8D9FBF9CD693}"/>
              </a:ext>
            </a:extLst>
          </p:cNvPr>
          <p:cNvSpPr>
            <a:spLocks noGrp="1"/>
          </p:cNvSpPr>
          <p:nvPr>
            <p:ph sz="half" idx="1"/>
          </p:nvPr>
        </p:nvSpPr>
        <p:spPr>
          <a:xfrm>
            <a:off x="838199" y="1825625"/>
            <a:ext cx="10212421" cy="4167402"/>
          </a:xfrm>
        </p:spPr>
        <p:txBody>
          <a:bodyPr/>
          <a:lstStyle/>
          <a:p>
            <a:r>
              <a:rPr lang="en-US" dirty="0"/>
              <a:t>Submitted through portal</a:t>
            </a:r>
          </a:p>
          <a:p>
            <a:r>
              <a:rPr lang="en-US" dirty="0"/>
              <a:t>Focus on cases that change eligibility: locations with incorrect reporting at 100/20 Mbps and no other service at 100/20 Mbps (or funded commitment)</a:t>
            </a:r>
          </a:p>
          <a:p>
            <a:r>
              <a:rPr lang="en-US" dirty="0"/>
              <a:t>Local governments, non-profits, and internet service providers are valid challengers and rebutters </a:t>
            </a:r>
          </a:p>
        </p:txBody>
      </p:sp>
    </p:spTree>
    <p:extLst>
      <p:ext uri="{BB962C8B-B14F-4D97-AF65-F5344CB8AC3E}">
        <p14:creationId xmlns:p14="http://schemas.microsoft.com/office/powerpoint/2010/main" val="2251372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3C94-DCFD-08E5-EDD3-08D47F8FF5EA}"/>
              </a:ext>
            </a:extLst>
          </p:cNvPr>
          <p:cNvSpPr>
            <a:spLocks noGrp="1"/>
          </p:cNvSpPr>
          <p:nvPr>
            <p:ph type="title"/>
          </p:nvPr>
        </p:nvSpPr>
        <p:spPr/>
        <p:txBody>
          <a:bodyPr/>
          <a:lstStyle/>
          <a:p>
            <a:r>
              <a:rPr lang="en-US" dirty="0"/>
              <a:t>Challenges: Broadband Availability</a:t>
            </a:r>
          </a:p>
        </p:txBody>
      </p:sp>
      <p:sp>
        <p:nvSpPr>
          <p:cNvPr id="3" name="Content Placeholder 2">
            <a:extLst>
              <a:ext uri="{FF2B5EF4-FFF2-40B4-BE49-F238E27FC236}">
                <a16:creationId xmlns:a16="http://schemas.microsoft.com/office/drawing/2014/main" id="{53253C16-6C50-9EC8-6FFE-885A567E40CD}"/>
              </a:ext>
            </a:extLst>
          </p:cNvPr>
          <p:cNvSpPr>
            <a:spLocks noGrp="1"/>
          </p:cNvSpPr>
          <p:nvPr>
            <p:ph sz="half" idx="1"/>
          </p:nvPr>
        </p:nvSpPr>
        <p:spPr>
          <a:xfrm>
            <a:off x="838199" y="1825625"/>
            <a:ext cx="10515599" cy="4167402"/>
          </a:xfrm>
        </p:spPr>
        <p:txBody>
          <a:bodyPr>
            <a:normAutofit fontScale="92500" lnSpcReduction="10000"/>
          </a:bodyPr>
          <a:lstStyle/>
          <a:p>
            <a:pPr marL="0" indent="0">
              <a:buNone/>
            </a:pPr>
            <a:r>
              <a:rPr lang="en-US" dirty="0"/>
              <a:t>Broadband service reported on the map </a:t>
            </a:r>
            <a:r>
              <a:rPr lang="en-US" b="1" dirty="0"/>
              <a:t>is not </a:t>
            </a:r>
            <a:r>
              <a:rPr lang="en-US" dirty="0"/>
              <a:t>available</a:t>
            </a:r>
          </a:p>
          <a:p>
            <a:r>
              <a:rPr lang="en-US" dirty="0"/>
              <a:t>Infrastructure is not present</a:t>
            </a:r>
          </a:p>
          <a:p>
            <a:r>
              <a:rPr lang="en-US" dirty="0"/>
              <a:t>Provider denied a request for service</a:t>
            </a:r>
          </a:p>
          <a:p>
            <a:r>
              <a:rPr lang="en-US" dirty="0"/>
              <a:t>Provider required extraordinary installation fees (to cover the cost of extending their network)</a:t>
            </a:r>
          </a:p>
          <a:p>
            <a:r>
              <a:rPr lang="en-US" dirty="0"/>
              <a:t>Provider could not install within 10 days</a:t>
            </a:r>
          </a:p>
          <a:p>
            <a:r>
              <a:rPr lang="en-US" dirty="0"/>
              <a:t>Provider requires a site survey before allowing a location to subscribe</a:t>
            </a:r>
          </a:p>
          <a:p>
            <a:pPr marL="0" indent="0">
              <a:buNone/>
            </a:pPr>
            <a:r>
              <a:rPr lang="en-US" dirty="0"/>
              <a:t>If evidence is valid and rebuttal is insufficient, location could become </a:t>
            </a:r>
            <a:r>
              <a:rPr lang="en-US" b="1" dirty="0"/>
              <a:t>eligible </a:t>
            </a:r>
            <a:r>
              <a:rPr lang="en-US" dirty="0"/>
              <a:t>for BEAD</a:t>
            </a:r>
          </a:p>
        </p:txBody>
      </p:sp>
    </p:spTree>
    <p:extLst>
      <p:ext uri="{BB962C8B-B14F-4D97-AF65-F5344CB8AC3E}">
        <p14:creationId xmlns:p14="http://schemas.microsoft.com/office/powerpoint/2010/main" val="4267280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E14CB-93B3-2AFB-1A37-176909563FB3}"/>
              </a:ext>
            </a:extLst>
          </p:cNvPr>
          <p:cNvSpPr>
            <a:spLocks noGrp="1"/>
          </p:cNvSpPr>
          <p:nvPr>
            <p:ph type="title"/>
          </p:nvPr>
        </p:nvSpPr>
        <p:spPr/>
        <p:txBody>
          <a:bodyPr/>
          <a:lstStyle/>
          <a:p>
            <a:r>
              <a:rPr lang="en-US" dirty="0"/>
              <a:t>Challenges: Speed and Latency</a:t>
            </a:r>
          </a:p>
        </p:txBody>
      </p:sp>
      <p:sp>
        <p:nvSpPr>
          <p:cNvPr id="3" name="Content Placeholder 2">
            <a:extLst>
              <a:ext uri="{FF2B5EF4-FFF2-40B4-BE49-F238E27FC236}">
                <a16:creationId xmlns:a16="http://schemas.microsoft.com/office/drawing/2014/main" id="{9E4075B5-FFB7-7ED9-6624-A53F1C2AE994}"/>
              </a:ext>
            </a:extLst>
          </p:cNvPr>
          <p:cNvSpPr>
            <a:spLocks noGrp="1"/>
          </p:cNvSpPr>
          <p:nvPr>
            <p:ph sz="half" idx="1"/>
          </p:nvPr>
        </p:nvSpPr>
        <p:spPr>
          <a:xfrm>
            <a:off x="838200" y="1825625"/>
            <a:ext cx="10515600" cy="4167402"/>
          </a:xfrm>
        </p:spPr>
        <p:txBody>
          <a:bodyPr>
            <a:normAutofit/>
          </a:bodyPr>
          <a:lstStyle/>
          <a:p>
            <a:r>
              <a:rPr lang="en-US" dirty="0"/>
              <a:t>Broadband Service is available but cannot meet the speed tier reported (e.g. under 100/20 Mbps for a served location)</a:t>
            </a:r>
          </a:p>
          <a:p>
            <a:r>
              <a:rPr lang="en-US" dirty="0"/>
              <a:t>Tests can be taken through our portal</a:t>
            </a:r>
          </a:p>
          <a:p>
            <a:r>
              <a:rPr lang="en-US" dirty="0"/>
              <a:t>Must establish location subscribes in established speed tier</a:t>
            </a:r>
          </a:p>
          <a:p>
            <a:r>
              <a:rPr lang="en-US" dirty="0"/>
              <a:t>Three tests on three different days – our system will prompt follow-ups</a:t>
            </a:r>
          </a:p>
          <a:p>
            <a:pPr marL="0" indent="0">
              <a:buNone/>
            </a:pPr>
            <a:r>
              <a:rPr lang="en-US" dirty="0"/>
              <a:t>If evidence is valid and rebuttal is insufficient, location could become </a:t>
            </a:r>
            <a:r>
              <a:rPr lang="en-US" b="1" dirty="0"/>
              <a:t>eligible </a:t>
            </a:r>
            <a:r>
              <a:rPr lang="en-US" dirty="0"/>
              <a:t>for BEAD</a:t>
            </a:r>
          </a:p>
        </p:txBody>
      </p:sp>
    </p:spTree>
    <p:extLst>
      <p:ext uri="{BB962C8B-B14F-4D97-AF65-F5344CB8AC3E}">
        <p14:creationId xmlns:p14="http://schemas.microsoft.com/office/powerpoint/2010/main" val="2280952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54DE-DAAE-2F57-4A7E-80619345D34B}"/>
              </a:ext>
            </a:extLst>
          </p:cNvPr>
          <p:cNvSpPr>
            <a:spLocks noGrp="1"/>
          </p:cNvSpPr>
          <p:nvPr>
            <p:ph type="title"/>
          </p:nvPr>
        </p:nvSpPr>
        <p:spPr/>
        <p:txBody>
          <a:bodyPr>
            <a:normAutofit/>
          </a:bodyPr>
          <a:lstStyle/>
          <a:p>
            <a:r>
              <a:rPr lang="en-US" dirty="0"/>
              <a:t>Challenges: Enforceable Commitment</a:t>
            </a:r>
          </a:p>
        </p:txBody>
      </p:sp>
      <p:sp>
        <p:nvSpPr>
          <p:cNvPr id="3" name="Content Placeholder 2">
            <a:extLst>
              <a:ext uri="{FF2B5EF4-FFF2-40B4-BE49-F238E27FC236}">
                <a16:creationId xmlns:a16="http://schemas.microsoft.com/office/drawing/2014/main" id="{6C4E5156-E0DE-A4FF-C1FB-38DF973D2629}"/>
              </a:ext>
            </a:extLst>
          </p:cNvPr>
          <p:cNvSpPr>
            <a:spLocks noGrp="1"/>
          </p:cNvSpPr>
          <p:nvPr>
            <p:ph sz="half" idx="1"/>
          </p:nvPr>
        </p:nvSpPr>
        <p:spPr>
          <a:xfrm>
            <a:off x="838199" y="1825625"/>
            <a:ext cx="10338881" cy="4167402"/>
          </a:xfrm>
        </p:spPr>
        <p:txBody>
          <a:bodyPr>
            <a:normAutofit lnSpcReduction="10000"/>
          </a:bodyPr>
          <a:lstStyle/>
          <a:p>
            <a:pPr marL="0" indent="0">
              <a:buNone/>
            </a:pPr>
            <a:r>
              <a:rPr lang="en-US" dirty="0"/>
              <a:t>Service will be provided through an enforceable commitment not captured on the map</a:t>
            </a:r>
          </a:p>
          <a:p>
            <a:r>
              <a:rPr lang="en-US" dirty="0"/>
              <a:t>Evidence: agreement between provider and funder</a:t>
            </a:r>
          </a:p>
          <a:p>
            <a:r>
              <a:rPr lang="en-US" dirty="0"/>
              <a:t>If evidence is valid and rebuttal is insufficient, location becomes </a:t>
            </a:r>
            <a:r>
              <a:rPr lang="en-US" b="1" dirty="0"/>
              <a:t>ineligible </a:t>
            </a:r>
            <a:r>
              <a:rPr lang="en-US" dirty="0"/>
              <a:t>for BEAD</a:t>
            </a:r>
          </a:p>
          <a:p>
            <a:pPr marL="0" indent="0">
              <a:buNone/>
            </a:pPr>
            <a:r>
              <a:rPr lang="en-US" dirty="0"/>
              <a:t>“Not an enforceable commitment” challenge type requires evidence that a location is not subject to a commitment – </a:t>
            </a:r>
            <a:r>
              <a:rPr lang="en-US" b="1" dirty="0"/>
              <a:t>not </a:t>
            </a:r>
            <a:r>
              <a:rPr lang="en-US" dirty="0"/>
              <a:t>that the challenger believes the provider will not meet their commitment</a:t>
            </a:r>
          </a:p>
          <a:p>
            <a:r>
              <a:rPr lang="en-US" dirty="0"/>
              <a:t>Evidence: statement from provider with the commitment</a:t>
            </a:r>
          </a:p>
          <a:p>
            <a:pPr marL="0" indent="0">
              <a:buNone/>
            </a:pPr>
            <a:endParaRPr lang="en-US" dirty="0"/>
          </a:p>
        </p:txBody>
      </p:sp>
    </p:spTree>
    <p:extLst>
      <p:ext uri="{BB962C8B-B14F-4D97-AF65-F5344CB8AC3E}">
        <p14:creationId xmlns:p14="http://schemas.microsoft.com/office/powerpoint/2010/main" val="832689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D4BD-25AE-F9A4-9BE2-5E2C78B9E608}"/>
              </a:ext>
            </a:extLst>
          </p:cNvPr>
          <p:cNvSpPr>
            <a:spLocks noGrp="1"/>
          </p:cNvSpPr>
          <p:nvPr>
            <p:ph type="title"/>
          </p:nvPr>
        </p:nvSpPr>
        <p:spPr/>
        <p:txBody>
          <a:bodyPr/>
          <a:lstStyle/>
          <a:p>
            <a:r>
              <a:rPr lang="en-US" dirty="0"/>
              <a:t>Challenges: Planned Service</a:t>
            </a:r>
          </a:p>
        </p:txBody>
      </p:sp>
      <p:sp>
        <p:nvSpPr>
          <p:cNvPr id="3" name="Content Placeholder 2">
            <a:extLst>
              <a:ext uri="{FF2B5EF4-FFF2-40B4-BE49-F238E27FC236}">
                <a16:creationId xmlns:a16="http://schemas.microsoft.com/office/drawing/2014/main" id="{6C8160B0-8075-CC2C-E57E-D0C789352EA2}"/>
              </a:ext>
            </a:extLst>
          </p:cNvPr>
          <p:cNvSpPr>
            <a:spLocks noGrp="1"/>
          </p:cNvSpPr>
          <p:nvPr>
            <p:ph sz="half" idx="1"/>
          </p:nvPr>
        </p:nvSpPr>
        <p:spPr>
          <a:xfrm>
            <a:off x="838199" y="1825625"/>
            <a:ext cx="10037323" cy="4167402"/>
          </a:xfrm>
        </p:spPr>
        <p:txBody>
          <a:bodyPr>
            <a:normAutofit lnSpcReduction="10000"/>
          </a:bodyPr>
          <a:lstStyle/>
          <a:p>
            <a:pPr marL="0" indent="0">
              <a:buNone/>
            </a:pPr>
            <a:r>
              <a:rPr lang="en-US" dirty="0"/>
              <a:t>No funding commitment, but there will be service as of Dec. 31, 2024</a:t>
            </a:r>
          </a:p>
          <a:p>
            <a:r>
              <a:rPr lang="en-US" dirty="0"/>
              <a:t>Evidence: Permitting, construction plans, evidence of progress</a:t>
            </a:r>
          </a:p>
          <a:p>
            <a:r>
              <a:rPr lang="en-US" dirty="0"/>
              <a:t>Providers should file this challenge type for any location that is not reported on the current FCC map that will be on the FCC map when they report service for Dec. 31, 2024</a:t>
            </a:r>
          </a:p>
          <a:p>
            <a:pPr marL="0" indent="0">
              <a:buNone/>
            </a:pPr>
            <a:r>
              <a:rPr lang="en-US" dirty="0"/>
              <a:t>If evidence is valid and rebuttal is insufficient, location becomes </a:t>
            </a:r>
            <a:r>
              <a:rPr lang="en-US" b="1" dirty="0"/>
              <a:t>ineligible </a:t>
            </a:r>
            <a:r>
              <a:rPr lang="en-US" dirty="0"/>
              <a:t>for BEAD</a:t>
            </a:r>
          </a:p>
          <a:p>
            <a:endParaRPr lang="en-US" dirty="0"/>
          </a:p>
        </p:txBody>
      </p:sp>
    </p:spTree>
    <p:extLst>
      <p:ext uri="{BB962C8B-B14F-4D97-AF65-F5344CB8AC3E}">
        <p14:creationId xmlns:p14="http://schemas.microsoft.com/office/powerpoint/2010/main" val="997410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1F740-7101-03AA-E24F-BCCA1B1A5E69}"/>
              </a:ext>
            </a:extLst>
          </p:cNvPr>
          <p:cNvSpPr>
            <a:spLocks noGrp="1"/>
          </p:cNvSpPr>
          <p:nvPr>
            <p:ph type="title"/>
          </p:nvPr>
        </p:nvSpPr>
        <p:spPr/>
        <p:txBody>
          <a:bodyPr/>
          <a:lstStyle/>
          <a:p>
            <a:r>
              <a:rPr lang="en-US" dirty="0"/>
              <a:t>Challenges: Community Anchors</a:t>
            </a:r>
          </a:p>
        </p:txBody>
      </p:sp>
      <p:sp>
        <p:nvSpPr>
          <p:cNvPr id="3" name="Content Placeholder 2">
            <a:extLst>
              <a:ext uri="{FF2B5EF4-FFF2-40B4-BE49-F238E27FC236}">
                <a16:creationId xmlns:a16="http://schemas.microsoft.com/office/drawing/2014/main" id="{8B583B76-55B3-DE9A-0450-6277A1A8A825}"/>
              </a:ext>
            </a:extLst>
          </p:cNvPr>
          <p:cNvSpPr>
            <a:spLocks noGrp="1"/>
          </p:cNvSpPr>
          <p:nvPr>
            <p:ph sz="half" idx="1"/>
          </p:nvPr>
        </p:nvSpPr>
        <p:spPr>
          <a:xfrm>
            <a:off x="838199" y="1825625"/>
            <a:ext cx="10515599" cy="4167402"/>
          </a:xfrm>
        </p:spPr>
        <p:txBody>
          <a:bodyPr>
            <a:normAutofit lnSpcReduction="10000"/>
          </a:bodyPr>
          <a:lstStyle/>
          <a:p>
            <a:pPr marL="0" indent="0">
              <a:buNone/>
            </a:pPr>
            <a:r>
              <a:rPr lang="en-US" dirty="0"/>
              <a:t>Can challenge on the ground that a location </a:t>
            </a:r>
            <a:r>
              <a:rPr lang="en-US" b="1" dirty="0"/>
              <a:t>is </a:t>
            </a:r>
            <a:r>
              <a:rPr lang="en-US" dirty="0"/>
              <a:t>an eligible community anchor institution (CAI). An eligible CAI meets two criteria:</a:t>
            </a:r>
          </a:p>
          <a:p>
            <a:r>
              <a:rPr lang="en-US" dirty="0"/>
              <a:t>No access to service of 1 Gbps/1 Gbps </a:t>
            </a:r>
            <a:r>
              <a:rPr lang="en-US" b="1" dirty="0"/>
              <a:t>AND</a:t>
            </a:r>
          </a:p>
          <a:p>
            <a:r>
              <a:rPr lang="en-US" dirty="0"/>
              <a:t>Is a CAI by our definition</a:t>
            </a:r>
          </a:p>
          <a:p>
            <a:pPr marL="0" indent="0">
              <a:buNone/>
            </a:pPr>
            <a:r>
              <a:rPr lang="en-US" dirty="0"/>
              <a:t>Can also challenge on the grounds that a location is  not an eligible CAI:</a:t>
            </a:r>
          </a:p>
          <a:p>
            <a:r>
              <a:rPr lang="en-US" dirty="0"/>
              <a:t>Access to service of 1 Gbps/1 Gbps </a:t>
            </a:r>
            <a:r>
              <a:rPr lang="en-US" b="1" dirty="0"/>
              <a:t>OR</a:t>
            </a:r>
          </a:p>
          <a:p>
            <a:r>
              <a:rPr lang="en-US" dirty="0"/>
              <a:t>Not a CAI by our definition</a:t>
            </a:r>
          </a:p>
          <a:p>
            <a:pPr marL="0" indent="0">
              <a:buNone/>
            </a:pPr>
            <a:endParaRPr lang="en-US" dirty="0"/>
          </a:p>
        </p:txBody>
      </p:sp>
    </p:spTree>
    <p:extLst>
      <p:ext uri="{BB962C8B-B14F-4D97-AF65-F5344CB8AC3E}">
        <p14:creationId xmlns:p14="http://schemas.microsoft.com/office/powerpoint/2010/main" val="2616220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D2042-8BB1-44FF-67F0-76C5A00136FB}"/>
              </a:ext>
            </a:extLst>
          </p:cNvPr>
          <p:cNvSpPr>
            <a:spLocks noGrp="1"/>
          </p:cNvSpPr>
          <p:nvPr>
            <p:ph type="title"/>
          </p:nvPr>
        </p:nvSpPr>
        <p:spPr/>
        <p:txBody>
          <a:bodyPr/>
          <a:lstStyle/>
          <a:p>
            <a:r>
              <a:rPr lang="en-US" dirty="0"/>
              <a:t>More on Community Anchors</a:t>
            </a:r>
          </a:p>
        </p:txBody>
      </p:sp>
      <p:sp>
        <p:nvSpPr>
          <p:cNvPr id="3" name="Content Placeholder 2">
            <a:extLst>
              <a:ext uri="{FF2B5EF4-FFF2-40B4-BE49-F238E27FC236}">
                <a16:creationId xmlns:a16="http://schemas.microsoft.com/office/drawing/2014/main" id="{E98A3CB8-224E-A9A9-27DC-B24DE9024296}"/>
              </a:ext>
            </a:extLst>
          </p:cNvPr>
          <p:cNvSpPr>
            <a:spLocks noGrp="1"/>
          </p:cNvSpPr>
          <p:nvPr>
            <p:ph sz="half" idx="1"/>
          </p:nvPr>
        </p:nvSpPr>
        <p:spPr>
          <a:xfrm>
            <a:off x="838199" y="1825625"/>
            <a:ext cx="10338881" cy="4167402"/>
          </a:xfrm>
        </p:spPr>
        <p:txBody>
          <a:bodyPr>
            <a:normAutofit lnSpcReduction="10000"/>
          </a:bodyPr>
          <a:lstStyle/>
          <a:p>
            <a:r>
              <a:rPr lang="en-US" dirty="0"/>
              <a:t>Eligible for BEAD if they have no access to service at 1 Gbps/1 Gbps</a:t>
            </a:r>
          </a:p>
          <a:p>
            <a:r>
              <a:rPr lang="en-US" dirty="0"/>
              <a:t>Locations we have identified as CAIs appear as triangles on the broadband map</a:t>
            </a:r>
          </a:p>
          <a:p>
            <a:pPr lvl="1"/>
            <a:r>
              <a:rPr lang="en-US" dirty="0"/>
              <a:t>Red: Eligible CAI</a:t>
            </a:r>
          </a:p>
          <a:p>
            <a:pPr lvl="1"/>
            <a:r>
              <a:rPr lang="en-US" dirty="0"/>
              <a:t>Black: CAI with unknown service. Treated as eligible </a:t>
            </a:r>
            <a:r>
              <a:rPr lang="en-US" b="1" dirty="0"/>
              <a:t>only </a:t>
            </a:r>
            <a:r>
              <a:rPr lang="en-US" dirty="0"/>
              <a:t>if we receive a challenge a CAI challenge indicating speeds under 1 Gbps / 1 Gbps</a:t>
            </a:r>
          </a:p>
          <a:p>
            <a:r>
              <a:rPr lang="en-US" dirty="0"/>
              <a:t>CAI designation will matter most for CAIs that would be “served” by the standard BSL definition but do not have 1 Gbps/1 Gbps</a:t>
            </a:r>
          </a:p>
        </p:txBody>
      </p:sp>
    </p:spTree>
    <p:extLst>
      <p:ext uri="{BB962C8B-B14F-4D97-AF65-F5344CB8AC3E}">
        <p14:creationId xmlns:p14="http://schemas.microsoft.com/office/powerpoint/2010/main" val="3128269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5411D6-4BCB-785F-13A3-8807F29FBE79}"/>
              </a:ext>
            </a:extLst>
          </p:cNvPr>
          <p:cNvSpPr>
            <a:spLocks noGrp="1"/>
          </p:cNvSpPr>
          <p:nvPr>
            <p:ph type="title"/>
          </p:nvPr>
        </p:nvSpPr>
        <p:spPr/>
        <p:txBody>
          <a:bodyPr/>
          <a:lstStyle/>
          <a:p>
            <a:r>
              <a:rPr lang="en-US" dirty="0"/>
              <a:t>BEAD: A Historic Opportunity	</a:t>
            </a:r>
          </a:p>
        </p:txBody>
      </p:sp>
      <p:sp>
        <p:nvSpPr>
          <p:cNvPr id="5" name="Content Placeholder 4">
            <a:extLst>
              <a:ext uri="{FF2B5EF4-FFF2-40B4-BE49-F238E27FC236}">
                <a16:creationId xmlns:a16="http://schemas.microsoft.com/office/drawing/2014/main" id="{73B7CECD-6BF9-1250-B127-8EB9BBB8C493}"/>
              </a:ext>
            </a:extLst>
          </p:cNvPr>
          <p:cNvSpPr>
            <a:spLocks noGrp="1"/>
          </p:cNvSpPr>
          <p:nvPr>
            <p:ph idx="1"/>
          </p:nvPr>
        </p:nvSpPr>
        <p:spPr/>
        <p:txBody>
          <a:bodyPr/>
          <a:lstStyle/>
          <a:p>
            <a:r>
              <a:rPr lang="en-US" dirty="0"/>
              <a:t>The Broadband Equity, Access, and Deployment program (BEAD) will bring </a:t>
            </a:r>
            <a:r>
              <a:rPr lang="en-US" b="1" dirty="0"/>
              <a:t>$1.7 billion</a:t>
            </a:r>
            <a:r>
              <a:rPr lang="en-US" dirty="0"/>
              <a:t> to the state of Missouri</a:t>
            </a:r>
          </a:p>
          <a:p>
            <a:r>
              <a:rPr lang="en-US" dirty="0"/>
              <a:t>Goal is to connect the roughly 200,000 locations in the state of Missouri without service or existing funding</a:t>
            </a:r>
          </a:p>
          <a:p>
            <a:r>
              <a:rPr lang="en-US" dirty="0"/>
              <a:t>Important Dates</a:t>
            </a:r>
          </a:p>
          <a:p>
            <a:pPr lvl="1"/>
            <a:r>
              <a:rPr lang="en-US" dirty="0"/>
              <a:t>March 25: Scheduled launch of the challenge process</a:t>
            </a:r>
          </a:p>
          <a:p>
            <a:pPr lvl="1"/>
            <a:r>
              <a:rPr lang="en-US" dirty="0"/>
              <a:t>Summer 2024: Applications for first round of funding</a:t>
            </a:r>
          </a:p>
          <a:p>
            <a:pPr lvl="1"/>
            <a:r>
              <a:rPr lang="en-US" dirty="0"/>
              <a:t>Fall 2024: Applications for second round of funding</a:t>
            </a:r>
          </a:p>
        </p:txBody>
      </p:sp>
    </p:spTree>
    <p:extLst>
      <p:ext uri="{BB962C8B-B14F-4D97-AF65-F5344CB8AC3E}">
        <p14:creationId xmlns:p14="http://schemas.microsoft.com/office/powerpoint/2010/main" val="3089610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59454B-864F-91E9-5062-3CF27D7FDFBC}"/>
              </a:ext>
            </a:extLst>
          </p:cNvPr>
          <p:cNvSpPr>
            <a:spLocks noGrp="1"/>
          </p:cNvSpPr>
          <p:nvPr>
            <p:ph type="title"/>
          </p:nvPr>
        </p:nvSpPr>
        <p:spPr/>
        <p:txBody>
          <a:bodyPr/>
          <a:lstStyle/>
          <a:p>
            <a:r>
              <a:rPr lang="en-US" dirty="0"/>
              <a:t>Community Anchors</a:t>
            </a:r>
          </a:p>
        </p:txBody>
      </p:sp>
      <p:sp>
        <p:nvSpPr>
          <p:cNvPr id="6" name="Content Placeholder 5">
            <a:extLst>
              <a:ext uri="{FF2B5EF4-FFF2-40B4-BE49-F238E27FC236}">
                <a16:creationId xmlns:a16="http://schemas.microsoft.com/office/drawing/2014/main" id="{CEEED0FA-2C55-9932-EA4D-42513C518E04}"/>
              </a:ext>
            </a:extLst>
          </p:cNvPr>
          <p:cNvSpPr>
            <a:spLocks noGrp="1"/>
          </p:cNvSpPr>
          <p:nvPr>
            <p:ph idx="1"/>
          </p:nvPr>
        </p:nvSpPr>
        <p:spPr>
          <a:xfrm>
            <a:off x="838200" y="1442060"/>
            <a:ext cx="10515600" cy="960672"/>
          </a:xfrm>
        </p:spPr>
        <p:txBody>
          <a:bodyPr/>
          <a:lstStyle/>
          <a:p>
            <a:pPr marL="0" indent="0">
              <a:buNone/>
            </a:pPr>
            <a:r>
              <a:rPr lang="en-US" dirty="0"/>
              <a:t>Only relevant in cases where service is between 100/20 Mbps and 1/1 Gbps</a:t>
            </a:r>
          </a:p>
          <a:p>
            <a:pPr marL="0" indent="0">
              <a:buNone/>
            </a:pPr>
            <a:endParaRPr lang="en-US" dirty="0"/>
          </a:p>
        </p:txBody>
      </p:sp>
      <p:sp>
        <p:nvSpPr>
          <p:cNvPr id="2" name="Content Placeholder 5">
            <a:extLst>
              <a:ext uri="{FF2B5EF4-FFF2-40B4-BE49-F238E27FC236}">
                <a16:creationId xmlns:a16="http://schemas.microsoft.com/office/drawing/2014/main" id="{52F1C3A5-A11C-B654-3685-20F23E2A8E0E}"/>
              </a:ext>
            </a:extLst>
          </p:cNvPr>
          <p:cNvSpPr txBox="1">
            <a:spLocks/>
          </p:cNvSpPr>
          <p:nvPr/>
        </p:nvSpPr>
        <p:spPr>
          <a:xfrm>
            <a:off x="838200" y="2402732"/>
            <a:ext cx="4609289" cy="363972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SzPct val="80000"/>
              <a:buFontTx/>
              <a:buBlip>
                <a:blip r:embed="rId2"/>
              </a:buBlip>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SzPct val="70000"/>
              <a:buFontTx/>
              <a:buBlip>
                <a:blip r:embed="rId3"/>
              </a:buBlip>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IIJA Defined</a:t>
            </a:r>
          </a:p>
          <a:p>
            <a:r>
              <a:rPr lang="en-US" dirty="0"/>
              <a:t>Schools</a:t>
            </a:r>
          </a:p>
          <a:p>
            <a:r>
              <a:rPr lang="en-US" dirty="0"/>
              <a:t>Libraries</a:t>
            </a:r>
          </a:p>
          <a:p>
            <a:r>
              <a:rPr lang="en-US" dirty="0"/>
              <a:t>Medical Providers</a:t>
            </a:r>
          </a:p>
          <a:p>
            <a:r>
              <a:rPr lang="en-US" dirty="0"/>
              <a:t>Public Safety Entities</a:t>
            </a:r>
          </a:p>
          <a:p>
            <a:r>
              <a:rPr lang="en-US" dirty="0"/>
              <a:t>Higher Education</a:t>
            </a:r>
          </a:p>
          <a:p>
            <a:r>
              <a:rPr lang="en-US" dirty="0"/>
              <a:t>Public Housing agencies</a:t>
            </a:r>
          </a:p>
        </p:txBody>
      </p:sp>
      <p:sp>
        <p:nvSpPr>
          <p:cNvPr id="4" name="Content Placeholder 5">
            <a:extLst>
              <a:ext uri="{FF2B5EF4-FFF2-40B4-BE49-F238E27FC236}">
                <a16:creationId xmlns:a16="http://schemas.microsoft.com/office/drawing/2014/main" id="{F522CF33-49E7-6641-6080-CF8EBDEF1869}"/>
              </a:ext>
            </a:extLst>
          </p:cNvPr>
          <p:cNvSpPr txBox="1">
            <a:spLocks/>
          </p:cNvSpPr>
          <p:nvPr/>
        </p:nvSpPr>
        <p:spPr>
          <a:xfrm>
            <a:off x="5447489" y="2402731"/>
            <a:ext cx="5099284" cy="4351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80000"/>
              <a:buFontTx/>
              <a:buBlip>
                <a:blip r:embed="rId2"/>
              </a:buBlip>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SzPct val="70000"/>
              <a:buFontTx/>
              <a:buBlip>
                <a:blip r:embed="rId3"/>
              </a:buBlip>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OBD “Community Support Organizations”</a:t>
            </a:r>
          </a:p>
          <a:p>
            <a:r>
              <a:rPr lang="en-US" dirty="0"/>
              <a:t>Senior Centers</a:t>
            </a:r>
          </a:p>
          <a:p>
            <a:r>
              <a:rPr lang="en-US" dirty="0"/>
              <a:t>Job Training Centers</a:t>
            </a:r>
          </a:p>
          <a:p>
            <a:r>
              <a:rPr lang="en-US" dirty="0"/>
              <a:t>Nutrition Centers</a:t>
            </a:r>
          </a:p>
          <a:p>
            <a:r>
              <a:rPr lang="en-US" dirty="0"/>
              <a:t>Local Government Buildings</a:t>
            </a:r>
          </a:p>
        </p:txBody>
      </p:sp>
    </p:spTree>
    <p:extLst>
      <p:ext uri="{BB962C8B-B14F-4D97-AF65-F5344CB8AC3E}">
        <p14:creationId xmlns:p14="http://schemas.microsoft.com/office/powerpoint/2010/main" val="3020737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A8F38C-D177-658B-E6FE-AE2F4CF87E5C}"/>
              </a:ext>
            </a:extLst>
          </p:cNvPr>
          <p:cNvSpPr>
            <a:spLocks noGrp="1"/>
          </p:cNvSpPr>
          <p:nvPr>
            <p:ph type="title"/>
          </p:nvPr>
        </p:nvSpPr>
        <p:spPr/>
        <p:txBody>
          <a:bodyPr/>
          <a:lstStyle/>
          <a:p>
            <a:r>
              <a:rPr lang="en-US" dirty="0"/>
              <a:t>Challenges: Area</a:t>
            </a:r>
          </a:p>
        </p:txBody>
      </p:sp>
      <p:sp>
        <p:nvSpPr>
          <p:cNvPr id="6" name="Content Placeholder 5">
            <a:extLst>
              <a:ext uri="{FF2B5EF4-FFF2-40B4-BE49-F238E27FC236}">
                <a16:creationId xmlns:a16="http://schemas.microsoft.com/office/drawing/2014/main" id="{922128F5-146B-5551-5DC0-3232FC0D4EAF}"/>
              </a:ext>
            </a:extLst>
          </p:cNvPr>
          <p:cNvSpPr>
            <a:spLocks noGrp="1"/>
          </p:cNvSpPr>
          <p:nvPr>
            <p:ph idx="1"/>
          </p:nvPr>
        </p:nvSpPr>
        <p:spPr>
          <a:xfrm>
            <a:off x="838200" y="1519881"/>
            <a:ext cx="7127502" cy="4769710"/>
          </a:xfrm>
        </p:spPr>
        <p:txBody>
          <a:bodyPr>
            <a:normAutofit lnSpcReduction="10000"/>
          </a:bodyPr>
          <a:lstStyle/>
          <a:p>
            <a:r>
              <a:rPr lang="en-US" dirty="0"/>
              <a:t>Challenges generally must be based on </a:t>
            </a:r>
            <a:r>
              <a:rPr lang="en-US" b="1" dirty="0"/>
              <a:t>evidence specific to the address being challenged</a:t>
            </a:r>
          </a:p>
          <a:p>
            <a:r>
              <a:rPr lang="en-US" dirty="0"/>
              <a:t>To challenge larger areas, challengers can submit enough challenges to trigger an area challenge</a:t>
            </a:r>
          </a:p>
          <a:p>
            <a:pPr lvl="1"/>
            <a:r>
              <a:rPr lang="en-US" dirty="0"/>
              <a:t>6 challenges against the same provider using the same challenge type in a census block group</a:t>
            </a:r>
          </a:p>
          <a:p>
            <a:pPr lvl="1"/>
            <a:r>
              <a:rPr lang="en-US" dirty="0"/>
              <a:t>30 challenges in a tract, with at least one in every group</a:t>
            </a:r>
          </a:p>
          <a:p>
            <a:r>
              <a:rPr lang="en-US" dirty="0"/>
              <a:t>FCC challenges count toward this total</a:t>
            </a:r>
          </a:p>
        </p:txBody>
      </p:sp>
      <p:pic>
        <p:nvPicPr>
          <p:cNvPr id="7" name="Picture 6">
            <a:extLst>
              <a:ext uri="{FF2B5EF4-FFF2-40B4-BE49-F238E27FC236}">
                <a16:creationId xmlns:a16="http://schemas.microsoft.com/office/drawing/2014/main" id="{39BA0577-4492-A2F4-D84B-A07F450D9379}"/>
              </a:ext>
            </a:extLst>
          </p:cNvPr>
          <p:cNvPicPr>
            <a:picLocks noChangeAspect="1"/>
          </p:cNvPicPr>
          <p:nvPr/>
        </p:nvPicPr>
        <p:blipFill>
          <a:blip r:embed="rId3"/>
          <a:stretch>
            <a:fillRect/>
          </a:stretch>
        </p:blipFill>
        <p:spPr>
          <a:xfrm>
            <a:off x="8112714" y="370975"/>
            <a:ext cx="3094074" cy="2949773"/>
          </a:xfrm>
          <a:prstGeom prst="rect">
            <a:avLst/>
          </a:prstGeom>
          <a:ln>
            <a:solidFill>
              <a:schemeClr val="tx1"/>
            </a:solidFill>
          </a:ln>
        </p:spPr>
      </p:pic>
      <p:pic>
        <p:nvPicPr>
          <p:cNvPr id="8" name="Picture 7">
            <a:extLst>
              <a:ext uri="{FF2B5EF4-FFF2-40B4-BE49-F238E27FC236}">
                <a16:creationId xmlns:a16="http://schemas.microsoft.com/office/drawing/2014/main" id="{E1E44B65-5572-7F1B-0B9F-03B1B6413333}"/>
              </a:ext>
            </a:extLst>
          </p:cNvPr>
          <p:cNvPicPr>
            <a:picLocks noChangeAspect="1"/>
          </p:cNvPicPr>
          <p:nvPr/>
        </p:nvPicPr>
        <p:blipFill>
          <a:blip r:embed="rId4"/>
          <a:stretch>
            <a:fillRect/>
          </a:stretch>
        </p:blipFill>
        <p:spPr>
          <a:xfrm>
            <a:off x="8143262" y="3494449"/>
            <a:ext cx="3094074" cy="2973264"/>
          </a:xfrm>
          <a:prstGeom prst="rect">
            <a:avLst/>
          </a:prstGeom>
          <a:ln>
            <a:solidFill>
              <a:schemeClr val="tx1"/>
            </a:solidFill>
          </a:ln>
        </p:spPr>
      </p:pic>
    </p:spTree>
    <p:extLst>
      <p:ext uri="{BB962C8B-B14F-4D97-AF65-F5344CB8AC3E}">
        <p14:creationId xmlns:p14="http://schemas.microsoft.com/office/powerpoint/2010/main" val="4282773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1A580-7ACA-0776-8682-78BADCAA3A4F}"/>
              </a:ext>
            </a:extLst>
          </p:cNvPr>
          <p:cNvSpPr>
            <a:spLocks noGrp="1"/>
          </p:cNvSpPr>
          <p:nvPr>
            <p:ph type="title"/>
          </p:nvPr>
        </p:nvSpPr>
        <p:spPr/>
        <p:txBody>
          <a:bodyPr/>
          <a:lstStyle/>
          <a:p>
            <a:r>
              <a:rPr lang="en-US" dirty="0"/>
              <a:t>Challenges: Multi-Dwelling</a:t>
            </a:r>
          </a:p>
        </p:txBody>
      </p:sp>
      <p:sp>
        <p:nvSpPr>
          <p:cNvPr id="3" name="Content Placeholder 2">
            <a:extLst>
              <a:ext uri="{FF2B5EF4-FFF2-40B4-BE49-F238E27FC236}">
                <a16:creationId xmlns:a16="http://schemas.microsoft.com/office/drawing/2014/main" id="{B64AFC28-D24A-52D3-4418-7CCFC5F547FE}"/>
              </a:ext>
            </a:extLst>
          </p:cNvPr>
          <p:cNvSpPr>
            <a:spLocks noGrp="1"/>
          </p:cNvSpPr>
          <p:nvPr>
            <p:ph sz="half" idx="1"/>
          </p:nvPr>
        </p:nvSpPr>
        <p:spPr>
          <a:xfrm>
            <a:off x="838200" y="1825625"/>
            <a:ext cx="10515600" cy="4167402"/>
          </a:xfrm>
        </p:spPr>
        <p:txBody>
          <a:bodyPr/>
          <a:lstStyle/>
          <a:p>
            <a:pPr marL="0" indent="0">
              <a:buNone/>
            </a:pPr>
            <a:r>
              <a:rPr lang="en-US" dirty="0"/>
              <a:t>Challenges to individual units in a building can trigger challenges to the whole building. For buildings with:</a:t>
            </a:r>
          </a:p>
          <a:p>
            <a:r>
              <a:rPr lang="en-US" dirty="0"/>
              <a:t>15 or fewer units, one unit triggers</a:t>
            </a:r>
            <a:endParaRPr lang="en-US" b="1" dirty="0"/>
          </a:p>
          <a:p>
            <a:r>
              <a:rPr lang="en-US" dirty="0"/>
              <a:t>16-24 units, two units trigger</a:t>
            </a:r>
          </a:p>
          <a:p>
            <a:r>
              <a:rPr lang="en-US" dirty="0"/>
              <a:t>25 or more units, three units trigger</a:t>
            </a:r>
          </a:p>
          <a:p>
            <a:pPr marL="0" indent="0">
              <a:buNone/>
            </a:pPr>
            <a:endParaRPr lang="en-US" dirty="0"/>
          </a:p>
        </p:txBody>
      </p:sp>
      <p:sp>
        <p:nvSpPr>
          <p:cNvPr id="4" name="Content Placeholder 3">
            <a:extLst>
              <a:ext uri="{FF2B5EF4-FFF2-40B4-BE49-F238E27FC236}">
                <a16:creationId xmlns:a16="http://schemas.microsoft.com/office/drawing/2014/main" id="{C0DBBD08-BCFA-A2BD-77D2-358327E481D3}"/>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999907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4827-7B28-DB0E-0649-6A5442A6F435}"/>
              </a:ext>
            </a:extLst>
          </p:cNvPr>
          <p:cNvSpPr>
            <a:spLocks noGrp="1"/>
          </p:cNvSpPr>
          <p:nvPr>
            <p:ph type="title"/>
          </p:nvPr>
        </p:nvSpPr>
        <p:spPr/>
        <p:txBody>
          <a:bodyPr/>
          <a:lstStyle/>
          <a:p>
            <a:r>
              <a:rPr lang="en-US" dirty="0"/>
              <a:t>Challenges: Public Data Submission</a:t>
            </a:r>
          </a:p>
        </p:txBody>
      </p:sp>
      <p:sp>
        <p:nvSpPr>
          <p:cNvPr id="3" name="Content Placeholder 2">
            <a:extLst>
              <a:ext uri="{FF2B5EF4-FFF2-40B4-BE49-F238E27FC236}">
                <a16:creationId xmlns:a16="http://schemas.microsoft.com/office/drawing/2014/main" id="{FF225DCC-EDBD-4B72-153C-6BBA58FE5D18}"/>
              </a:ext>
            </a:extLst>
          </p:cNvPr>
          <p:cNvSpPr>
            <a:spLocks noGrp="1"/>
          </p:cNvSpPr>
          <p:nvPr>
            <p:ph sz="half" idx="1"/>
          </p:nvPr>
        </p:nvSpPr>
        <p:spPr>
          <a:xfrm>
            <a:off x="838199" y="1825625"/>
            <a:ext cx="10387519" cy="4167402"/>
          </a:xfrm>
        </p:spPr>
        <p:txBody>
          <a:bodyPr>
            <a:normAutofit/>
          </a:bodyPr>
          <a:lstStyle/>
          <a:p>
            <a:r>
              <a:rPr lang="en-US" dirty="0"/>
              <a:t>Members of the public are not eligible challengers, but they can can:</a:t>
            </a:r>
          </a:p>
          <a:p>
            <a:pPr lvl="1"/>
            <a:r>
              <a:rPr lang="en-US" dirty="0"/>
              <a:t>Submit evidence of broadband availability (analogous to FCC challenge process)</a:t>
            </a:r>
          </a:p>
          <a:p>
            <a:pPr lvl="1"/>
            <a:r>
              <a:rPr lang="en-US" dirty="0"/>
              <a:t>Take and submit speed tests</a:t>
            </a:r>
          </a:p>
          <a:p>
            <a:r>
              <a:rPr lang="en-US" dirty="0"/>
              <a:t>Evidence sufficient to substantiate challenges may be submitted as a challenge by the University of Missouri</a:t>
            </a:r>
          </a:p>
          <a:p>
            <a:r>
              <a:rPr lang="en-US" dirty="0"/>
              <a:t>OBD will be promoting this opportunity around the state</a:t>
            </a:r>
          </a:p>
          <a:p>
            <a:pPr marL="0" indent="0">
              <a:buNone/>
            </a:pPr>
            <a:endParaRPr lang="en-US" dirty="0"/>
          </a:p>
        </p:txBody>
      </p:sp>
    </p:spTree>
    <p:extLst>
      <p:ext uri="{BB962C8B-B14F-4D97-AF65-F5344CB8AC3E}">
        <p14:creationId xmlns:p14="http://schemas.microsoft.com/office/powerpoint/2010/main" val="3152595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0BC92-C1AD-21DF-D5DC-42276E5998A0}"/>
              </a:ext>
            </a:extLst>
          </p:cNvPr>
          <p:cNvSpPr>
            <a:spLocks noGrp="1"/>
          </p:cNvSpPr>
          <p:nvPr>
            <p:ph type="title"/>
          </p:nvPr>
        </p:nvSpPr>
        <p:spPr/>
        <p:txBody>
          <a:bodyPr/>
          <a:lstStyle/>
          <a:p>
            <a:r>
              <a:rPr lang="en-US" dirty="0"/>
              <a:t>Rebuttals: from ISPs</a:t>
            </a:r>
          </a:p>
        </p:txBody>
      </p:sp>
      <p:sp>
        <p:nvSpPr>
          <p:cNvPr id="3" name="Content Placeholder 2">
            <a:extLst>
              <a:ext uri="{FF2B5EF4-FFF2-40B4-BE49-F238E27FC236}">
                <a16:creationId xmlns:a16="http://schemas.microsoft.com/office/drawing/2014/main" id="{507B2193-0339-0C6D-6129-4A1C575431DD}"/>
              </a:ext>
            </a:extLst>
          </p:cNvPr>
          <p:cNvSpPr>
            <a:spLocks noGrp="1"/>
          </p:cNvSpPr>
          <p:nvPr>
            <p:ph sz="half" idx="1"/>
          </p:nvPr>
        </p:nvSpPr>
        <p:spPr>
          <a:xfrm>
            <a:off x="838200" y="1825625"/>
            <a:ext cx="10515600" cy="4167402"/>
          </a:xfrm>
        </p:spPr>
        <p:txBody>
          <a:bodyPr>
            <a:normAutofit/>
          </a:bodyPr>
          <a:lstStyle/>
          <a:p>
            <a:pPr marL="0" indent="0">
              <a:buNone/>
            </a:pPr>
            <a:r>
              <a:rPr lang="en-US" dirty="0"/>
              <a:t>For challenges against a specific ISP’s service, the ISP will be notified of challenges and asked to provide evidence that the challenge is not valid</a:t>
            </a:r>
          </a:p>
          <a:p>
            <a:r>
              <a:rPr lang="en-US" dirty="0"/>
              <a:t>Challenged providers will have thirty days to respond</a:t>
            </a:r>
          </a:p>
          <a:p>
            <a:r>
              <a:rPr lang="en-US" dirty="0"/>
              <a:t>Evidence depends on type of challenge – could be provider’s own speed test, evidence that they do offer service, etc.</a:t>
            </a:r>
          </a:p>
          <a:p>
            <a:r>
              <a:rPr lang="en-US" dirty="0"/>
              <a:t>OBD adjudicates. We have contracted for field verification for difficult cases</a:t>
            </a:r>
          </a:p>
        </p:txBody>
      </p:sp>
    </p:spTree>
    <p:extLst>
      <p:ext uri="{BB962C8B-B14F-4D97-AF65-F5344CB8AC3E}">
        <p14:creationId xmlns:p14="http://schemas.microsoft.com/office/powerpoint/2010/main" val="567560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8727C-74C4-2063-12A6-94256E6209D1}"/>
              </a:ext>
            </a:extLst>
          </p:cNvPr>
          <p:cNvSpPr>
            <a:spLocks noGrp="1"/>
          </p:cNvSpPr>
          <p:nvPr>
            <p:ph type="title"/>
          </p:nvPr>
        </p:nvSpPr>
        <p:spPr/>
        <p:txBody>
          <a:bodyPr>
            <a:normAutofit fontScale="90000"/>
          </a:bodyPr>
          <a:lstStyle/>
          <a:p>
            <a:r>
              <a:rPr lang="en-US" dirty="0"/>
              <a:t>Rebuttals: ISPs, Non-profits, &amp; Local Govs</a:t>
            </a:r>
          </a:p>
        </p:txBody>
      </p:sp>
      <p:sp>
        <p:nvSpPr>
          <p:cNvPr id="3" name="Content Placeholder 2">
            <a:extLst>
              <a:ext uri="{FF2B5EF4-FFF2-40B4-BE49-F238E27FC236}">
                <a16:creationId xmlns:a16="http://schemas.microsoft.com/office/drawing/2014/main" id="{3B91C25B-83C9-CD83-EDEA-AA6922075674}"/>
              </a:ext>
            </a:extLst>
          </p:cNvPr>
          <p:cNvSpPr>
            <a:spLocks noGrp="1"/>
          </p:cNvSpPr>
          <p:nvPr>
            <p:ph sz="half" idx="1"/>
          </p:nvPr>
        </p:nvSpPr>
        <p:spPr>
          <a:xfrm>
            <a:off x="838201" y="1536970"/>
            <a:ext cx="10515599" cy="4289898"/>
          </a:xfrm>
        </p:spPr>
        <p:txBody>
          <a:bodyPr>
            <a:normAutofit fontScale="92500" lnSpcReduction="10000"/>
          </a:bodyPr>
          <a:lstStyle/>
          <a:p>
            <a:pPr marL="0" indent="0">
              <a:buNone/>
            </a:pPr>
            <a:r>
              <a:rPr lang="en-US" dirty="0"/>
              <a:t>For other challenge types OBD will post challenges publicly and allow any eligible challenger to rebut during the thirty day rebuttal window</a:t>
            </a:r>
          </a:p>
          <a:p>
            <a:r>
              <a:rPr lang="en-US" b="1" dirty="0"/>
              <a:t>Planned Service: </a:t>
            </a:r>
            <a:r>
              <a:rPr lang="en-US" dirty="0"/>
              <a:t>would need to see evidence that the service will not available as of Dec. 31</a:t>
            </a:r>
          </a:p>
          <a:p>
            <a:r>
              <a:rPr lang="en-US" b="1" dirty="0"/>
              <a:t>Enforceable Commitment: </a:t>
            </a:r>
            <a:r>
              <a:rPr lang="en-US" dirty="0"/>
              <a:t>Would need to see evidence that the provider has defaulted or cannot meet the commitment (for instance, because they went out of business</a:t>
            </a:r>
          </a:p>
          <a:p>
            <a:r>
              <a:rPr lang="en-US" b="1" dirty="0"/>
              <a:t>CAIs: </a:t>
            </a:r>
            <a:r>
              <a:rPr lang="en-US" dirty="0"/>
              <a:t>Would need evidence that the location (a) does not have 1 Gbps/1 Gbps service, or (b) that the location does meet the CAI definition (or vice versa, if the challenge indicated it was a CAI)</a:t>
            </a:r>
            <a:endParaRPr lang="en-US" b="1" dirty="0"/>
          </a:p>
        </p:txBody>
      </p:sp>
    </p:spTree>
    <p:extLst>
      <p:ext uri="{BB962C8B-B14F-4D97-AF65-F5344CB8AC3E}">
        <p14:creationId xmlns:p14="http://schemas.microsoft.com/office/powerpoint/2010/main" val="2357684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6F1A3-23C9-9A3A-1D45-AEF1FD13044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A6510C9-B74F-32A8-8E8C-64E80EE189D4}"/>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1D9CCB9F-C0D9-24FC-2EE7-2E657833FEAF}"/>
              </a:ext>
            </a:extLst>
          </p:cNvPr>
          <p:cNvSpPr>
            <a:spLocks noGrp="1"/>
          </p:cNvSpPr>
          <p:nvPr>
            <p:ph sz="half" idx="2"/>
          </p:nvPr>
        </p:nvSpPr>
        <p:spPr/>
        <p:txBody>
          <a:bodyPr/>
          <a:lstStyle/>
          <a:p>
            <a:endParaRPr lang="en-US" dirty="0"/>
          </a:p>
        </p:txBody>
      </p:sp>
      <p:pic>
        <p:nvPicPr>
          <p:cNvPr id="6" name="Picture 5">
            <a:extLst>
              <a:ext uri="{FF2B5EF4-FFF2-40B4-BE49-F238E27FC236}">
                <a16:creationId xmlns:a16="http://schemas.microsoft.com/office/drawing/2014/main" id="{59227829-2D42-F059-8368-2963DE9C5966}"/>
              </a:ext>
            </a:extLst>
          </p:cNvPr>
          <p:cNvPicPr>
            <a:picLocks noChangeAspect="1"/>
          </p:cNvPicPr>
          <p:nvPr/>
        </p:nvPicPr>
        <p:blipFill>
          <a:blip r:embed="rId2"/>
          <a:stretch>
            <a:fillRect/>
          </a:stretch>
        </p:blipFill>
        <p:spPr>
          <a:xfrm>
            <a:off x="0" y="0"/>
            <a:ext cx="12192000" cy="6858000"/>
          </a:xfrm>
          <a:prstGeom prst="rect">
            <a:avLst/>
          </a:prstGeom>
        </p:spPr>
      </p:pic>
      <p:sp>
        <p:nvSpPr>
          <p:cNvPr id="9" name="Arrow: Down 8">
            <a:extLst>
              <a:ext uri="{FF2B5EF4-FFF2-40B4-BE49-F238E27FC236}">
                <a16:creationId xmlns:a16="http://schemas.microsoft.com/office/drawing/2014/main" id="{7329E072-01AA-1006-66F7-3F3D22195FAB}"/>
              </a:ext>
            </a:extLst>
          </p:cNvPr>
          <p:cNvSpPr/>
          <p:nvPr/>
        </p:nvSpPr>
        <p:spPr>
          <a:xfrm rot="10800000">
            <a:off x="11608340" y="1144689"/>
            <a:ext cx="329119" cy="680936"/>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2440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A6E8-B568-2C1D-DDCC-357A38AE124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1461129-EF09-413C-4E31-951549900DFC}"/>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CF4DC9D6-6C44-F3AC-C897-7113FC3D6327}"/>
              </a:ext>
            </a:extLst>
          </p:cNvPr>
          <p:cNvSpPr>
            <a:spLocks noGrp="1"/>
          </p:cNvSpPr>
          <p:nvPr>
            <p:ph sz="half" idx="2"/>
          </p:nvPr>
        </p:nvSpPr>
        <p:spPr/>
        <p:txBody>
          <a:bodyPr/>
          <a:lstStyle/>
          <a:p>
            <a:endParaRPr lang="en-US" dirty="0"/>
          </a:p>
        </p:txBody>
      </p:sp>
      <p:pic>
        <p:nvPicPr>
          <p:cNvPr id="6" name="Picture 5">
            <a:extLst>
              <a:ext uri="{FF2B5EF4-FFF2-40B4-BE49-F238E27FC236}">
                <a16:creationId xmlns:a16="http://schemas.microsoft.com/office/drawing/2014/main" id="{651056BD-BF6B-B12D-AD76-E7FC0071D0B2}"/>
              </a:ext>
            </a:extLst>
          </p:cNvPr>
          <p:cNvPicPr>
            <a:picLocks noChangeAspect="1"/>
          </p:cNvPicPr>
          <p:nvPr/>
        </p:nvPicPr>
        <p:blipFill>
          <a:blip r:embed="rId2"/>
          <a:stretch>
            <a:fillRect/>
          </a:stretch>
        </p:blipFill>
        <p:spPr>
          <a:xfrm>
            <a:off x="0" y="0"/>
            <a:ext cx="12192000" cy="6858000"/>
          </a:xfrm>
          <a:prstGeom prst="rect">
            <a:avLst/>
          </a:prstGeom>
        </p:spPr>
      </p:pic>
      <p:sp>
        <p:nvSpPr>
          <p:cNvPr id="7" name="Arrow: Down 6">
            <a:extLst>
              <a:ext uri="{FF2B5EF4-FFF2-40B4-BE49-F238E27FC236}">
                <a16:creationId xmlns:a16="http://schemas.microsoft.com/office/drawing/2014/main" id="{60B116F1-B489-9629-6E32-FDE5D8403146}"/>
              </a:ext>
            </a:extLst>
          </p:cNvPr>
          <p:cNvSpPr/>
          <p:nvPr/>
        </p:nvSpPr>
        <p:spPr>
          <a:xfrm rot="10800000">
            <a:off x="4600372" y="3429000"/>
            <a:ext cx="500974" cy="1361873"/>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5672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406B7-FE88-975B-9EB9-60302F5916D8}"/>
              </a:ext>
            </a:extLst>
          </p:cNvPr>
          <p:cNvSpPr>
            <a:spLocks noGrp="1"/>
          </p:cNvSpPr>
          <p:nvPr>
            <p:ph type="title"/>
          </p:nvPr>
        </p:nvSpPr>
        <p:spPr/>
        <p:txBody>
          <a:bodyPr/>
          <a:lstStyle/>
          <a:p>
            <a:r>
              <a:rPr lang="en-US" dirty="0"/>
              <a:t>Digging into the Data</a:t>
            </a:r>
          </a:p>
        </p:txBody>
      </p:sp>
      <p:sp>
        <p:nvSpPr>
          <p:cNvPr id="3" name="Content Placeholder 2">
            <a:extLst>
              <a:ext uri="{FF2B5EF4-FFF2-40B4-BE49-F238E27FC236}">
                <a16:creationId xmlns:a16="http://schemas.microsoft.com/office/drawing/2014/main" id="{840FDBD8-571F-072D-D4B5-EB1482CAD1EF}"/>
              </a:ext>
            </a:extLst>
          </p:cNvPr>
          <p:cNvSpPr>
            <a:spLocks noGrp="1"/>
          </p:cNvSpPr>
          <p:nvPr>
            <p:ph sz="half" idx="1"/>
          </p:nvPr>
        </p:nvSpPr>
        <p:spPr>
          <a:xfrm>
            <a:off x="838200" y="1595336"/>
            <a:ext cx="10329153" cy="4397691"/>
          </a:xfrm>
        </p:spPr>
        <p:txBody>
          <a:bodyPr>
            <a:normAutofit fontScale="92500" lnSpcReduction="10000"/>
          </a:bodyPr>
          <a:lstStyle/>
          <a:p>
            <a:r>
              <a:rPr lang="en-US" dirty="0"/>
              <a:t>Provider availability reports: broadbandmap.fcc.gov</a:t>
            </a:r>
          </a:p>
          <a:p>
            <a:r>
              <a:rPr lang="en-US" dirty="0"/>
              <a:t>Data underlying Missouri’s map has/will be posted on  ded.mo.gov/office-broadband-development/mapping</a:t>
            </a:r>
          </a:p>
          <a:p>
            <a:pPr lvl="1"/>
            <a:r>
              <a:rPr lang="en-US" dirty="0"/>
              <a:t>“Funding summary” reflects the provider and funding program for each funded location</a:t>
            </a:r>
          </a:p>
          <a:p>
            <a:pPr lvl="1"/>
            <a:r>
              <a:rPr lang="en-US" dirty="0"/>
              <a:t>“Location status” reflects the eligibility of each location based on availability and funding</a:t>
            </a:r>
          </a:p>
          <a:p>
            <a:r>
              <a:rPr lang="en-US" dirty="0"/>
              <a:t>Will post additional files at each stage of the process documenting further changes</a:t>
            </a:r>
          </a:p>
          <a:p>
            <a:pPr lvl="1"/>
            <a:r>
              <a:rPr lang="en-US" dirty="0"/>
              <a:t>Pre-challenge Modifications</a:t>
            </a:r>
          </a:p>
          <a:p>
            <a:pPr lvl="1"/>
            <a:r>
              <a:rPr lang="en-US" dirty="0"/>
              <a:t>Challenge Results</a:t>
            </a:r>
          </a:p>
          <a:p>
            <a:pPr lvl="1"/>
            <a:r>
              <a:rPr lang="en-US" dirty="0"/>
              <a:t>Final determinations</a:t>
            </a:r>
          </a:p>
        </p:txBody>
      </p:sp>
    </p:spTree>
    <p:extLst>
      <p:ext uri="{BB962C8B-B14F-4D97-AF65-F5344CB8AC3E}">
        <p14:creationId xmlns:p14="http://schemas.microsoft.com/office/powerpoint/2010/main" val="944482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615EA-7324-FF83-60DD-6B4BE0EA63A1}"/>
              </a:ext>
            </a:extLst>
          </p:cNvPr>
          <p:cNvSpPr>
            <a:spLocks noGrp="1"/>
          </p:cNvSpPr>
          <p:nvPr>
            <p:ph type="title"/>
          </p:nvPr>
        </p:nvSpPr>
        <p:spPr/>
        <p:txBody>
          <a:bodyPr/>
          <a:lstStyle/>
          <a:p>
            <a:r>
              <a:rPr lang="en-US" dirty="0"/>
              <a:t>Digging into the Data: Licensing</a:t>
            </a:r>
          </a:p>
        </p:txBody>
      </p:sp>
      <p:sp>
        <p:nvSpPr>
          <p:cNvPr id="3" name="Content Placeholder 2">
            <a:extLst>
              <a:ext uri="{FF2B5EF4-FFF2-40B4-BE49-F238E27FC236}">
                <a16:creationId xmlns:a16="http://schemas.microsoft.com/office/drawing/2014/main" id="{320B1B73-EC08-4340-E4DE-F4E5B0156E6D}"/>
              </a:ext>
            </a:extLst>
          </p:cNvPr>
          <p:cNvSpPr>
            <a:spLocks noGrp="1"/>
          </p:cNvSpPr>
          <p:nvPr>
            <p:ph sz="half" idx="1"/>
          </p:nvPr>
        </p:nvSpPr>
        <p:spPr>
          <a:xfrm>
            <a:off x="838199" y="1825625"/>
            <a:ext cx="10445885" cy="4167402"/>
          </a:xfrm>
        </p:spPr>
        <p:txBody>
          <a:bodyPr>
            <a:normAutofit fontScale="92500" lnSpcReduction="10000"/>
          </a:bodyPr>
          <a:lstStyle/>
          <a:p>
            <a:pPr marL="0" indent="0">
              <a:buNone/>
            </a:pPr>
            <a:r>
              <a:rPr lang="en-US" dirty="0"/>
              <a:t>All this data is posted by “location ID”. To map these points internally, you may want to link these IDs to addresses and coordinates</a:t>
            </a:r>
          </a:p>
          <a:p>
            <a:r>
              <a:rPr lang="en-US" dirty="0"/>
              <a:t>FCC broadband reporting is based on a location “fabric” produced by </a:t>
            </a:r>
            <a:r>
              <a:rPr lang="en-US" dirty="0" err="1"/>
              <a:t>Costquest</a:t>
            </a:r>
            <a:r>
              <a:rPr lang="en-US" dirty="0"/>
              <a:t> Associates</a:t>
            </a:r>
          </a:p>
          <a:p>
            <a:r>
              <a:rPr lang="en-US" dirty="0"/>
              <a:t>Challenge process participants can license to receive this fabric at no cost to them</a:t>
            </a:r>
          </a:p>
          <a:p>
            <a:r>
              <a:rPr lang="en-US" dirty="0"/>
              <a:t>With the information from OBD, this fabric should allow anybody to recreate our map for any internal analyses not supported by our portal</a:t>
            </a:r>
          </a:p>
          <a:p>
            <a:pPr marL="0" indent="0">
              <a:buNone/>
            </a:pPr>
            <a:r>
              <a:rPr lang="en-US" dirty="0"/>
              <a:t>Broadbandusa.ntia.doc.gov/policies/</a:t>
            </a:r>
            <a:r>
              <a:rPr lang="en-US" dirty="0" err="1"/>
              <a:t>CostQuest</a:t>
            </a:r>
            <a:r>
              <a:rPr lang="en-US" dirty="0"/>
              <a:t>-Licensing</a:t>
            </a:r>
          </a:p>
        </p:txBody>
      </p:sp>
    </p:spTree>
    <p:extLst>
      <p:ext uri="{BB962C8B-B14F-4D97-AF65-F5344CB8AC3E}">
        <p14:creationId xmlns:p14="http://schemas.microsoft.com/office/powerpoint/2010/main" val="377886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5B7CE-BA70-C40B-57AA-91D438F9C123}"/>
              </a:ext>
            </a:extLst>
          </p:cNvPr>
          <p:cNvSpPr>
            <a:spLocks noGrp="1"/>
          </p:cNvSpPr>
          <p:nvPr>
            <p:ph type="title"/>
          </p:nvPr>
        </p:nvSpPr>
        <p:spPr/>
        <p:txBody>
          <a:bodyPr/>
          <a:lstStyle/>
          <a:p>
            <a:r>
              <a:rPr lang="en-US" dirty="0"/>
              <a:t>Current Status</a:t>
            </a:r>
          </a:p>
        </p:txBody>
      </p:sp>
      <p:sp>
        <p:nvSpPr>
          <p:cNvPr id="3" name="Content Placeholder 2">
            <a:extLst>
              <a:ext uri="{FF2B5EF4-FFF2-40B4-BE49-F238E27FC236}">
                <a16:creationId xmlns:a16="http://schemas.microsoft.com/office/drawing/2014/main" id="{6711F94E-53A1-3D74-7AE6-C7756CBD6A27}"/>
              </a:ext>
            </a:extLst>
          </p:cNvPr>
          <p:cNvSpPr>
            <a:spLocks noGrp="1"/>
          </p:cNvSpPr>
          <p:nvPr>
            <p:ph sz="half" idx="1"/>
          </p:nvPr>
        </p:nvSpPr>
        <p:spPr>
          <a:xfrm>
            <a:off x="838200" y="1825625"/>
            <a:ext cx="10192966" cy="4167402"/>
          </a:xfrm>
        </p:spPr>
        <p:txBody>
          <a:bodyPr/>
          <a:lstStyle/>
          <a:p>
            <a:r>
              <a:rPr lang="en-US" dirty="0"/>
              <a:t>Our BEAD Volume I (covering location eligibility and the challenge process) has been approved</a:t>
            </a:r>
          </a:p>
          <a:p>
            <a:r>
              <a:rPr lang="en-US" dirty="0"/>
              <a:t>BEAD Volume II (covering our subgrantee selection process) is going through curing</a:t>
            </a:r>
          </a:p>
          <a:p>
            <a:r>
              <a:rPr lang="en-US" dirty="0"/>
              <a:t>Expect to see substantially more information about the challenge process this week and next</a:t>
            </a:r>
          </a:p>
          <a:p>
            <a:pPr lvl="1"/>
            <a:r>
              <a:rPr lang="en-US" dirty="0"/>
              <a:t>Guides and user support</a:t>
            </a:r>
          </a:p>
          <a:p>
            <a:pPr lvl="1"/>
            <a:r>
              <a:rPr lang="en-US" dirty="0"/>
              <a:t>Final publication of pre-challenge eligibility determinations</a:t>
            </a:r>
          </a:p>
        </p:txBody>
      </p:sp>
    </p:spTree>
    <p:extLst>
      <p:ext uri="{BB962C8B-B14F-4D97-AF65-F5344CB8AC3E}">
        <p14:creationId xmlns:p14="http://schemas.microsoft.com/office/powerpoint/2010/main" val="4036808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1FBFC-B53A-0933-10F3-16989EC9F8CF}"/>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id="{302BBE94-18F3-CF8E-A393-F73A137388E4}"/>
              </a:ext>
            </a:extLst>
          </p:cNvPr>
          <p:cNvSpPr>
            <a:spLocks noGrp="1"/>
          </p:cNvSpPr>
          <p:nvPr>
            <p:ph sz="half" idx="1"/>
          </p:nvPr>
        </p:nvSpPr>
        <p:spPr>
          <a:xfrm>
            <a:off x="838199" y="1825625"/>
            <a:ext cx="10515599" cy="4167402"/>
          </a:xfrm>
        </p:spPr>
        <p:txBody>
          <a:bodyPr>
            <a:normAutofit lnSpcReduction="10000"/>
          </a:bodyPr>
          <a:lstStyle/>
          <a:p>
            <a:r>
              <a:rPr lang="en-US" dirty="0"/>
              <a:t>Huge opportunity for places with limited broadband availability</a:t>
            </a:r>
          </a:p>
          <a:p>
            <a:r>
              <a:rPr lang="en-US" dirty="0"/>
              <a:t>Challenge process will be the last chance to establish BEAD eligibility</a:t>
            </a:r>
          </a:p>
          <a:p>
            <a:r>
              <a:rPr lang="en-US" dirty="0"/>
              <a:t>The challenge process cannot and will not solve every problem – there are cases where we are constrained by the overall rules of the program. It may help identify situations where we need to seek flexibility.</a:t>
            </a:r>
          </a:p>
          <a:p>
            <a:r>
              <a:rPr lang="en-US" dirty="0"/>
              <a:t>Reach out to </a:t>
            </a:r>
            <a:r>
              <a:rPr lang="en-US" dirty="0">
                <a:hlinkClick r:id="rId2"/>
              </a:rPr>
              <a:t>broadband@ded.mo.gov</a:t>
            </a:r>
            <a:r>
              <a:rPr lang="en-US" dirty="0"/>
              <a:t> or </a:t>
            </a:r>
            <a:r>
              <a:rPr lang="en-US" dirty="0">
                <a:hlinkClick r:id="rId3"/>
              </a:rPr>
              <a:t>adam.thorp@ded.mo.gov</a:t>
            </a:r>
            <a:endParaRPr lang="en-US" dirty="0"/>
          </a:p>
          <a:p>
            <a:endParaRPr lang="en-US" dirty="0"/>
          </a:p>
        </p:txBody>
      </p:sp>
    </p:spTree>
    <p:extLst>
      <p:ext uri="{BB962C8B-B14F-4D97-AF65-F5344CB8AC3E}">
        <p14:creationId xmlns:p14="http://schemas.microsoft.com/office/powerpoint/2010/main" val="2316253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40FB-D824-1850-7D3D-09DF9BA151D9}"/>
              </a:ext>
            </a:extLst>
          </p:cNvPr>
          <p:cNvSpPr>
            <a:spLocks noGrp="1"/>
          </p:cNvSpPr>
          <p:nvPr>
            <p:ph type="title"/>
          </p:nvPr>
        </p:nvSpPr>
        <p:spPr/>
        <p:txBody>
          <a:bodyPr/>
          <a:lstStyle/>
          <a:p>
            <a:r>
              <a:rPr lang="en-US" dirty="0"/>
              <a:t>State Map and Challenge Portal</a:t>
            </a:r>
          </a:p>
        </p:txBody>
      </p:sp>
      <p:sp>
        <p:nvSpPr>
          <p:cNvPr id="3" name="Content Placeholder 2">
            <a:extLst>
              <a:ext uri="{FF2B5EF4-FFF2-40B4-BE49-F238E27FC236}">
                <a16:creationId xmlns:a16="http://schemas.microsoft.com/office/drawing/2014/main" id="{30617BC4-F0CF-F88C-E43F-9B1B0005DBB2}"/>
              </a:ext>
            </a:extLst>
          </p:cNvPr>
          <p:cNvSpPr>
            <a:spLocks noGrp="1"/>
          </p:cNvSpPr>
          <p:nvPr>
            <p:ph sz="half" idx="1"/>
          </p:nvPr>
        </p:nvSpPr>
        <p:spPr>
          <a:xfrm>
            <a:off x="838199" y="1825625"/>
            <a:ext cx="10387519" cy="4167402"/>
          </a:xfrm>
        </p:spPr>
        <p:txBody>
          <a:bodyPr>
            <a:normAutofit lnSpcReduction="10000"/>
          </a:bodyPr>
          <a:lstStyle/>
          <a:p>
            <a:pPr marL="0" indent="0">
              <a:buNone/>
            </a:pPr>
            <a:r>
              <a:rPr lang="en-US" b="1" dirty="0">
                <a:solidFill>
                  <a:schemeClr val="tx1"/>
                </a:solidFill>
              </a:rPr>
              <a:t>BROADBANDMAP.MO.GOV</a:t>
            </a:r>
          </a:p>
          <a:p>
            <a:pPr marL="0" indent="0">
              <a:buNone/>
            </a:pPr>
            <a:r>
              <a:rPr lang="en-US" b="1" dirty="0">
                <a:solidFill>
                  <a:schemeClr val="accent4"/>
                </a:solidFill>
              </a:rPr>
              <a:t>Served: at or above 100/20 Mbps (fiber, cable, most licensed fixed wireless)</a:t>
            </a:r>
            <a:endParaRPr lang="en-US" dirty="0"/>
          </a:p>
          <a:p>
            <a:pPr marL="0" indent="0">
              <a:buNone/>
            </a:pPr>
            <a:r>
              <a:rPr lang="en-US" b="1" dirty="0">
                <a:solidFill>
                  <a:srgbClr val="FFC000"/>
                </a:solidFill>
              </a:rPr>
              <a:t>Underserved: at or above 25/3 Mbps AND</a:t>
            </a:r>
          </a:p>
          <a:p>
            <a:pPr>
              <a:buFont typeface="Arial" panose="020B0604020202020204" pitchFamily="34" charset="0"/>
              <a:buChar char="•"/>
            </a:pPr>
            <a:r>
              <a:rPr lang="en-US" b="1" dirty="0">
                <a:solidFill>
                  <a:srgbClr val="FFC000"/>
                </a:solidFill>
              </a:rPr>
              <a:t>DSL Service at or above 100/20 Mbps</a:t>
            </a:r>
          </a:p>
          <a:p>
            <a:pPr>
              <a:buFont typeface="Arial" panose="020B0604020202020204" pitchFamily="34" charset="0"/>
              <a:buChar char="•"/>
            </a:pPr>
            <a:r>
              <a:rPr lang="en-US" b="1" dirty="0">
                <a:solidFill>
                  <a:srgbClr val="FFC000"/>
                </a:solidFill>
              </a:rPr>
              <a:t>Cellular Fixed Wireless Service at or above 100/20 Mbps</a:t>
            </a:r>
          </a:p>
          <a:p>
            <a:pPr marL="0" indent="0">
              <a:buNone/>
            </a:pPr>
            <a:r>
              <a:rPr lang="en-US" b="1" dirty="0">
                <a:solidFill>
                  <a:srgbClr val="C00000"/>
                </a:solidFill>
              </a:rPr>
              <a:t>Unserved: below 25/3 Mbps OR</a:t>
            </a:r>
          </a:p>
          <a:p>
            <a:pPr>
              <a:buFont typeface="Arial" panose="020B0604020202020204" pitchFamily="34" charset="0"/>
              <a:buChar char="•"/>
            </a:pPr>
            <a:r>
              <a:rPr lang="en-US" b="1" dirty="0">
                <a:solidFill>
                  <a:srgbClr val="C00000"/>
                </a:solidFill>
              </a:rPr>
              <a:t>Unlicensed Fixed Wireless at any speed</a:t>
            </a:r>
          </a:p>
          <a:p>
            <a:pPr>
              <a:buFont typeface="Arial" panose="020B0604020202020204" pitchFamily="34" charset="0"/>
              <a:buChar char="•"/>
            </a:pPr>
            <a:r>
              <a:rPr lang="en-US" b="1" dirty="0">
                <a:solidFill>
                  <a:srgbClr val="C00000"/>
                </a:solidFill>
              </a:rPr>
              <a:t>Satellite at any speed</a:t>
            </a:r>
          </a:p>
        </p:txBody>
      </p:sp>
    </p:spTree>
    <p:extLst>
      <p:ext uri="{BB962C8B-B14F-4D97-AF65-F5344CB8AC3E}">
        <p14:creationId xmlns:p14="http://schemas.microsoft.com/office/powerpoint/2010/main" val="3470520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A4B04-A778-537A-0811-F981D398290A}"/>
              </a:ext>
            </a:extLst>
          </p:cNvPr>
          <p:cNvSpPr>
            <a:spLocks noGrp="1"/>
          </p:cNvSpPr>
          <p:nvPr>
            <p:ph type="title"/>
          </p:nvPr>
        </p:nvSpPr>
        <p:spPr/>
        <p:txBody>
          <a:bodyPr/>
          <a:lstStyle/>
          <a:p>
            <a:r>
              <a:rPr lang="en-US" dirty="0"/>
              <a:t>Pre-Challenge Map Changes</a:t>
            </a:r>
          </a:p>
        </p:txBody>
      </p:sp>
      <p:sp>
        <p:nvSpPr>
          <p:cNvPr id="3" name="Content Placeholder 2">
            <a:extLst>
              <a:ext uri="{FF2B5EF4-FFF2-40B4-BE49-F238E27FC236}">
                <a16:creationId xmlns:a16="http://schemas.microsoft.com/office/drawing/2014/main" id="{C26C9E46-9CDF-699E-CFE5-833A58384C2F}"/>
              </a:ext>
            </a:extLst>
          </p:cNvPr>
          <p:cNvSpPr>
            <a:spLocks noGrp="1"/>
          </p:cNvSpPr>
          <p:nvPr>
            <p:ph sz="half" idx="1"/>
          </p:nvPr>
        </p:nvSpPr>
        <p:spPr>
          <a:xfrm>
            <a:off x="838199" y="1825625"/>
            <a:ext cx="10387519" cy="4167402"/>
          </a:xfrm>
        </p:spPr>
        <p:txBody>
          <a:bodyPr/>
          <a:lstStyle/>
          <a:p>
            <a:r>
              <a:rPr lang="en-US" dirty="0"/>
              <a:t>Full implementation of approved “pre-challenge modifications”</a:t>
            </a:r>
          </a:p>
          <a:p>
            <a:pPr lvl="1"/>
            <a:r>
              <a:rPr lang="en-US" dirty="0"/>
              <a:t>Cellular Licensed fixed wireless &gt;= 100/20 Mbps as underserved</a:t>
            </a:r>
          </a:p>
          <a:p>
            <a:pPr lvl="1"/>
            <a:r>
              <a:rPr lang="en-US" dirty="0"/>
              <a:t>DSL &gt;= 100/20 Mbps as underserved</a:t>
            </a:r>
          </a:p>
          <a:p>
            <a:pPr lvl="1"/>
            <a:r>
              <a:rPr lang="en-US" dirty="0"/>
              <a:t>Service overturned in areas where a large number of successful challenges were filed through the FCC process</a:t>
            </a:r>
          </a:p>
          <a:p>
            <a:r>
              <a:rPr lang="en-US" dirty="0"/>
              <a:t>Search by municipality function</a:t>
            </a:r>
          </a:p>
          <a:p>
            <a:pPr lvl="1"/>
            <a:endParaRPr lang="en-US" dirty="0"/>
          </a:p>
        </p:txBody>
      </p:sp>
    </p:spTree>
    <p:extLst>
      <p:ext uri="{BB962C8B-B14F-4D97-AF65-F5344CB8AC3E}">
        <p14:creationId xmlns:p14="http://schemas.microsoft.com/office/powerpoint/2010/main" val="2068803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DEECA-7D46-5BB5-69E4-B1DE4FB856BD}"/>
              </a:ext>
            </a:extLst>
          </p:cNvPr>
          <p:cNvSpPr>
            <a:spLocks noGrp="1"/>
          </p:cNvSpPr>
          <p:nvPr>
            <p:ph type="title"/>
          </p:nvPr>
        </p:nvSpPr>
        <p:spPr/>
        <p:txBody>
          <a:bodyPr/>
          <a:lstStyle/>
          <a:p>
            <a:r>
              <a:rPr lang="en-US" dirty="0"/>
              <a:t>Information on the Map</a:t>
            </a:r>
          </a:p>
        </p:txBody>
      </p:sp>
      <p:sp>
        <p:nvSpPr>
          <p:cNvPr id="3" name="Content Placeholder 2">
            <a:extLst>
              <a:ext uri="{FF2B5EF4-FFF2-40B4-BE49-F238E27FC236}">
                <a16:creationId xmlns:a16="http://schemas.microsoft.com/office/drawing/2014/main" id="{710FF0A9-B8A3-F7BD-162E-FDA8F3D5F898}"/>
              </a:ext>
            </a:extLst>
          </p:cNvPr>
          <p:cNvSpPr>
            <a:spLocks noGrp="1"/>
          </p:cNvSpPr>
          <p:nvPr>
            <p:ph sz="half" idx="1"/>
          </p:nvPr>
        </p:nvSpPr>
        <p:spPr>
          <a:xfrm>
            <a:off x="838200" y="1825625"/>
            <a:ext cx="10426430" cy="4167402"/>
          </a:xfrm>
        </p:spPr>
        <p:txBody>
          <a:bodyPr>
            <a:normAutofit/>
          </a:bodyPr>
          <a:lstStyle/>
          <a:p>
            <a:r>
              <a:rPr lang="en-US" dirty="0"/>
              <a:t>Each address shows:</a:t>
            </a:r>
          </a:p>
          <a:p>
            <a:pPr lvl="1"/>
            <a:r>
              <a:rPr lang="en-US" dirty="0"/>
              <a:t>Providers using an eligible technology</a:t>
            </a:r>
          </a:p>
          <a:p>
            <a:pPr lvl="1"/>
            <a:r>
              <a:rPr lang="en-US" dirty="0"/>
              <a:t>Whether there is a funded project for the address</a:t>
            </a:r>
          </a:p>
          <a:p>
            <a:r>
              <a:rPr lang="en-US" dirty="0"/>
              <a:t>Summaries at different geographic levels</a:t>
            </a:r>
          </a:p>
          <a:p>
            <a:r>
              <a:rPr lang="en-US" dirty="0"/>
              <a:t>Polygons of funded projects</a:t>
            </a:r>
          </a:p>
          <a:p>
            <a:endParaRPr lang="en-US" dirty="0"/>
          </a:p>
        </p:txBody>
      </p:sp>
    </p:spTree>
    <p:extLst>
      <p:ext uri="{BB962C8B-B14F-4D97-AF65-F5344CB8AC3E}">
        <p14:creationId xmlns:p14="http://schemas.microsoft.com/office/powerpoint/2010/main" val="3506321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B6DC4-C9BC-1D4B-284E-5CD2720759A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FBE4960-7ABC-1494-B306-3560A6F09A2D}"/>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4881D0DF-0277-DA85-CB23-0BC0FCBA2810}"/>
              </a:ext>
            </a:extLst>
          </p:cNvPr>
          <p:cNvSpPr>
            <a:spLocks noGrp="1"/>
          </p:cNvSpPr>
          <p:nvPr>
            <p:ph sz="half" idx="2"/>
          </p:nvPr>
        </p:nvSpPr>
        <p:spPr/>
        <p:txBody>
          <a:bodyPr/>
          <a:lstStyle/>
          <a:p>
            <a:endParaRPr lang="en-US" dirty="0"/>
          </a:p>
        </p:txBody>
      </p:sp>
      <p:pic>
        <p:nvPicPr>
          <p:cNvPr id="8" name="Picture 7">
            <a:extLst>
              <a:ext uri="{FF2B5EF4-FFF2-40B4-BE49-F238E27FC236}">
                <a16:creationId xmlns:a16="http://schemas.microsoft.com/office/drawing/2014/main" id="{E1E27BE0-FA97-6AF1-FD56-5E02E72F784B}"/>
              </a:ext>
            </a:extLst>
          </p:cNvPr>
          <p:cNvPicPr>
            <a:picLocks noChangeAspect="1"/>
          </p:cNvPicPr>
          <p:nvPr/>
        </p:nvPicPr>
        <p:blipFill>
          <a:blip r:embed="rId2"/>
          <a:stretch>
            <a:fillRect/>
          </a:stretch>
        </p:blipFill>
        <p:spPr>
          <a:xfrm>
            <a:off x="8106" y="0"/>
            <a:ext cx="12183894" cy="6937099"/>
          </a:xfrm>
          <a:prstGeom prst="rect">
            <a:avLst/>
          </a:prstGeom>
        </p:spPr>
      </p:pic>
    </p:spTree>
    <p:extLst>
      <p:ext uri="{BB962C8B-B14F-4D97-AF65-F5344CB8AC3E}">
        <p14:creationId xmlns:p14="http://schemas.microsoft.com/office/powerpoint/2010/main" val="2702606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B2ADB-B401-8C22-1877-39BE9C311BA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41B6CEF-2FD6-9B28-D127-5CF69678F52D}"/>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1C160EE7-2700-4784-B291-94FF1F0AF205}"/>
              </a:ext>
            </a:extLst>
          </p:cNvPr>
          <p:cNvSpPr>
            <a:spLocks noGrp="1"/>
          </p:cNvSpPr>
          <p:nvPr>
            <p:ph sz="half" idx="2"/>
          </p:nvPr>
        </p:nvSpPr>
        <p:spPr/>
        <p:txBody>
          <a:bodyPr/>
          <a:lstStyle/>
          <a:p>
            <a:endParaRPr lang="en-US" dirty="0"/>
          </a:p>
        </p:txBody>
      </p:sp>
      <p:pic>
        <p:nvPicPr>
          <p:cNvPr id="6" name="Picture 5">
            <a:extLst>
              <a:ext uri="{FF2B5EF4-FFF2-40B4-BE49-F238E27FC236}">
                <a16:creationId xmlns:a16="http://schemas.microsoft.com/office/drawing/2014/main" id="{4275CD52-DE5C-1494-B2D9-FC9F5D07FC42}"/>
              </a:ext>
            </a:extLst>
          </p:cNvPr>
          <p:cNvPicPr>
            <a:picLocks noChangeAspect="1"/>
          </p:cNvPicPr>
          <p:nvPr/>
        </p:nvPicPr>
        <p:blipFill rotWithShape="1">
          <a:blip r:embed="rId2"/>
          <a:srcRect r="8699"/>
          <a:stretch/>
        </p:blipFill>
        <p:spPr>
          <a:xfrm>
            <a:off x="0" y="0"/>
            <a:ext cx="12192000" cy="6858000"/>
          </a:xfrm>
          <a:prstGeom prst="rect">
            <a:avLst/>
          </a:prstGeom>
        </p:spPr>
      </p:pic>
    </p:spTree>
    <p:extLst>
      <p:ext uri="{BB962C8B-B14F-4D97-AF65-F5344CB8AC3E}">
        <p14:creationId xmlns:p14="http://schemas.microsoft.com/office/powerpoint/2010/main" val="3119496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1A9A5-7D25-68FE-A777-081700D0FF8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FE606E4-E236-F83B-C5E8-70F79FB32D70}"/>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E415E0D4-6088-9242-2FD7-697A7D3D11D9}"/>
              </a:ext>
            </a:extLst>
          </p:cNvPr>
          <p:cNvSpPr>
            <a:spLocks noGrp="1"/>
          </p:cNvSpPr>
          <p:nvPr>
            <p:ph sz="half" idx="2"/>
          </p:nvPr>
        </p:nvSpPr>
        <p:spPr/>
        <p:txBody>
          <a:bodyPr/>
          <a:lstStyle/>
          <a:p>
            <a:endParaRPr lang="en-US" dirty="0"/>
          </a:p>
        </p:txBody>
      </p:sp>
      <p:pic>
        <p:nvPicPr>
          <p:cNvPr id="6" name="Picture 5">
            <a:extLst>
              <a:ext uri="{FF2B5EF4-FFF2-40B4-BE49-F238E27FC236}">
                <a16:creationId xmlns:a16="http://schemas.microsoft.com/office/drawing/2014/main" id="{5D47397E-1088-ABB3-87AB-A07EE18EFE3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31445078"/>
      </p:ext>
    </p:extLst>
  </p:cSld>
  <p:clrMapOvr>
    <a:masterClrMapping/>
  </p:clrMapOvr>
</p:sld>
</file>

<file path=ppt/theme/theme1.xml><?xml version="1.0" encoding="utf-8"?>
<a:theme xmlns:a="http://schemas.openxmlformats.org/drawingml/2006/main" name="3_Custom Design">
  <a:themeElements>
    <a:clrScheme name="Custom 4">
      <a:dk1>
        <a:srgbClr val="222B4C"/>
      </a:dk1>
      <a:lt1>
        <a:srgbClr val="FFFFFF"/>
      </a:lt1>
      <a:dk2>
        <a:srgbClr val="3E3F3F"/>
      </a:dk2>
      <a:lt2>
        <a:srgbClr val="CBCAC9"/>
      </a:lt2>
      <a:accent1>
        <a:srgbClr val="0AB4F0"/>
      </a:accent1>
      <a:accent2>
        <a:srgbClr val="00E682"/>
      </a:accent2>
      <a:accent3>
        <a:srgbClr val="0FEFFF"/>
      </a:accent3>
      <a:accent4>
        <a:srgbClr val="418363"/>
      </a:accent4>
      <a:accent5>
        <a:srgbClr val="8B8EF3"/>
      </a:accent5>
      <a:accent6>
        <a:srgbClr val="006AA7"/>
      </a:accent6>
      <a:hlink>
        <a:srgbClr val="2C97FF"/>
      </a:hlink>
      <a:folHlink>
        <a:srgbClr val="6F7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 PowerPoint Template" id="{F035CF99-163A-0B4F-9C74-D277C7127E59}" vid="{2ECF6FA4-AF7D-F447-ABE0-8255C4827DC9}"/>
    </a:ext>
  </a:extLst>
</a:theme>
</file>

<file path=ppt/theme/theme2.xml><?xml version="1.0" encoding="utf-8"?>
<a:theme xmlns:a="http://schemas.openxmlformats.org/drawingml/2006/main" name="Custom Design">
  <a:themeElements>
    <a:clrScheme name="Custom 4">
      <a:dk1>
        <a:srgbClr val="222B4C"/>
      </a:dk1>
      <a:lt1>
        <a:srgbClr val="FFFFFF"/>
      </a:lt1>
      <a:dk2>
        <a:srgbClr val="3E3F3F"/>
      </a:dk2>
      <a:lt2>
        <a:srgbClr val="CBCAC9"/>
      </a:lt2>
      <a:accent1>
        <a:srgbClr val="0AB4F0"/>
      </a:accent1>
      <a:accent2>
        <a:srgbClr val="00E682"/>
      </a:accent2>
      <a:accent3>
        <a:srgbClr val="0FEFFF"/>
      </a:accent3>
      <a:accent4>
        <a:srgbClr val="418363"/>
      </a:accent4>
      <a:accent5>
        <a:srgbClr val="8B8EF3"/>
      </a:accent5>
      <a:accent6>
        <a:srgbClr val="006AA7"/>
      </a:accent6>
      <a:hlink>
        <a:srgbClr val="2C97FF"/>
      </a:hlink>
      <a:folHlink>
        <a:srgbClr val="6F7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 PowerPoint Template" id="{F035CF99-163A-0B4F-9C74-D277C7127E59}" vid="{939775DA-4944-5F4A-91AB-5238FF61CD1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14498</TotalTime>
  <Words>1468</Words>
  <Application>Microsoft Macintosh PowerPoint</Application>
  <PresentationFormat>Widescreen</PresentationFormat>
  <Paragraphs>140</Paragraphs>
  <Slides>30</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Arial</vt:lpstr>
      <vt:lpstr>Calibri</vt:lpstr>
      <vt:lpstr>Century Gothic</vt:lpstr>
      <vt:lpstr>3_Custom Design</vt:lpstr>
      <vt:lpstr>Custom Design</vt:lpstr>
      <vt:lpstr>Broadband Opportunities Through Better Mapping</vt:lpstr>
      <vt:lpstr>BEAD: A Historic Opportunity </vt:lpstr>
      <vt:lpstr>Current Status</vt:lpstr>
      <vt:lpstr>State Map and Challenge Portal</vt:lpstr>
      <vt:lpstr>Pre-Challenge Map Changes</vt:lpstr>
      <vt:lpstr>Information on the Map</vt:lpstr>
      <vt:lpstr>PowerPoint Presentation</vt:lpstr>
      <vt:lpstr>PowerPoint Presentation</vt:lpstr>
      <vt:lpstr>PowerPoint Presentation</vt:lpstr>
      <vt:lpstr>PowerPoint Presentation</vt:lpstr>
      <vt:lpstr>PowerPoint Presentation</vt:lpstr>
      <vt:lpstr>PowerPoint Presentation</vt:lpstr>
      <vt:lpstr>Challenges: Overview</vt:lpstr>
      <vt:lpstr>Challenges: Broadband Availability</vt:lpstr>
      <vt:lpstr>Challenges: Speed and Latency</vt:lpstr>
      <vt:lpstr>Challenges: Enforceable Commitment</vt:lpstr>
      <vt:lpstr>Challenges: Planned Service</vt:lpstr>
      <vt:lpstr>Challenges: Community Anchors</vt:lpstr>
      <vt:lpstr>More on Community Anchors</vt:lpstr>
      <vt:lpstr>Community Anchors</vt:lpstr>
      <vt:lpstr>Challenges: Area</vt:lpstr>
      <vt:lpstr>Challenges: Multi-Dwelling</vt:lpstr>
      <vt:lpstr>Challenges: Public Data Submission</vt:lpstr>
      <vt:lpstr>Rebuttals: from ISPs</vt:lpstr>
      <vt:lpstr>Rebuttals: ISPs, Non-profits, &amp; Local Govs</vt:lpstr>
      <vt:lpstr>PowerPoint Presentation</vt:lpstr>
      <vt:lpstr>PowerPoint Presentation</vt:lpstr>
      <vt:lpstr>Digging into the Data</vt:lpstr>
      <vt:lpstr>Digging into the Data: Licensing</vt:lpstr>
      <vt:lpstr>In Summary</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Missouri’s Digital Opportunity Plan Focus Group</dc:title>
  <dc:creator>Farthing, D'Mitri</dc:creator>
  <cp:lastModifiedBy>Jeremy Bishop</cp:lastModifiedBy>
  <cp:revision>32</cp:revision>
  <cp:lastPrinted>2023-12-08T13:29:53Z</cp:lastPrinted>
  <dcterms:created xsi:type="dcterms:W3CDTF">2023-11-14T21:57:09Z</dcterms:created>
  <dcterms:modified xsi:type="dcterms:W3CDTF">2024-03-12T20:06:10Z</dcterms:modified>
</cp:coreProperties>
</file>