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81" r:id="rId4"/>
    <p:sldId id="280" r:id="rId5"/>
    <p:sldId id="282" r:id="rId6"/>
    <p:sldId id="288" r:id="rId7"/>
    <p:sldId id="289" r:id="rId8"/>
    <p:sldId id="290" r:id="rId9"/>
    <p:sldId id="283" r:id="rId10"/>
    <p:sldId id="284" r:id="rId11"/>
    <p:sldId id="291" r:id="rId12"/>
    <p:sldId id="286" r:id="rId13"/>
    <p:sldId id="287" r:id="rId14"/>
    <p:sldId id="285" r:id="rId15"/>
    <p:sldId id="278" r:id="rId16"/>
    <p:sldId id="279" r:id="rId17"/>
    <p:sldId id="260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C2A5D8-B646-45D9-A5F7-2275025B2D18}" v="9" dt="2024-04-07T21:22:22.4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0" autoAdjust="0"/>
    <p:restoredTop sz="95306" autoAdjust="0"/>
  </p:normalViewPr>
  <p:slideViewPr>
    <p:cSldViewPr snapToGrid="0">
      <p:cViewPr varScale="1">
        <p:scale>
          <a:sx n="78" d="100"/>
          <a:sy n="78" d="100"/>
        </p:scale>
        <p:origin x="936" y="72"/>
      </p:cViewPr>
      <p:guideLst/>
    </p:cSldViewPr>
  </p:slideViewPr>
  <p:outlineViewPr>
    <p:cViewPr>
      <p:scale>
        <a:sx n="33" d="100"/>
        <a:sy n="33" d="100"/>
      </p:scale>
      <p:origin x="0" y="-1399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A70C-5CDA-48EB-ABD8-549B98468C4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47A17-1261-456C-BD13-52614CB35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44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40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93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99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03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97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421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891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326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3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05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85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14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78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4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58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96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97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1B8EB-9DF3-59F0-7B0B-A597C0E75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2DDA-2E92-87C5-9CCB-D7A98F5AB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88EE4-0B56-4438-52EE-A95D7330F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24F08-11EE-DE27-5D88-6F62B149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346BF-B3F9-6DE4-ADF3-7043A915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6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C9D76-3A78-619D-4402-707BEB619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5818-12F8-41CE-2D00-1405B7E16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6E73C-88E4-2C0A-0E64-194BF9C4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7BB90-3B40-5966-62EC-38FC3499C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39BF8-4DCE-8655-D560-680907B61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55C091-39CD-23AD-5253-AF7B569DC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5B531-F495-C85F-FA6F-318BA848E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7B02B-C310-70FF-9083-7A5B7FE02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AA4DD-0BDD-3C87-A50F-474322CA1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D325E-3154-2D62-7E8D-DF73DD3EF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0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BF823-10A6-2519-4E6F-2C8548C2B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BFC34-EA7E-170E-96E4-4740AFF12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D2C36-7C1D-80A9-077B-BD68A5571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F324D-3485-E0A2-7772-8A29FF701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A8581-3197-604A-C1E5-80F2A383C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0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A1753-DC23-503E-451F-FF906DB7B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A2F4A-4872-7664-C5F2-7D980FF3E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8B983-8246-3AE8-4807-4EF06883E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7C3C9-D183-E1A6-EF47-C3690755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4C434-283A-1B06-43AF-871AEA0E6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6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962E-D88B-3A7F-9CD1-2A734B3E0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F004A-B8FF-6186-4D81-8DC218CB98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0EA8B-AE0F-3FED-BDB9-69B690572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42A99-3ABE-0277-3730-20B07AAF9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CB26D-56BC-CB52-145B-181CBDD49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B90F4-1463-4AD6-F0B8-E0723755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4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642C9-AA80-051A-D1DB-438DDCF2A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C3289-988D-061C-242E-F5CED12D9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70A29-0E39-C7C3-5C35-5BCBC936D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EE377C-D5D4-11D2-E51F-3C929B66B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BB5C0D-DFC5-CE47-00E4-91FD7D5B0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29927F-666A-C63D-1223-B7FF8CAAD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96E5C9-15D3-3770-F655-4F58980F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44DCF3-3617-9B0F-2300-7F252E927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99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34702-123C-2D94-557E-FFCFA3BB5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39E6BF-7D0A-913A-931D-19917A421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75B57D-04C4-1F08-CDF9-DFF9F8DCC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0CA711-E9F3-2AA7-154C-21B97154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7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164D3B-2C13-F635-B89A-7A32D4C36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B1AF19-0E2D-5212-94F0-BBD928FCD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C471B-0CC2-508D-2FDC-0B62536F9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0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32E3E-F3E5-8CCA-A097-74C91CF19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6C80C-C8E4-0F78-5868-E62ED84CE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143D3-CC4E-5915-9533-32964F21B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3FE58-9760-D513-4231-C8D4FBE26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06D86-C2F8-0DC2-13AB-F1DFDF53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AFA9D-8C32-DA4B-8CA9-DD568AF5C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4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4D5E0-EC5E-B023-DFE8-F2EC99A9E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21186D-8F73-3947-8D93-B561E8B744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535285-D022-F1CF-BA49-EBB729477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B3956B-BD79-6A0E-4212-581BA7B0E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F8C94-2834-583A-DA2D-9CE91DDC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0B1FC-F63B-B7B4-EE2A-1F5FF8E3A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8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586370-78F5-0B50-0B74-A0540891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66BD1-6C36-763B-25D9-21BDD94CF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720A5-A9CE-58D6-A482-1ED4451EA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C69A7-7EFC-4FEA-ABC3-0C835AA4107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A7A87-3399-C5DA-8247-8FE226AA5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B2A70-4E61-C6E7-73FB-B161839A6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58ED5-BA22-404C-9DAB-9362C556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0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ed.mo.gov/media/pdf/bead-initial-proposa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na01.safelinks.protection.outlook.com/?url=https%3A%2F%2Fwww.firstalert4.com%2Flivestream%2F&amp;data=05%7C02%7C%7C275b070b213440c6eaf608dc569f61fb%7C84df9e7fe9f640afb435aaaaaaaaaaaa%7C1%7C0%7C638480489744802588%7CUnknown%7CTWFpbGZsb3d8eyJWIjoiMC4wLjAwMDAiLCJQIjoiV2luMzIiLCJBTiI6Ik1haWwiLCJXVCI6Mn0%3D%7C0%7C%7C%7C&amp;sdata=DxBiGg7xCsgiLDXVRAoD3DwH41dHW4m587Pyv8jEBJ8%3D&amp;reserved=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aniedunning@hotmail.co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anie@showmebroadband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roadbandmap.mo.gov/map?zoom=7&amp;center=-10270730%2C457438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talinclusion.org/wp-content/uploads/2024/04/NDIA-State-Digital-Equity-Implementation-Manual-2024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acp-surve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F0CE3D-DAEC-57DB-91CD-42C3FC4BC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/>
              <a:t> SHOW ME BROADBAND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7BA38CA-1B7A-3106-8B2D-0C2F0AD1C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Dedicated to ensuring that every home, farm, and business in Missouri has fast, reliable, and affordable internet.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4AAC76-C3E7-0835-BA80-F4417C47F2FD}"/>
              </a:ext>
            </a:extLst>
          </p:cNvPr>
          <p:cNvSpPr txBox="1"/>
          <p:nvPr/>
        </p:nvSpPr>
        <p:spPr>
          <a:xfrm>
            <a:off x="335902" y="6372808"/>
            <a:ext cx="1754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April, 2024</a:t>
            </a: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8E67CB-5D3F-E9CE-816B-84553E753E16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46140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/>
          </a:bodyPr>
          <a:lstStyle/>
          <a:p>
            <a:r>
              <a:rPr lang="en-US" b="1" dirty="0"/>
              <a:t>Where Are We On Policy Items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Defaulted Provider Funds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 has had almost $170 M in defaults from CAF II and RDOF awards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9 different awards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Rep. Riggs had legislation authorizing state to request funds back to the state and is working with the state on writing a letter to request these funds</a:t>
            </a:r>
          </a:p>
          <a:p>
            <a:pPr lvl="1"/>
            <a:r>
              <a:rPr lang="en-US" dirty="0"/>
              <a:t>Rep. Riggs is also working with Senator Hawley who is working on national bill language on defaulted funds that would keep funds in the designated states</a:t>
            </a:r>
          </a:p>
          <a:p>
            <a:r>
              <a:rPr lang="en-US" b="1" dirty="0"/>
              <a:t>Are these providers with defaults eligible for BEAD funds?</a:t>
            </a:r>
          </a:p>
          <a:p>
            <a:pPr lvl="1"/>
            <a:r>
              <a:rPr lang="en-US" dirty="0"/>
              <a:t>Eligibility of providers is determined by the Office of Broadband</a:t>
            </a:r>
            <a:endParaRPr lang="en-US" b="1" dirty="0"/>
          </a:p>
          <a:p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52398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/>
          </a:bodyPr>
          <a:lstStyle/>
          <a:p>
            <a:r>
              <a:rPr lang="en-US" b="1" dirty="0"/>
              <a:t>Where Are We On Policy Items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Policy Changes on BEAD program in MO</a:t>
            </a:r>
          </a:p>
          <a:p>
            <a:pPr lvl="1"/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Received approval to mark areas whose sole source of internet comes from cellular fixed wireless service as “underserved” making these eligible to receive broadband infrastructure funding under BEAD</a:t>
            </a:r>
          </a:p>
          <a:p>
            <a:pPr lvl="2"/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1 of 4 states that received this approval (so far, others pending)</a:t>
            </a:r>
          </a:p>
          <a:p>
            <a:pPr lvl="1"/>
            <a:r>
              <a:rPr lang="en-US" b="0" i="0" dirty="0">
                <a:effectLst/>
              </a:rPr>
              <a:t>OBD is adopting a flexible approach in terms of its low-cost option and overall Middle-Class Affordability Plan, awarding providers additional points for affordability commitments but not prescribing given pricing levels (pg. 144 </a:t>
            </a:r>
            <a:r>
              <a:rPr lang="en-US" b="0" i="0" dirty="0">
                <a:effectLst/>
                <a:hlinkClick r:id="rId3"/>
              </a:rPr>
              <a:t>MO Initial Proposal</a:t>
            </a:r>
            <a:r>
              <a:rPr lang="en-US" b="0" i="0" dirty="0">
                <a:effectLst/>
              </a:rPr>
              <a:t>)</a:t>
            </a:r>
            <a:endParaRPr lang="en-US" b="1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08642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FCC Decisions for Defaults of RDOF and CAF II Awardees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Group of RDOF Winners want to forfeit awards and want </a:t>
            </a:r>
            <a:r>
              <a:rPr lang="en-US" b="1" dirty="0" err="1"/>
              <a:t>amesty</a:t>
            </a:r>
            <a:r>
              <a:rPr lang="en-US" b="1" dirty="0"/>
              <a:t> period from FCC to withdraw from their awards without penalties or repercussions</a:t>
            </a:r>
          </a:p>
          <a:p>
            <a:pPr lvl="1"/>
            <a:r>
              <a:rPr lang="en-US" b="1" dirty="0"/>
              <a:t>Proposal comes with mixed support from state, local, sources</a:t>
            </a:r>
          </a:p>
          <a:p>
            <a:pPr lvl="1"/>
            <a:r>
              <a:rPr lang="en-US" b="1" dirty="0"/>
              <a:t>Due to longer deployment horizon, it allows more defaults after BEAD program</a:t>
            </a:r>
          </a:p>
          <a:p>
            <a:r>
              <a:rPr lang="en-US" b="1" dirty="0"/>
              <a:t>FCC Granted Waivers Permitting Partial Defaults for the first time</a:t>
            </a:r>
          </a:p>
          <a:p>
            <a:pPr lvl="1"/>
            <a:r>
              <a:rPr lang="en-US" b="1" dirty="0"/>
              <a:t>Still continue to receive funding on remaining CAF II/RDOF funds</a:t>
            </a:r>
          </a:p>
          <a:p>
            <a:pPr lvl="1"/>
            <a:r>
              <a:rPr lang="en-US" b="1" dirty="0"/>
              <a:t>Partial monetary penalties</a:t>
            </a:r>
          </a:p>
          <a:p>
            <a:pPr lvl="1"/>
            <a:r>
              <a:rPr lang="en-US" b="1" dirty="0"/>
              <a:t>This shifts the policy and FCC will continue to review “partial” defaults</a:t>
            </a:r>
          </a:p>
          <a:p>
            <a:r>
              <a:rPr lang="en-US" b="1" dirty="0"/>
              <a:t>This is a controversial decision and I have heard from a few of you – let me know your thoughts and if you want SMB action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67831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728"/>
            <a:ext cx="10515600" cy="779463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Federal </a:t>
            </a:r>
            <a:r>
              <a:rPr lang="en-US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Tax Exemption</a:t>
            </a:r>
            <a:endParaRPr lang="en-US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intent of Congress was for broadband grant funds to be exempt from federal tax but it got left out</a:t>
            </a:r>
          </a:p>
          <a:p>
            <a:r>
              <a:rPr lang="en-US" dirty="0"/>
              <a:t>It does not appear to be a controversial issue – just not high enough on the priority list</a:t>
            </a:r>
          </a:p>
          <a:p>
            <a:r>
              <a:rPr lang="en-US" dirty="0"/>
              <a:t>Broadband groups are pushing the exemption of BEAD grants from taxation</a:t>
            </a:r>
          </a:p>
          <a:p>
            <a:r>
              <a:rPr lang="en-US" dirty="0"/>
              <a:t>SMB reached out to Federal legislators</a:t>
            </a:r>
          </a:p>
          <a:p>
            <a:r>
              <a:rPr lang="en-US" dirty="0"/>
              <a:t>Individual members of SMB could reach out as well (we can provide sample letter) – Congressman Jason Smith is on the Ways and Means Committee so good contact to make</a:t>
            </a:r>
          </a:p>
          <a:p>
            <a:r>
              <a:rPr lang="en-US" dirty="0"/>
              <a:t>SMB will continue to make contacts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82355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314450"/>
            <a:ext cx="11582400" cy="48625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b="1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endParaRPr lang="en-US" sz="1800" u="sng" dirty="0">
              <a:solidFill>
                <a:srgbClr val="F2B957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endParaRPr lang="en-US" sz="1800" b="1" u="sng" dirty="0">
              <a:solidFill>
                <a:srgbClr val="F2B957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en-US" sz="4800" b="1" dirty="0"/>
              <a:t>WHAT’S ON YOUR MIND?</a:t>
            </a:r>
          </a:p>
          <a:p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89347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63924-294B-5D1C-2794-0ED0A27BF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690"/>
            <a:ext cx="10515600" cy="502582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Membership</a:t>
            </a:r>
          </a:p>
          <a:p>
            <a:r>
              <a:rPr lang="en-US" b="1" dirty="0"/>
              <a:t>Communication</a:t>
            </a:r>
          </a:p>
          <a:p>
            <a:pPr lvl="1"/>
            <a:r>
              <a:rPr lang="en-US" dirty="0"/>
              <a:t>Frequency of Meetings — Starting in May, meetings will be the first Thursday of each month at 11:00 AM</a:t>
            </a:r>
          </a:p>
          <a:p>
            <a:pPr lvl="1"/>
            <a:r>
              <a:rPr lang="en-US" dirty="0"/>
              <a:t>Showmebroadband.org – website - UPDATED</a:t>
            </a:r>
          </a:p>
          <a:p>
            <a:pPr lvl="2"/>
            <a:r>
              <a:rPr lang="en-US" dirty="0"/>
              <a:t>Past Meeting Notes/</a:t>
            </a:r>
            <a:r>
              <a:rPr lang="en-US" dirty="0" err="1"/>
              <a:t>Powerpoints</a:t>
            </a:r>
            <a:endParaRPr lang="en-US" dirty="0"/>
          </a:p>
          <a:p>
            <a:pPr lvl="2"/>
            <a:r>
              <a:rPr lang="en-US" dirty="0"/>
              <a:t>Latest News – Pertinent Federal and State News</a:t>
            </a:r>
          </a:p>
          <a:p>
            <a:pPr lvl="2"/>
            <a:r>
              <a:rPr lang="en-US" dirty="0"/>
              <a:t>Broadband Snippets – various topic bullets of information concerning broadband</a:t>
            </a:r>
          </a:p>
          <a:p>
            <a:pPr lvl="2"/>
            <a:r>
              <a:rPr lang="en-US" dirty="0"/>
              <a:t>Membership Signup – please continue to share with others</a:t>
            </a:r>
          </a:p>
          <a:p>
            <a:pPr lvl="2"/>
            <a:r>
              <a:rPr lang="en-US" dirty="0"/>
              <a:t>State Connections </a:t>
            </a:r>
          </a:p>
          <a:p>
            <a:pPr lvl="3"/>
            <a:r>
              <a:rPr lang="en-US" dirty="0"/>
              <a:t>Rep Riggs is leading national coalition for state legislators</a:t>
            </a:r>
          </a:p>
          <a:p>
            <a:pPr lvl="3"/>
            <a:r>
              <a:rPr lang="en-US" dirty="0"/>
              <a:t>Share information from states on broadband</a:t>
            </a:r>
          </a:p>
          <a:p>
            <a:pPr lvl="3"/>
            <a:r>
              <a:rPr lang="en-US" dirty="0"/>
              <a:t>Share legislative bills</a:t>
            </a:r>
          </a:p>
          <a:p>
            <a:pPr lvl="3"/>
            <a:r>
              <a:rPr lang="en-US" dirty="0"/>
              <a:t>Membership Signup for legislators</a:t>
            </a:r>
          </a:p>
          <a:p>
            <a:pPr lvl="3"/>
            <a:r>
              <a:rPr lang="en-US" dirty="0"/>
              <a:t>Legislative Tracker</a:t>
            </a:r>
          </a:p>
          <a:p>
            <a:pPr lvl="2"/>
            <a:r>
              <a:rPr lang="en-US" dirty="0"/>
              <a:t>Adding a “Getting Started in Broadband – will include links to resources and organizations with information about broadband</a:t>
            </a:r>
          </a:p>
          <a:p>
            <a:r>
              <a:rPr lang="en-US" b="1" i="1" dirty="0"/>
              <a:t>I</a:t>
            </a:r>
            <a:r>
              <a:rPr lang="en-US" dirty="0"/>
              <a:t>nterview with Channel 4, First Alert TV Station St. Louis on ACP – airs Thursday, April 11 at 10:00 pm (will have </a:t>
            </a:r>
            <a:r>
              <a:rPr lang="en-US" u="sng" kern="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online stream</a:t>
            </a:r>
            <a:r>
              <a:rPr lang="en-US" dirty="0"/>
              <a:t>).</a:t>
            </a:r>
            <a:endParaRPr lang="en-US" b="1" dirty="0"/>
          </a:p>
          <a:p>
            <a:pPr lvl="2"/>
            <a:endParaRPr lang="en-US" dirty="0"/>
          </a:p>
          <a:p>
            <a:pPr lvl="1"/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48EF89B-3F97-848A-92A0-D9966BC80434}"/>
              </a:ext>
            </a:extLst>
          </p:cNvPr>
          <p:cNvSpPr txBox="1">
            <a:spLocks/>
          </p:cNvSpPr>
          <p:nvPr/>
        </p:nvSpPr>
        <p:spPr>
          <a:xfrm>
            <a:off x="838200" y="195943"/>
            <a:ext cx="10515600" cy="8677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Administration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278D92-0D1F-CEDA-BB76-1F202A89C69A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885965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63924-294B-5D1C-2794-0ED0A27BF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255"/>
            <a:ext cx="10515600" cy="4785485"/>
          </a:xfrm>
        </p:spPr>
        <p:txBody>
          <a:bodyPr/>
          <a:lstStyle/>
          <a:p>
            <a:r>
              <a:rPr lang="en-US" dirty="0"/>
              <a:t>Is broadband slow or unavailable in your community? Participate in the challenge process.</a:t>
            </a:r>
          </a:p>
          <a:p>
            <a:r>
              <a:rPr lang="en-US" dirty="0"/>
              <a:t>How is your organization working to close the digital divide? Have you considered applying for a Digital Opportunity Grant? How can SMB help?</a:t>
            </a:r>
          </a:p>
          <a:p>
            <a:r>
              <a:rPr lang="en-US" dirty="0"/>
              <a:t>Consider what MO should do to make broadband affordable. </a:t>
            </a:r>
          </a:p>
          <a:p>
            <a:r>
              <a:rPr lang="en-US" dirty="0"/>
              <a:t>What should SMB prioritize in 2024? How can the coalition support your work?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BC11E8F-37E3-FDB9-FC4F-FE9BE95608B7}"/>
              </a:ext>
            </a:extLst>
          </p:cNvPr>
          <p:cNvSpPr txBox="1">
            <a:spLocks/>
          </p:cNvSpPr>
          <p:nvPr/>
        </p:nvSpPr>
        <p:spPr>
          <a:xfrm>
            <a:off x="838200" y="195943"/>
            <a:ext cx="10515600" cy="8677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Homework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20189B-23A7-3FE8-5DC5-77BAFBC6B779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417147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1FD63-2121-7CE0-F589-538FA20CB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SHOW ME BROADBAND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4A429-13E1-3205-0F83-26BCF75E1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9975"/>
            <a:ext cx="10515600" cy="3806987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Janie Dunning,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Missouri State Coordinator for Show Me Broadband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Formerly: USDA Rural Development Director; Missouri Farm Bureau Broadband Consultant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u="none" strike="noStrike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 tooltip="janiedunning@hotmail.com"/>
              </a:rPr>
              <a:t>janiedunning@hotmail.com</a:t>
            </a:r>
            <a:r>
              <a:rPr lang="en-US" sz="2000" b="1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janie@showmebroadband.org</a:t>
            </a:r>
            <a:endParaRPr lang="en-US" sz="2000" b="1" dirty="0">
              <a:solidFill>
                <a:srgbClr val="555555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(5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73) 289-4277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02ED8A-B18F-D6A8-29E2-C33C9470E6F3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50400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AGENDA	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>
            <a:normAutofit/>
          </a:bodyPr>
          <a:lstStyle/>
          <a:p>
            <a:r>
              <a:rPr lang="en-US" dirty="0"/>
              <a:t>Challenge Process After the First 2 Weeks (MO Office of Broadband)</a:t>
            </a:r>
          </a:p>
          <a:p>
            <a:r>
              <a:rPr lang="en-US" dirty="0"/>
              <a:t>Digital Equity Allocations for MO (MO Office of Broadband)</a:t>
            </a:r>
          </a:p>
          <a:p>
            <a:r>
              <a:rPr lang="en-US" dirty="0"/>
              <a:t>What’s After Affordable Connectivity Program (ACP)</a:t>
            </a:r>
          </a:p>
          <a:p>
            <a:r>
              <a:rPr lang="en-US" dirty="0"/>
              <a:t>Proposed 2024 State Legislative Bills (From State Rep Riggs)</a:t>
            </a:r>
          </a:p>
          <a:p>
            <a:r>
              <a:rPr lang="en-US" dirty="0"/>
              <a:t>Where Are We on Policy Items</a:t>
            </a:r>
          </a:p>
          <a:p>
            <a:pPr lvl="1"/>
            <a:r>
              <a:rPr lang="en-US" dirty="0"/>
              <a:t>Defaulted Provider Funds</a:t>
            </a:r>
          </a:p>
          <a:p>
            <a:pPr lvl="1"/>
            <a:r>
              <a:rPr lang="en-US" dirty="0"/>
              <a:t>Latest Efforts of FCC Decisions for Defaults of RDOF and CAF II Awardees</a:t>
            </a:r>
          </a:p>
          <a:p>
            <a:pPr lvl="1"/>
            <a:r>
              <a:rPr lang="en-US" dirty="0"/>
              <a:t>Federal Tax Exemption</a:t>
            </a:r>
          </a:p>
          <a:p>
            <a:r>
              <a:rPr lang="en-US" dirty="0"/>
              <a:t>What’s On Your Mind</a:t>
            </a:r>
          </a:p>
          <a:p>
            <a:r>
              <a:rPr lang="en-US" dirty="0"/>
              <a:t>Administrative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9725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/>
          </a:bodyPr>
          <a:lstStyle/>
          <a:p>
            <a:r>
              <a:rPr lang="en-US" dirty="0"/>
              <a:t>	</a:t>
            </a:r>
            <a:r>
              <a:rPr lang="en-US" b="1" dirty="0"/>
              <a:t>Challenge Process</a:t>
            </a:r>
            <a:r>
              <a:rPr lang="en-US" dirty="0"/>
              <a:t>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375" y="1324178"/>
            <a:ext cx="10515600" cy="4862513"/>
          </a:xfrm>
        </p:spPr>
        <p:txBody>
          <a:bodyPr>
            <a:normAutofit/>
          </a:bodyPr>
          <a:lstStyle/>
          <a:p>
            <a:r>
              <a:rPr lang="en-US" dirty="0"/>
              <a:t>Challenge process started March 25 through April 23</a:t>
            </a:r>
          </a:p>
          <a:p>
            <a:r>
              <a:rPr lang="en-US" dirty="0"/>
              <a:t>Two Weeks have passed</a:t>
            </a:r>
          </a:p>
          <a:p>
            <a:r>
              <a:rPr lang="en-US" dirty="0"/>
              <a:t>Office of Broadband – BJ Tanksley – what have they seen in this time?</a:t>
            </a:r>
          </a:p>
          <a:p>
            <a:r>
              <a:rPr lang="en-US" sz="2400" u="sng" dirty="0">
                <a:solidFill>
                  <a:srgbClr val="00728C"/>
                </a:solidFill>
                <a:effectLst/>
                <a:ea typeface="Aptos" panose="020B0004020202020204" pitchFamily="34" charset="0"/>
                <a:hlinkClick r:id="rId3"/>
              </a:rPr>
              <a:t>Missouri Broadband Availability Map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520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/>
          </a:bodyPr>
          <a:lstStyle/>
          <a:p>
            <a:r>
              <a:rPr lang="en-US" b="1" dirty="0"/>
              <a:t>Digital Equity Act Allocations &amp;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>
            <a:normAutofit/>
          </a:bodyPr>
          <a:lstStyle/>
          <a:p>
            <a:r>
              <a:rPr lang="en-US" b="1" dirty="0"/>
              <a:t>State Capacity Program </a:t>
            </a:r>
          </a:p>
          <a:p>
            <a:pPr lvl="1"/>
            <a:r>
              <a:rPr lang="en-US" dirty="0"/>
              <a:t>$1.44B nationally for states to implement their state Digital Equity Act Plans</a:t>
            </a:r>
          </a:p>
          <a:p>
            <a:pPr lvl="1"/>
            <a:r>
              <a:rPr lang="en-US" dirty="0"/>
              <a:t>MO Allocation - $14,237,940, which is the 1</a:t>
            </a:r>
            <a:r>
              <a:rPr lang="en-US" baseline="30000" dirty="0"/>
              <a:t>st</a:t>
            </a:r>
            <a:r>
              <a:rPr lang="en-US" dirty="0"/>
              <a:t> of 3 allocations expected to be released over the next 3 years. (The next two will be smaller.)</a:t>
            </a:r>
          </a:p>
          <a:p>
            <a:pPr lvl="1"/>
            <a:r>
              <a:rPr lang="en-US" dirty="0"/>
              <a:t>Each has a 5-year period of performance</a:t>
            </a:r>
          </a:p>
          <a:p>
            <a:pPr lvl="1"/>
            <a:r>
              <a:rPr lang="en-US" dirty="0"/>
              <a:t>17 states received higher allocations than MO</a:t>
            </a:r>
          </a:p>
          <a:p>
            <a:pPr lvl="1"/>
            <a:r>
              <a:rPr lang="en-US" dirty="0"/>
              <a:t>DE Competitive Grants ($1.25B) open later (30 days after Capacity awards)</a:t>
            </a:r>
          </a:p>
          <a:p>
            <a:r>
              <a:rPr lang="en-US" b="1" dirty="0"/>
              <a:t>Digital Equity Implementation Manual</a:t>
            </a:r>
          </a:p>
          <a:p>
            <a:pPr lvl="1"/>
            <a:r>
              <a:rPr lang="en-US" dirty="0"/>
              <a:t>NDIA released this manual as a guide </a:t>
            </a:r>
          </a:p>
          <a:p>
            <a:pPr lvl="1"/>
            <a:r>
              <a:rPr lang="en-US" dirty="0"/>
              <a:t>Manual located at </a:t>
            </a:r>
            <a:r>
              <a:rPr lang="en-US" dirty="0">
                <a:solidFill>
                  <a:srgbClr val="F2B957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digital equity implementation manual</a:t>
            </a:r>
            <a:r>
              <a:rPr lang="en-US" dirty="0">
                <a:solidFill>
                  <a:srgbClr val="F2B957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US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for review</a:t>
            </a:r>
          </a:p>
          <a:p>
            <a:r>
              <a:rPr lang="en-US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What’s Next – Office of Broadband </a:t>
            </a:r>
            <a:r>
              <a:rPr lang="en-US" b="1" dirty="0">
                <a:ea typeface="Aptos" panose="020B0004020202020204" pitchFamily="34" charset="0"/>
                <a:cs typeface="Aptos" panose="020B0004020202020204" pitchFamily="34" charset="0"/>
              </a:rPr>
              <a:t>D’Mitri A.</a:t>
            </a:r>
            <a:r>
              <a:rPr lang="en-US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Farthing JR.!!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9554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/>
          </a:bodyPr>
          <a:lstStyle/>
          <a:p>
            <a:r>
              <a:rPr lang="en-US" b="1" dirty="0"/>
              <a:t>What’s After ACP?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938866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Impact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 has nearly 400,000 enrollees – 1 in 7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FCC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Survey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found that: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68% enrollees had inconsistent or no connectivity prior to ACP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29% enrollees will drop service if ACP benefit ends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48% enrollees will downgrade their service if ACP benefit ends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Affordability is one of the biggest barriers to connectivity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$75 per month is the median price for internet, which is out of reach for many low-income communities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ACP benefit is a large piece of the BEAD program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End Schedule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Full benefit ends in April; possible partial benefit in May</a:t>
            </a:r>
          </a:p>
          <a:p>
            <a:pPr lvl="1"/>
            <a:r>
              <a:rPr lang="en-US" dirty="0"/>
              <a:t>Only Congress can save ACP now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743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/>
          </a:bodyPr>
          <a:lstStyle/>
          <a:p>
            <a:r>
              <a:rPr lang="en-US" b="1" dirty="0"/>
              <a:t>What’s After ACP?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938866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End Schedule</a:t>
            </a:r>
          </a:p>
          <a:p>
            <a:pPr lvl="1"/>
            <a:r>
              <a:rPr lang="en-US" dirty="0"/>
              <a:t>FCC has started the end process with all the notifications</a:t>
            </a:r>
          </a:p>
          <a:p>
            <a:pPr lvl="1"/>
            <a:r>
              <a:rPr lang="en-US" dirty="0"/>
              <a:t>Even with bi-partisan support the extension did not get in the approved budget</a:t>
            </a:r>
          </a:p>
          <a:p>
            <a:r>
              <a:rPr lang="en-US" b="1" dirty="0"/>
              <a:t>Any Light at End of Tunnel</a:t>
            </a:r>
          </a:p>
          <a:p>
            <a:pPr lvl="1"/>
            <a:r>
              <a:rPr lang="en-US" dirty="0"/>
              <a:t>Lots of discussions occurring</a:t>
            </a:r>
          </a:p>
          <a:p>
            <a:pPr lvl="2"/>
            <a:r>
              <a:rPr lang="en-US" dirty="0"/>
              <a:t>Universal Service Fund reform</a:t>
            </a:r>
          </a:p>
          <a:p>
            <a:pPr lvl="2"/>
            <a:r>
              <a:rPr lang="en-US" dirty="0"/>
              <a:t>Potential stand-alone bill</a:t>
            </a:r>
          </a:p>
          <a:p>
            <a:pPr lvl="1"/>
            <a:r>
              <a:rPr lang="en-US" dirty="0"/>
              <a:t>Any options take time and difficult to think it could happen within this short timeframe</a:t>
            </a:r>
          </a:p>
          <a:p>
            <a:pPr lvl="1"/>
            <a:r>
              <a:rPr lang="en-US" dirty="0"/>
              <a:t>There is still a lot of effort occurring to renew this subsidy until a final funding solution can be put in place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86570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90"/>
            <a:ext cx="10515600" cy="715582"/>
          </a:xfrm>
        </p:spPr>
        <p:txBody>
          <a:bodyPr>
            <a:normAutofit/>
          </a:bodyPr>
          <a:lstStyle/>
          <a:p>
            <a:r>
              <a:rPr lang="en-US" b="1" dirty="0"/>
              <a:t>What’s After ACP?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5072"/>
            <a:ext cx="10515600" cy="537824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State Actions</a:t>
            </a:r>
          </a:p>
          <a:p>
            <a:pPr lvl="1"/>
            <a:r>
              <a:rPr lang="en-US" dirty="0"/>
              <a:t>States should start having conversations about how they can address the affordability without the ACP</a:t>
            </a:r>
          </a:p>
          <a:p>
            <a:pPr lvl="1"/>
            <a:r>
              <a:rPr lang="en-US" dirty="0"/>
              <a:t>Pennsylvania House proposing legislation that would mirror the ACP</a:t>
            </a:r>
          </a:p>
          <a:p>
            <a:pPr lvl="2"/>
            <a:r>
              <a:rPr lang="en-US" dirty="0"/>
              <a:t>Establishing a program that would provide eligible households with </a:t>
            </a:r>
            <a:br>
              <a:rPr lang="en-US" dirty="0"/>
            </a:br>
            <a:r>
              <a:rPr lang="en-US" dirty="0"/>
              <a:t>$30 per month toward their BB service.</a:t>
            </a:r>
          </a:p>
          <a:p>
            <a:pPr lvl="2"/>
            <a:r>
              <a:rPr lang="en-US" dirty="0"/>
              <a:t>Provides $286 M per year</a:t>
            </a:r>
          </a:p>
          <a:p>
            <a:pPr lvl="1"/>
            <a:r>
              <a:rPr lang="en-US" dirty="0"/>
              <a:t>In 2022, Gov Parsons proposed $30 M to supplement the ACP – did not happen but could there be a renewed appetite to address affordability?</a:t>
            </a:r>
          </a:p>
          <a:p>
            <a:r>
              <a:rPr lang="en-US" b="1" dirty="0"/>
              <a:t>Other States</a:t>
            </a:r>
          </a:p>
          <a:p>
            <a:pPr lvl="1"/>
            <a:r>
              <a:rPr lang="en-US" dirty="0"/>
              <a:t>Reviewed Legislative Tracker of bills of other states</a:t>
            </a:r>
          </a:p>
          <a:p>
            <a:pPr lvl="1"/>
            <a:r>
              <a:rPr lang="en-US" dirty="0"/>
              <a:t>Some states have tried to address affordability but they have mainly revolved around Public Service Commission and USF</a:t>
            </a:r>
          </a:p>
          <a:p>
            <a:pPr lvl="1"/>
            <a:r>
              <a:rPr lang="en-US" dirty="0"/>
              <a:t>New York stands alone with a bill that requires all providers to have a $15 low cost option for broadband</a:t>
            </a:r>
          </a:p>
          <a:p>
            <a:pPr lvl="1"/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2624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/>
          </a:bodyPr>
          <a:lstStyle/>
          <a:p>
            <a:r>
              <a:rPr lang="en-US" b="1" dirty="0"/>
              <a:t>What’s After ACP?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938866"/>
          </a:xfrm>
        </p:spPr>
        <p:txBody>
          <a:bodyPr>
            <a:normAutofit/>
          </a:bodyPr>
          <a:lstStyle/>
          <a:p>
            <a:r>
              <a:rPr lang="en-US" b="1" dirty="0"/>
              <a:t>How will this impact Missouri?</a:t>
            </a:r>
          </a:p>
          <a:p>
            <a:pPr lvl="1"/>
            <a:r>
              <a:rPr lang="en-US" dirty="0"/>
              <a:t>How are organizations and providers on this call prepping for the end of ACP?</a:t>
            </a:r>
          </a:p>
          <a:p>
            <a:pPr lvl="1"/>
            <a:r>
              <a:rPr lang="en-US" dirty="0"/>
              <a:t>How will end impact ISP’s deployment plans</a:t>
            </a:r>
          </a:p>
          <a:p>
            <a:pPr lvl="1"/>
            <a:r>
              <a:rPr lang="en-US" dirty="0"/>
              <a:t>Any questions for the OBD since the BEAD process has heavy emphasis on the ACP subsidy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What should Missouri do about affordability? </a:t>
            </a:r>
          </a:p>
          <a:p>
            <a:pPr lvl="1"/>
            <a:r>
              <a:rPr lang="en-US" dirty="0"/>
              <a:t>How can Show Me Broadband make it happen?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51428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>
            <a:normAutofit/>
          </a:bodyPr>
          <a:lstStyle/>
          <a:p>
            <a:r>
              <a:rPr lang="en-US" b="1" dirty="0"/>
              <a:t>Proposed 2024 State Legislative Bills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Representative Riggs</a:t>
            </a:r>
          </a:p>
          <a:p>
            <a:pPr lvl="1"/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HB 1813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Establishes the “Broadband Development Council”</a:t>
            </a:r>
          </a:p>
          <a:p>
            <a:pPr lvl="2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 members from state agencies, general public, 3 members each from MO House and Senate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Responsibilities include exploring ways to expand broadband, potential for increased use for education, career readiness, workforce preparation, ways to encourage state and municipal agencies to expand services, and many others</a:t>
            </a:r>
          </a:p>
          <a:p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Representative Baker</a:t>
            </a:r>
          </a:p>
          <a:p>
            <a:pPr lvl="1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HB 2142</a:t>
            </a:r>
          </a:p>
          <a:p>
            <a:pPr lvl="2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Amends current tax guidelines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Allows deduction from state income tax of 100% of any federal, state or local grant monies receive for the purpose of providing or expanding access to broadband internet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14086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6263</TotalTime>
  <Words>1451</Words>
  <Application>Microsoft Office PowerPoint</Application>
  <PresentationFormat>Widescreen</PresentationFormat>
  <Paragraphs>178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Georgia</vt:lpstr>
      <vt:lpstr>Office Theme</vt:lpstr>
      <vt:lpstr> SHOW ME BROADBAND</vt:lpstr>
      <vt:lpstr>AGENDA    </vt:lpstr>
      <vt:lpstr> Challenge Process   </vt:lpstr>
      <vt:lpstr>Digital Equity Act Allocations &amp; Process</vt:lpstr>
      <vt:lpstr>What’s After ACP?</vt:lpstr>
      <vt:lpstr>What’s After ACP?</vt:lpstr>
      <vt:lpstr>What’s After ACP?</vt:lpstr>
      <vt:lpstr>What’s After ACP?</vt:lpstr>
      <vt:lpstr>Proposed 2024 State Legislative Bills</vt:lpstr>
      <vt:lpstr>Where Are We On Policy Items</vt:lpstr>
      <vt:lpstr>Where Are We On Policy Items</vt:lpstr>
      <vt:lpstr>FCC Decisions for Defaults of RDOF and CAF II Awardees </vt:lpstr>
      <vt:lpstr>Federal Tax Exemption</vt:lpstr>
      <vt:lpstr>PowerPoint Presentation</vt:lpstr>
      <vt:lpstr>PowerPoint Presentation</vt:lpstr>
      <vt:lpstr>PowerPoint Presentation</vt:lpstr>
      <vt:lpstr>SHOW ME BROADBAND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Dunning</dc:creator>
  <cp:lastModifiedBy>Anita Dunning</cp:lastModifiedBy>
  <cp:revision>16</cp:revision>
  <cp:lastPrinted>2023-12-04T03:08:08Z</cp:lastPrinted>
  <dcterms:created xsi:type="dcterms:W3CDTF">2023-11-28T21:34:08Z</dcterms:created>
  <dcterms:modified xsi:type="dcterms:W3CDTF">2024-04-09T16:00:05Z</dcterms:modified>
</cp:coreProperties>
</file>