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92" r:id="rId4"/>
    <p:sldId id="280" r:id="rId5"/>
    <p:sldId id="293" r:id="rId6"/>
    <p:sldId id="294" r:id="rId7"/>
    <p:sldId id="310" r:id="rId8"/>
    <p:sldId id="295" r:id="rId9"/>
    <p:sldId id="309" r:id="rId10"/>
    <p:sldId id="301" r:id="rId11"/>
    <p:sldId id="307" r:id="rId12"/>
    <p:sldId id="308" r:id="rId13"/>
    <p:sldId id="306" r:id="rId14"/>
    <p:sldId id="291" r:id="rId15"/>
    <p:sldId id="285" r:id="rId16"/>
    <p:sldId id="298" r:id="rId17"/>
    <p:sldId id="26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32" autoAdjust="0"/>
    <p:restoredTop sz="94694"/>
  </p:normalViewPr>
  <p:slideViewPr>
    <p:cSldViewPr snapToGrid="0">
      <p:cViewPr varScale="1">
        <p:scale>
          <a:sx n="91" d="100"/>
          <a:sy n="91" d="100"/>
        </p:scale>
        <p:origin x="23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ED667-0905-4086-88FE-F641A5190060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8C223-AFB2-4107-A50B-56A5F804C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637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47A17-1261-456C-BD13-52614CB358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402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47A17-1261-456C-BD13-52614CB3584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7704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47A17-1261-456C-BD13-52614CB3584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242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47A17-1261-456C-BD13-52614CB3584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393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47A17-1261-456C-BD13-52614CB3584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647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47A17-1261-456C-BD13-52614CB3584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996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47A17-1261-456C-BD13-52614CB3584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421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47A17-1261-456C-BD13-52614CB3584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769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47A17-1261-456C-BD13-52614CB3584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253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47A17-1261-456C-BD13-52614CB358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905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47A17-1261-456C-BD13-52614CB358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319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47A17-1261-456C-BD13-52614CB358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914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47A17-1261-456C-BD13-52614CB358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585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47A17-1261-456C-BD13-52614CB358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073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47A17-1261-456C-BD13-52614CB358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808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47A17-1261-456C-BD13-52614CB358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467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47A17-1261-456C-BD13-52614CB358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079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6DCF0-2381-E261-2F9F-0C8C5BFF89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212E62-7FDD-082E-5012-B380694725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43164-AE0D-3A30-69DE-EB5F86180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F98E8-0062-48E0-A499-3C30143AB4FF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22C33-0C66-9A1A-EE7D-10D9E7420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DD3A8-82F2-8E89-34B7-6E3187949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A0B11-8605-42D7-B4ED-C7A01397D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134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C1112-4638-7AB7-4475-DAA318413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CC49D0-CF7D-E35E-9A48-9973F8732B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ECF2B-F9C5-FD74-B8BC-E6AD33252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F98E8-0062-48E0-A499-3C30143AB4FF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74F623-C1BA-836D-B79D-7F65A9C6C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BF9A0-E726-4A45-376D-6EACA1CAC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A0B11-8605-42D7-B4ED-C7A01397D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223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6E4537-8756-A35D-C776-8995EF06D4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36DA75-79CC-E198-D178-7A5F61FBF5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7A8AE-82D8-1CAC-7408-3D3D66E13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F98E8-0062-48E0-A499-3C30143AB4FF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6E818-9F4F-F509-8EFC-6A23AD717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9C9077-7493-92EC-50B3-ADC3B4E8B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A0B11-8605-42D7-B4ED-C7A01397D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77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4D636-A00D-C7EA-5EAE-1FF0E377D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CE1F5-9382-4E39-B4B5-876F36916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47C35-E555-9FBC-B552-7C1F98A03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F98E8-0062-48E0-A499-3C30143AB4FF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886F9-EA0E-F7A7-2461-EA828B248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1CE0D6-D82D-6D7F-D23B-B572BC89E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A0B11-8605-42D7-B4ED-C7A01397D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84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2511E-9FAC-0C58-CBD4-FE1830A4B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ABB898-8DC2-EB6B-CC28-319BA1D653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5C27B-170F-F903-3AE1-475A32D08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F98E8-0062-48E0-A499-3C30143AB4FF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C599D-5641-A0AF-0FFA-29290FF23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B332FC-634B-E04A-1ACF-660B05176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A0B11-8605-42D7-B4ED-C7A01397D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834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2C3CE-2B26-490D-3B14-E8F9E743A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325AE-6722-D76D-A0BF-4B8E6E5CB5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5AF3D1-88C1-412A-6DA5-0523EEAD3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C2BFBA-5265-DB49-083B-4AECE043D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F98E8-0062-48E0-A499-3C30143AB4FF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0815C-1C80-4122-D8F6-F10D44F2C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C29FFC-7B73-5638-FA15-FADC17AEF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A0B11-8605-42D7-B4ED-C7A01397D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971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C84E4-FFFA-BDFA-23F9-788AF3C80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406171-7CDF-E5B6-E2D6-506E5780D3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053653-91CE-46E9-FC95-69C43FE7FB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76622D-2BBA-2255-3A8B-925F44771E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40348F-41C5-B201-B6BA-43B3BD7DAB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178F28-B3AD-2A1F-CE4B-0CA780F8E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F98E8-0062-48E0-A499-3C30143AB4FF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DEE7C4-97C9-9869-800A-E0C4CD0F4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CF3C13-205C-CCF4-E9A6-432BA4A4D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A0B11-8605-42D7-B4ED-C7A01397D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027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918FD-8F14-9C22-8EB1-D16AF895B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D1CB11-387E-FC3A-8AE8-BE817D29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F98E8-0062-48E0-A499-3C30143AB4FF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ED860D-A403-389F-AA5B-32A9B7B14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D8D835-AA62-216F-D352-E76B9D278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A0B11-8605-42D7-B4ED-C7A01397D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261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21404F-99BF-2273-4AFD-EE00329DD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F98E8-0062-48E0-A499-3C30143AB4FF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C81C0-82ED-BA68-B6E6-C4F8BE916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9432F5-5613-3C6F-20E5-E4AE75EC7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A0B11-8605-42D7-B4ED-C7A01397D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779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E95AD-CAC2-0EFA-2373-85782F261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F81C0-FA18-AFE8-049C-1E7B7F7C0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DA61A2-5F54-0774-C2B0-E46AF57995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1266A2-1375-C945-0E09-9F677E1CC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F98E8-0062-48E0-A499-3C30143AB4FF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63E7AB-1637-3F7B-6828-C06230488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6E2992-7C61-FE1D-EC68-7ED0A31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A0B11-8605-42D7-B4ED-C7A01397D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842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7BA1C-4DCE-63C2-A166-0E8532C91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A387E1-E26B-50C6-279E-C11D6E2437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3F1113-B001-4392-CE0A-DB82AAB8EE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ABE2C5-3278-8BA5-C5BA-7BB2A2800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F98E8-0062-48E0-A499-3C30143AB4FF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08B7CA-DC09-B8EA-E410-CFDE2860C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8BDD99-C714-8F3E-7F1D-205A683AE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A0B11-8605-42D7-B4ED-C7A01397D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74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B9D21E-AFC0-2973-ED8C-CFAC49F73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1E9CD1-D845-FA05-1FD5-437235E48F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F49FB-41EB-EFB6-257F-C6A68230B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AF98E8-0062-48E0-A499-3C30143AB4FF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ED356-37DC-764E-71C3-C1540DF78B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89197-0FC9-D308-869A-E7973F31B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AA0B11-8605-42D7-B4ED-C7A01397D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845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ed.mo.gov/media/pdf/bead-initial-proposa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janiedunning@hotmail.com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mailto:janie@showmebroadband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roadbandmap.mo.gov/map?zoom=7&amp;center=-10270730%2C457438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2F0CE3D-DAEC-57DB-91CD-42C3FC4BCC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en-US" dirty="0"/>
              <a:t> SHOW ME BROADBAND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7BA38CA-1B7A-3106-8B2D-0C2F0AD1C8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r>
              <a:rPr lang="en-US" dirty="0"/>
              <a:t>Dedicated to ensuring that every home, farm, and business in Missouri has fast, reliable, and affordable internet.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C490D5-71EE-E559-083D-FD3AD1EBB2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5" y="5829300"/>
            <a:ext cx="5349240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4AAC76-C3E7-0835-BA80-F4417C47F2FD}"/>
              </a:ext>
            </a:extLst>
          </p:cNvPr>
          <p:cNvSpPr txBox="1"/>
          <p:nvPr/>
        </p:nvSpPr>
        <p:spPr>
          <a:xfrm>
            <a:off x="335902" y="6372808"/>
            <a:ext cx="1754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May, 2024</a:t>
            </a:r>
          </a:p>
          <a:p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8E67CB-5D3F-E9CE-816B-84553E753E16}"/>
              </a:ext>
            </a:extLst>
          </p:cNvPr>
          <p:cNvSpPr txBox="1"/>
          <p:nvPr/>
        </p:nvSpPr>
        <p:spPr>
          <a:xfrm>
            <a:off x="11770641" y="159489"/>
            <a:ext cx="3508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46140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A54FB-D358-D3B1-BB42-E66909544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>
            <a:normAutofit/>
          </a:bodyPr>
          <a:lstStyle/>
          <a:p>
            <a:r>
              <a:rPr lang="en-US" b="1" dirty="0"/>
              <a:t>What’s After ACP -  Any Hope?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B9E83-47C1-30AC-24E1-F3F0CB4D8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4450"/>
            <a:ext cx="10515600" cy="4938866"/>
          </a:xfrm>
        </p:spPr>
        <p:txBody>
          <a:bodyPr>
            <a:normAutofit/>
          </a:bodyPr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Impact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 has nearly 400,000 enrollees – 1 in 7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$75 per month is the median price for internet, which is out of reach for many low-income communities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ACP benefit is a large piece of the BEAD program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End Schedule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Full benefit ends in April; possible partial benefit in May</a:t>
            </a:r>
          </a:p>
          <a:p>
            <a:pPr lvl="1"/>
            <a:r>
              <a:rPr lang="en-US" dirty="0"/>
              <a:t>Only Congress can save ACP now</a:t>
            </a:r>
          </a:p>
          <a:p>
            <a:r>
              <a:rPr lang="en-US" b="1" dirty="0"/>
              <a:t>Federal Update </a:t>
            </a:r>
            <a:r>
              <a:rPr lang="en-US" dirty="0"/>
              <a:t>– </a:t>
            </a:r>
            <a:r>
              <a:rPr lang="en-US" sz="2400" dirty="0"/>
              <a:t>still lots of national traction and pushing to extend this subsidy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C490D5-71EE-E559-083D-FD3AD1EBB2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5" y="5829300"/>
            <a:ext cx="5349240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29670D-9C03-33A1-5736-0CCCBD9E9658}"/>
              </a:ext>
            </a:extLst>
          </p:cNvPr>
          <p:cNvSpPr txBox="1"/>
          <p:nvPr/>
        </p:nvSpPr>
        <p:spPr>
          <a:xfrm>
            <a:off x="11770641" y="159489"/>
            <a:ext cx="3508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40604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A54FB-D358-D3B1-BB42-E66909544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>
            <a:normAutofit/>
          </a:bodyPr>
          <a:lstStyle/>
          <a:p>
            <a:r>
              <a:rPr lang="en-US" b="1" dirty="0"/>
              <a:t>What’s After ACP -  Any Hope?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B9E83-47C1-30AC-24E1-F3F0CB4D8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4450"/>
            <a:ext cx="10515600" cy="4938866"/>
          </a:xfrm>
        </p:spPr>
        <p:txBody>
          <a:bodyPr>
            <a:normAutofit/>
          </a:bodyPr>
          <a:lstStyle/>
          <a:p>
            <a:r>
              <a:rPr lang="en-US" b="1" dirty="0"/>
              <a:t>Federal Update</a:t>
            </a:r>
          </a:p>
          <a:p>
            <a:pPr lvl="1"/>
            <a:r>
              <a:rPr lang="en-US" dirty="0"/>
              <a:t>Senator Fetterman, Pennsylvania introduced bill to make the “Promoting Affordable Connectivity Act – making the broadband internet program permanent</a:t>
            </a:r>
          </a:p>
          <a:p>
            <a:pPr lvl="2"/>
            <a:r>
              <a:rPr lang="en-US" sz="2400" dirty="0"/>
              <a:t>Take from appropriations process and incorporate it into USF distribution</a:t>
            </a:r>
          </a:p>
          <a:p>
            <a:pPr lvl="2"/>
            <a:r>
              <a:rPr lang="en-US" sz="2400" dirty="0"/>
              <a:t>Restructure USF distribution without raising rates on customers</a:t>
            </a:r>
          </a:p>
          <a:p>
            <a:pPr lvl="2"/>
            <a:r>
              <a:rPr lang="en-US" sz="2400" dirty="0"/>
              <a:t>Broadband providers and edge would finance the ACP, not passed on to the consumers</a:t>
            </a:r>
          </a:p>
          <a:p>
            <a:pPr lvl="1"/>
            <a:r>
              <a:rPr lang="en-US" dirty="0"/>
              <a:t>Discharge Partition – still out there</a:t>
            </a:r>
          </a:p>
          <a:p>
            <a:pPr lvl="1"/>
            <a:r>
              <a:rPr lang="en-US" dirty="0"/>
              <a:t>Rally – Tuesday</a:t>
            </a:r>
          </a:p>
          <a:p>
            <a:pPr lvl="1"/>
            <a:r>
              <a:rPr lang="en-US" dirty="0"/>
              <a:t>Senate Hearing Thursday (Drew attending)</a:t>
            </a:r>
          </a:p>
          <a:p>
            <a:pPr lvl="1"/>
            <a:r>
              <a:rPr lang="en-US" dirty="0"/>
              <a:t>Petition to ask providers to provide full subsidy in May</a:t>
            </a:r>
          </a:p>
          <a:p>
            <a:pPr marL="457200" lvl="1" indent="0">
              <a:buNone/>
            </a:pP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C490D5-71EE-E559-083D-FD3AD1EBB2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5" y="5829300"/>
            <a:ext cx="5349240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29670D-9C03-33A1-5736-0CCCBD9E9658}"/>
              </a:ext>
            </a:extLst>
          </p:cNvPr>
          <p:cNvSpPr txBox="1"/>
          <p:nvPr/>
        </p:nvSpPr>
        <p:spPr>
          <a:xfrm>
            <a:off x="11770641" y="159489"/>
            <a:ext cx="3508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71596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A54FB-D358-D3B1-BB42-E66909544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490"/>
            <a:ext cx="10515600" cy="715582"/>
          </a:xfrm>
        </p:spPr>
        <p:txBody>
          <a:bodyPr>
            <a:normAutofit/>
          </a:bodyPr>
          <a:lstStyle/>
          <a:p>
            <a:r>
              <a:rPr lang="en-US" b="1" dirty="0"/>
              <a:t>What’s After ACP?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B9E83-47C1-30AC-24E1-F3F0CB4D8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5072"/>
            <a:ext cx="10515600" cy="5378244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State Actions</a:t>
            </a:r>
          </a:p>
          <a:p>
            <a:pPr lvl="1"/>
            <a:r>
              <a:rPr lang="en-US" dirty="0"/>
              <a:t>States should start having conversations about how they can address the affordability without the ACP</a:t>
            </a:r>
          </a:p>
          <a:p>
            <a:pPr lvl="2"/>
            <a:r>
              <a:rPr lang="en-US" sz="2400" dirty="0"/>
              <a:t>I have list of state legislations addressing this topic and there are a handful</a:t>
            </a:r>
          </a:p>
          <a:p>
            <a:pPr lvl="3"/>
            <a:r>
              <a:rPr lang="en-US" sz="2400" dirty="0"/>
              <a:t>All but 1 revolves around states using PSC and USF reform in state for the subsidy</a:t>
            </a:r>
          </a:p>
          <a:p>
            <a:pPr lvl="3"/>
            <a:r>
              <a:rPr lang="en-US" sz="2400" dirty="0"/>
              <a:t>New York has bill that requires all providers to have a $15 low -cost option for broadband</a:t>
            </a:r>
          </a:p>
          <a:p>
            <a:pPr lvl="3"/>
            <a:r>
              <a:rPr lang="en-US" sz="2400" dirty="0"/>
              <a:t>Pennsylvania House proposing legislation that would mirror the ACP</a:t>
            </a:r>
          </a:p>
          <a:p>
            <a:pPr marL="1371600" lvl="3" indent="0">
              <a:buNone/>
            </a:pPr>
            <a:r>
              <a:rPr lang="en-US" sz="2400" dirty="0"/>
              <a:t>    Establishing a program that would provide eligible households with </a:t>
            </a:r>
            <a:br>
              <a:rPr lang="en-US" sz="2400" dirty="0"/>
            </a:br>
            <a:r>
              <a:rPr lang="en-US" sz="2400" dirty="0"/>
              <a:t>    $30 per month toward their BB service</a:t>
            </a:r>
          </a:p>
          <a:p>
            <a:pPr marL="1371600" lvl="3" indent="0">
              <a:buNone/>
            </a:pPr>
            <a:endParaRPr lang="en-US" sz="2400" dirty="0"/>
          </a:p>
          <a:p>
            <a:pPr marL="1371600" lvl="3" indent="0">
              <a:buNone/>
            </a:pPr>
            <a:r>
              <a:rPr lang="en-US" sz="2400" dirty="0"/>
              <a:t>										</a:t>
            </a:r>
          </a:p>
          <a:p>
            <a:pPr marL="1371600" lvl="3" indent="0">
              <a:buNone/>
            </a:pPr>
            <a:endParaRPr lang="en-US" sz="2400" dirty="0"/>
          </a:p>
          <a:p>
            <a:pPr marL="1371600" lvl="3" indent="0">
              <a:buNone/>
            </a:pPr>
            <a:r>
              <a:rPr lang="en-US" sz="2400" dirty="0"/>
              <a:t>				</a:t>
            </a:r>
          </a:p>
          <a:p>
            <a:pPr marL="1371600" lvl="3" indent="0">
              <a:buNone/>
            </a:pPr>
            <a:endParaRPr lang="en-US" sz="2400" dirty="0"/>
          </a:p>
          <a:p>
            <a:pPr marL="1371600" lvl="3" indent="0">
              <a:buNone/>
            </a:pPr>
            <a:endParaRPr lang="en-US" sz="2400" dirty="0"/>
          </a:p>
          <a:p>
            <a:pPr lvl="1"/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C490D5-71EE-E559-083D-FD3AD1EBB2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5" y="5829300"/>
            <a:ext cx="5349240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29670D-9C03-33A1-5736-0CCCBD9E9658}"/>
              </a:ext>
            </a:extLst>
          </p:cNvPr>
          <p:cNvSpPr txBox="1"/>
          <p:nvPr/>
        </p:nvSpPr>
        <p:spPr>
          <a:xfrm>
            <a:off x="11770641" y="159489"/>
            <a:ext cx="3508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93820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A54FB-D358-D3B1-BB42-E66909544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>
            <a:normAutofit/>
          </a:bodyPr>
          <a:lstStyle/>
          <a:p>
            <a:r>
              <a:rPr lang="en-US" b="1" dirty="0"/>
              <a:t>What’s After ACP?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B9E83-47C1-30AC-24E1-F3F0CB4D8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4450"/>
            <a:ext cx="10515600" cy="4938866"/>
          </a:xfrm>
        </p:spPr>
        <p:txBody>
          <a:bodyPr>
            <a:normAutofit/>
          </a:bodyPr>
          <a:lstStyle/>
          <a:p>
            <a:r>
              <a:rPr lang="en-US" b="1" dirty="0"/>
              <a:t>How will this impact Missouri?</a:t>
            </a:r>
          </a:p>
          <a:p>
            <a:pPr lvl="1"/>
            <a:r>
              <a:rPr lang="en-US" dirty="0"/>
              <a:t>How are organizations and providers on this call prepping for the end of ACP?</a:t>
            </a:r>
          </a:p>
          <a:p>
            <a:pPr lvl="1"/>
            <a:r>
              <a:rPr lang="en-US" dirty="0"/>
              <a:t>How will end impact ISP’s deployment plans</a:t>
            </a:r>
          </a:p>
          <a:p>
            <a:pPr lvl="1"/>
            <a:r>
              <a:rPr lang="en-US" dirty="0"/>
              <a:t>Any questions for the OBD since the BEAD process has heavy emphasis on the ACP subsidy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/>
              <a:t>What should Missouri do about affordability? </a:t>
            </a:r>
          </a:p>
          <a:p>
            <a:pPr lvl="1"/>
            <a:r>
              <a:rPr lang="en-US" dirty="0"/>
              <a:t>How can Show Me Broadband make it happen?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C490D5-71EE-E559-083D-FD3AD1EBB2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5" y="5829300"/>
            <a:ext cx="5349240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29670D-9C03-33A1-5736-0CCCBD9E9658}"/>
              </a:ext>
            </a:extLst>
          </p:cNvPr>
          <p:cNvSpPr txBox="1"/>
          <p:nvPr/>
        </p:nvSpPr>
        <p:spPr>
          <a:xfrm>
            <a:off x="11770641" y="159489"/>
            <a:ext cx="3508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71276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A54FB-D358-D3B1-BB42-E66909544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Where Are We On Policy Items </a:t>
            </a:r>
            <a:r>
              <a:rPr lang="en-US" sz="3600" dirty="0"/>
              <a:t>(left from April meeting notes as a reminder)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B9E83-47C1-30AC-24E1-F3F0CB4D8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4450"/>
            <a:ext cx="10515600" cy="4862513"/>
          </a:xfrm>
        </p:spPr>
        <p:txBody>
          <a:bodyPr>
            <a:normAutofit/>
          </a:bodyPr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Policy Changes on BEAD program in MO</a:t>
            </a:r>
          </a:p>
          <a:p>
            <a:pPr lvl="1"/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Received approval to mark areas whose sole source of internet comes from cellular fixed wireless service as “underserved” making these eligible to receive broadband infrastructure funding under BEAD</a:t>
            </a:r>
          </a:p>
          <a:p>
            <a:pPr lvl="2"/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1 of 4 states that received this approval (so far, others pending)</a:t>
            </a:r>
          </a:p>
          <a:p>
            <a:pPr lvl="1"/>
            <a:r>
              <a:rPr lang="en-US" b="0" i="0" dirty="0">
                <a:effectLst/>
              </a:rPr>
              <a:t>OBD is adopting a flexible approach in terms of its low-cost option and overall Middle-Class Affordability Plan, awarding providers additional points for affordability commitments but not prescribing given pricing levels (pg. 144 </a:t>
            </a:r>
            <a:r>
              <a:rPr lang="en-US" b="0" i="0" dirty="0">
                <a:effectLst/>
                <a:hlinkClick r:id="rId3"/>
              </a:rPr>
              <a:t>MO Initial Proposal</a:t>
            </a:r>
            <a:r>
              <a:rPr lang="en-US" b="0" i="0" dirty="0">
                <a:effectLst/>
              </a:rPr>
              <a:t>)</a:t>
            </a:r>
            <a:endParaRPr lang="en-US" b="1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C490D5-71EE-E559-083D-FD3AD1EBB2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5" y="5829300"/>
            <a:ext cx="5349240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29670D-9C03-33A1-5736-0CCCBD9E9658}"/>
              </a:ext>
            </a:extLst>
          </p:cNvPr>
          <p:cNvSpPr txBox="1"/>
          <p:nvPr/>
        </p:nvSpPr>
        <p:spPr>
          <a:xfrm>
            <a:off x="11770641" y="159489"/>
            <a:ext cx="3508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08642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B9E83-47C1-30AC-24E1-F3F0CB4D8E0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314450"/>
            <a:ext cx="11582400" cy="48625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200" b="1" dirty="0">
              <a:effectLst/>
              <a:latin typeface="Georgia" panose="02040502050405020303" pitchFamily="18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457200" lvl="1" indent="0">
              <a:buNone/>
            </a:pPr>
            <a:endParaRPr lang="en-US" sz="1800" u="sng" dirty="0">
              <a:solidFill>
                <a:srgbClr val="F2B957"/>
              </a:solidFill>
              <a:latin typeface="Georgia" panose="02040502050405020303" pitchFamily="18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lvl="1"/>
            <a:endParaRPr lang="en-US" sz="1800" b="1" u="sng" dirty="0">
              <a:solidFill>
                <a:srgbClr val="F2B957"/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en-US" sz="4800" b="1" dirty="0"/>
              <a:t>WHAT’S ON YOUR MIND?</a:t>
            </a:r>
          </a:p>
          <a:p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C490D5-71EE-E559-083D-FD3AD1EBB2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5" y="5829300"/>
            <a:ext cx="5349240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29670D-9C03-33A1-5736-0CCCBD9E9658}"/>
              </a:ext>
            </a:extLst>
          </p:cNvPr>
          <p:cNvSpPr txBox="1"/>
          <p:nvPr/>
        </p:nvSpPr>
        <p:spPr>
          <a:xfrm>
            <a:off x="11770641" y="159489"/>
            <a:ext cx="3508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89347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A54FB-D358-D3B1-BB42-E66909544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21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Homework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B9E83-47C1-30AC-24E1-F3F0CB4D8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5069"/>
            <a:ext cx="10515600" cy="5170284"/>
          </a:xfrm>
        </p:spPr>
        <p:txBody>
          <a:bodyPr>
            <a:normAutofit/>
          </a:bodyPr>
          <a:lstStyle/>
          <a:p>
            <a:r>
              <a:rPr lang="en-US" sz="2400" b="1" dirty="0">
                <a:ea typeface="Calibri" panose="020F0502020204030204" pitchFamily="34" charset="0"/>
                <a:cs typeface="Calibri" panose="020F0502020204030204" pitchFamily="34" charset="0"/>
              </a:rPr>
              <a:t>Community Support </a:t>
            </a:r>
            <a:r>
              <a:rPr lang="en-US" sz="2400" dirty="0">
                <a:ea typeface="Calibri" panose="020F0502020204030204" pitchFamily="34" charset="0"/>
                <a:cs typeface="Calibri" panose="020F0502020204030204" pitchFamily="34" charset="0"/>
              </a:rPr>
              <a:t>– there are points given in the BEAD process for this category which would include a community letter of support</a:t>
            </a:r>
            <a:r>
              <a:rPr lang="en-US" sz="2000" dirty="0">
                <a:ea typeface="Calibri" panose="020F0502020204030204" pitchFamily="34" charset="0"/>
                <a:cs typeface="Calibri" panose="020F0502020204030204" pitchFamily="34" charset="0"/>
              </a:rPr>
              <a:t>.  </a:t>
            </a:r>
            <a:r>
              <a:rPr lang="en-US" sz="2400" dirty="0">
                <a:ea typeface="Calibri" panose="020F0502020204030204" pitchFamily="34" charset="0"/>
                <a:cs typeface="Calibri" panose="020F0502020204030204" pitchFamily="34" charset="0"/>
              </a:rPr>
              <a:t>ISPs will be reaching out for these documents</a:t>
            </a:r>
          </a:p>
          <a:p>
            <a:r>
              <a:rPr lang="en-US" sz="2400" b="1" dirty="0">
                <a:ea typeface="Calibri" panose="020F0502020204030204" pitchFamily="34" charset="0"/>
                <a:cs typeface="Calibri" panose="020F0502020204030204" pitchFamily="34" charset="0"/>
              </a:rPr>
              <a:t>Community/County Meetings </a:t>
            </a:r>
            <a:r>
              <a:rPr lang="en-US" sz="2400" dirty="0">
                <a:ea typeface="Calibri" panose="020F0502020204030204" pitchFamily="34" charset="0"/>
                <a:cs typeface="Calibri" panose="020F0502020204030204" pitchFamily="34" charset="0"/>
              </a:rPr>
              <a:t>– Rep Riggs and I are setting up 2/3 meetings to bring community leadership and ISPs together to figure out a plan for applying for BEAD funds.  Let us know if you or someone would like us to schedule one.</a:t>
            </a:r>
          </a:p>
          <a:p>
            <a:r>
              <a:rPr lang="en-US" sz="2400" b="1" dirty="0">
                <a:ea typeface="Calibri" panose="020F0502020204030204" pitchFamily="34" charset="0"/>
                <a:cs typeface="Calibri" panose="020F0502020204030204" pitchFamily="34" charset="0"/>
              </a:rPr>
              <a:t>Digital Opportunity Sub Awardee Grants </a:t>
            </a:r>
            <a:r>
              <a:rPr lang="en-US" sz="2400" dirty="0">
                <a:ea typeface="Calibri" panose="020F0502020204030204" pitchFamily="34" charset="0"/>
                <a:cs typeface="Calibri" panose="020F0502020204030204" pitchFamily="34" charset="0"/>
              </a:rPr>
              <a:t>– we are currently assisting 2/3 organizations to help prepare for submitting applications.  </a:t>
            </a:r>
          </a:p>
          <a:p>
            <a:r>
              <a:rPr lang="en-US" sz="2400" b="1" dirty="0">
                <a:ea typeface="Calibri" panose="020F0502020204030204" pitchFamily="34" charset="0"/>
                <a:cs typeface="Calibri" panose="020F0502020204030204" pitchFamily="34" charset="0"/>
              </a:rPr>
              <a:t>Pre-Qualification for BEAD apps </a:t>
            </a:r>
            <a:r>
              <a:rPr lang="en-US" sz="2400" dirty="0">
                <a:ea typeface="Calibri" panose="020F0502020204030204" pitchFamily="34" charset="0"/>
                <a:cs typeface="Calibri" panose="020F0502020204030204" pitchFamily="34" charset="0"/>
              </a:rPr>
              <a:t>– providers must do this step before BEAD application.  (May 16 is due date)</a:t>
            </a:r>
          </a:p>
          <a:p>
            <a:pPr lvl="1"/>
            <a:r>
              <a:rPr lang="en-US" sz="2000" dirty="0">
                <a:ea typeface="Calibri" panose="020F0502020204030204" pitchFamily="34" charset="0"/>
                <a:cs typeface="Calibri" panose="020F0502020204030204" pitchFamily="34" charset="0"/>
              </a:rPr>
              <a:t>Encourage ISPs to get in the area they are looking at – do it now!</a:t>
            </a:r>
          </a:p>
          <a:p>
            <a:pPr lvl="1"/>
            <a:r>
              <a:rPr lang="en-US" sz="2000" dirty="0">
                <a:ea typeface="Calibri" panose="020F0502020204030204" pitchFamily="34" charset="0"/>
                <a:cs typeface="Calibri" panose="020F0502020204030204" pitchFamily="34" charset="0"/>
              </a:rPr>
              <a:t>Do not have to go with area but it will delay them getting applications filed if not done and allows OBD to draw the area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C490D5-71EE-E559-083D-FD3AD1EBB2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5" y="5829300"/>
            <a:ext cx="5349240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29670D-9C03-33A1-5736-0CCCBD9E9658}"/>
              </a:ext>
            </a:extLst>
          </p:cNvPr>
          <p:cNvSpPr txBox="1"/>
          <p:nvPr/>
        </p:nvSpPr>
        <p:spPr>
          <a:xfrm>
            <a:off x="11770641" y="159489"/>
            <a:ext cx="3508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47560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1FD63-2121-7CE0-F589-538FA20CB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SHOW ME BROADBAND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04A429-13E1-3205-0F83-26BCF75E1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69975"/>
            <a:ext cx="10515600" cy="3806987"/>
          </a:xfrm>
        </p:spPr>
        <p:txBody>
          <a:bodyPr/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Janie Dunning,</a:t>
            </a:r>
            <a:r>
              <a:rPr lang="en-US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n-US" sz="20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Missouri State Coordinator for Show Me Broadband</a:t>
            </a:r>
            <a:endParaRPr lang="en-US" sz="20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Formerly: USDA Rural Development Director; Missouri Farm Bureau Broadband Consultant</a:t>
            </a:r>
            <a:endParaRPr lang="en-US" sz="20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2000" b="1" u="none" strike="noStrike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3" tooltip="janiedunning@hotmail.com"/>
              </a:rPr>
              <a:t>janiedunning@hotmail.com</a:t>
            </a:r>
            <a:r>
              <a:rPr lang="en-US" sz="2000" b="1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rgbClr val="555555"/>
                </a:solidFill>
                <a:latin typeface="Arial" panose="020B0604020202020204" pitchFamily="34" charset="0"/>
                <a:ea typeface="Calibri" panose="020F0502020204030204" pitchFamily="34" charset="0"/>
                <a:hlinkClick r:id="rId4"/>
              </a:rPr>
              <a:t>janie@showmebroadband.org</a:t>
            </a:r>
            <a:endParaRPr lang="en-US" sz="2000" b="1" dirty="0">
              <a:solidFill>
                <a:srgbClr val="555555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(5</a:t>
            </a:r>
            <a:r>
              <a:rPr lang="en-US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73) 289-4277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C490D5-71EE-E559-083D-FD3AD1EBB2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5" y="5829300"/>
            <a:ext cx="5349240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02ED8A-B18F-D6A8-29E2-C33C9470E6F3}"/>
              </a:ext>
            </a:extLst>
          </p:cNvPr>
          <p:cNvSpPr txBox="1"/>
          <p:nvPr/>
        </p:nvSpPr>
        <p:spPr>
          <a:xfrm>
            <a:off x="11770641" y="159489"/>
            <a:ext cx="3508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504000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A54FB-D358-D3B1-BB42-E66909544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/>
          <a:lstStyle/>
          <a:p>
            <a:r>
              <a:rPr lang="en-US" b="1" dirty="0"/>
              <a:t>AGENDA	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B9E83-47C1-30AC-24E1-F3F0CB4D8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832" y="1255456"/>
            <a:ext cx="10515600" cy="4862513"/>
          </a:xfrm>
        </p:spPr>
        <p:txBody>
          <a:bodyPr>
            <a:normAutofit/>
          </a:bodyPr>
          <a:lstStyle/>
          <a:p>
            <a:r>
              <a:rPr lang="en-US" dirty="0"/>
              <a:t>Challenge Process </a:t>
            </a:r>
          </a:p>
          <a:p>
            <a:r>
              <a:rPr lang="en-US" dirty="0"/>
              <a:t>Digital Equity NOFO and Applications</a:t>
            </a:r>
          </a:p>
          <a:p>
            <a:r>
              <a:rPr lang="en-US" dirty="0"/>
              <a:t>Charter Default – Eligible for BEAD – MAP and Next Steps</a:t>
            </a:r>
          </a:p>
          <a:p>
            <a:r>
              <a:rPr lang="en-US" dirty="0"/>
              <a:t>Sharing Access to Customer’s Location Data</a:t>
            </a:r>
          </a:p>
          <a:p>
            <a:r>
              <a:rPr lang="en-US" dirty="0"/>
              <a:t>What’s After Affordable Connectivity Program (ACP)</a:t>
            </a:r>
          </a:p>
          <a:p>
            <a:r>
              <a:rPr lang="en-US" dirty="0"/>
              <a:t>What’s On Your Mind</a:t>
            </a:r>
          </a:p>
          <a:p>
            <a:r>
              <a:rPr lang="en-US" dirty="0"/>
              <a:t>Administrative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C490D5-71EE-E559-083D-FD3AD1EBB2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5" y="5829300"/>
            <a:ext cx="5349240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29670D-9C03-33A1-5736-0CCCBD9E9658}"/>
              </a:ext>
            </a:extLst>
          </p:cNvPr>
          <p:cNvSpPr txBox="1"/>
          <p:nvPr/>
        </p:nvSpPr>
        <p:spPr>
          <a:xfrm>
            <a:off x="11770641" y="159489"/>
            <a:ext cx="3508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97250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A54FB-D358-D3B1-BB42-E66909544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/>
          <a:lstStyle/>
          <a:p>
            <a:r>
              <a:rPr lang="en-US" b="1" dirty="0"/>
              <a:t>Challenge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B9E83-47C1-30AC-24E1-F3F0CB4D8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832" y="1255456"/>
            <a:ext cx="10515600" cy="4862513"/>
          </a:xfrm>
        </p:spPr>
        <p:txBody>
          <a:bodyPr>
            <a:normAutofit/>
          </a:bodyPr>
          <a:lstStyle/>
          <a:p>
            <a:r>
              <a:rPr lang="en-US" dirty="0"/>
              <a:t> Was set to end April 23 but extended 15 days to May 8</a:t>
            </a:r>
          </a:p>
          <a:p>
            <a:r>
              <a:rPr lang="en-US" dirty="0"/>
              <a:t>End of first 2 weeks of challenge timeframe, had only about 5,000 challenges – last week had well over 120,000 (individual and bulk challenges – had several submitting bulk challenges)</a:t>
            </a:r>
          </a:p>
          <a:p>
            <a:r>
              <a:rPr lang="en-US" dirty="0"/>
              <a:t>Most common – the service is already offered or will be offered</a:t>
            </a:r>
          </a:p>
          <a:p>
            <a:r>
              <a:rPr lang="en-US" dirty="0"/>
              <a:t>Timeframes</a:t>
            </a:r>
          </a:p>
          <a:p>
            <a:pPr lvl="1"/>
            <a:r>
              <a:rPr lang="en-US" dirty="0"/>
              <a:t>May 8 to June 7 – rebuttals are due</a:t>
            </a:r>
          </a:p>
          <a:p>
            <a:pPr lvl="1"/>
            <a:r>
              <a:rPr lang="en-US" dirty="0"/>
              <a:t>June 8 to July 7 – OBD reviews the rebuttals</a:t>
            </a:r>
          </a:p>
          <a:p>
            <a:r>
              <a:rPr lang="en-US" dirty="0"/>
              <a:t>Continue to get information from the community level</a:t>
            </a:r>
          </a:p>
          <a:p>
            <a:r>
              <a:rPr lang="en-US" dirty="0"/>
              <a:t>Map - </a:t>
            </a:r>
            <a:r>
              <a:rPr lang="en-US" sz="2800" u="sng" dirty="0">
                <a:solidFill>
                  <a:srgbClr val="0563C1"/>
                </a:solidFill>
                <a:effectLst/>
                <a:ea typeface="Aptos" panose="020B00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Missouri Broadband Availability Map</a:t>
            </a:r>
            <a:endParaRPr lang="en-US" sz="2800" dirty="0"/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C490D5-71EE-E559-083D-FD3AD1EBB2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5" y="5829300"/>
            <a:ext cx="5349240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29670D-9C03-33A1-5736-0CCCBD9E9658}"/>
              </a:ext>
            </a:extLst>
          </p:cNvPr>
          <p:cNvSpPr txBox="1"/>
          <p:nvPr/>
        </p:nvSpPr>
        <p:spPr>
          <a:xfrm>
            <a:off x="11770641" y="159489"/>
            <a:ext cx="3508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37390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A54FB-D358-D3B1-BB42-E66909544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Digital Opportunity Act Allocations &amp; Process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B9E83-47C1-30AC-24E1-F3F0CB4D8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4450"/>
            <a:ext cx="10515600" cy="486251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State Capacity Program </a:t>
            </a:r>
          </a:p>
          <a:p>
            <a:pPr lvl="1"/>
            <a:r>
              <a:rPr lang="en-US" dirty="0"/>
              <a:t>$1.44B nationally for states to implement their state Digital Equity Act Plans</a:t>
            </a:r>
          </a:p>
          <a:p>
            <a:pPr lvl="1"/>
            <a:r>
              <a:rPr lang="en-US" dirty="0"/>
              <a:t>MO Allocation - $14,237,940, which is the 1</a:t>
            </a:r>
            <a:r>
              <a:rPr lang="en-US" baseline="30000" dirty="0"/>
              <a:t>st</a:t>
            </a:r>
            <a:r>
              <a:rPr lang="en-US" dirty="0"/>
              <a:t> of 3 allocations expected to be released over the next 3 years. (The next two will be smaller.)</a:t>
            </a:r>
          </a:p>
          <a:p>
            <a:pPr lvl="1"/>
            <a:r>
              <a:rPr lang="en-US" dirty="0"/>
              <a:t>Each has a 5-year period of performance</a:t>
            </a:r>
          </a:p>
          <a:p>
            <a:pPr lvl="1"/>
            <a:r>
              <a:rPr lang="en-US" dirty="0"/>
              <a:t>17 states received higher allocations than MO</a:t>
            </a:r>
          </a:p>
          <a:p>
            <a:pPr lvl="1"/>
            <a:r>
              <a:rPr lang="en-US" dirty="0"/>
              <a:t>DE Competitive Grants ($1.25B) open later (30 days after Capacity awards)</a:t>
            </a:r>
          </a:p>
          <a:p>
            <a:r>
              <a:rPr lang="en-US" dirty="0"/>
              <a:t>NOFO for the states to submit their applications for the funds is due May 8</a:t>
            </a:r>
          </a:p>
          <a:p>
            <a:r>
              <a:rPr lang="en-US" dirty="0"/>
              <a:t>Later after this date, sub-awardees will be able to apply for funds</a:t>
            </a:r>
          </a:p>
          <a:p>
            <a:r>
              <a:rPr lang="en-US" dirty="0"/>
              <a:t>Who is planning to apply for these funds?</a:t>
            </a:r>
          </a:p>
          <a:p>
            <a:r>
              <a:rPr lang="en-US" dirty="0"/>
              <a:t>OBD has a Digital Opportunity survey out – if you have not completed please do (on their website)</a:t>
            </a:r>
          </a:p>
          <a:p>
            <a:endParaRPr lang="en-US" b="1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C490D5-71EE-E559-083D-FD3AD1EBB2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5" y="5829300"/>
            <a:ext cx="5349240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29670D-9C03-33A1-5736-0CCCBD9E9658}"/>
              </a:ext>
            </a:extLst>
          </p:cNvPr>
          <p:cNvSpPr txBox="1"/>
          <p:nvPr/>
        </p:nvSpPr>
        <p:spPr>
          <a:xfrm>
            <a:off x="11770641" y="159489"/>
            <a:ext cx="3508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95548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A54FB-D358-D3B1-BB42-E66909544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Charter RDOF Defaults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B9E83-47C1-30AC-24E1-F3F0CB4D8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5402"/>
            <a:ext cx="10515600" cy="5176007"/>
          </a:xfrm>
        </p:spPr>
        <p:txBody>
          <a:bodyPr>
            <a:normAutofit/>
          </a:bodyPr>
          <a:lstStyle/>
          <a:p>
            <a:r>
              <a:rPr lang="en-US" sz="24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3 states impacted – Missouri, Wisconsin and Michigan (from 2020 award)</a:t>
            </a:r>
          </a:p>
          <a:p>
            <a:r>
              <a:rPr lang="en-US" sz="2400" dirty="0">
                <a:ea typeface="Aptos" panose="020B0004020202020204" pitchFamily="34" charset="0"/>
                <a:cs typeface="Aptos" panose="020B0004020202020204" pitchFamily="34" charset="0"/>
              </a:rPr>
              <a:t>Turned in 133 CBGs, representing 2.4% of their RDOF locations</a:t>
            </a:r>
          </a:p>
          <a:p>
            <a:r>
              <a:rPr lang="en-US" sz="24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Charter was “assigned the most locations” in the RDOF auction at just over 1.05 </a:t>
            </a:r>
            <a:r>
              <a:rPr lang="en-US" sz="2400" dirty="0">
                <a:ea typeface="Aptos" panose="020B0004020202020204" pitchFamily="34" charset="0"/>
                <a:cs typeface="Aptos" panose="020B0004020202020204" pitchFamily="34" charset="0"/>
              </a:rPr>
              <a:t>million so about 25,200 locations turned back in the 3 states</a:t>
            </a:r>
          </a:p>
          <a:p>
            <a:r>
              <a:rPr lang="en-US" sz="24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2</a:t>
            </a:r>
            <a:r>
              <a:rPr lang="en-US" sz="2400" baseline="300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n</a:t>
            </a:r>
            <a:r>
              <a:rPr lang="en-US" sz="2400" baseline="30000" dirty="0">
                <a:ea typeface="Aptos" panose="020B0004020202020204" pitchFamily="34" charset="0"/>
                <a:cs typeface="Aptos" panose="020B0004020202020204" pitchFamily="34" charset="0"/>
              </a:rPr>
              <a:t>d</a:t>
            </a:r>
            <a:r>
              <a:rPr lang="en-US" sz="2400" dirty="0">
                <a:ea typeface="Aptos" panose="020B0004020202020204" pitchFamily="34" charset="0"/>
                <a:cs typeface="Aptos" panose="020B0004020202020204" pitchFamily="34" charset="0"/>
              </a:rPr>
              <a:t> largest ISP in the country with 305 million internet subscribers in 41 states</a:t>
            </a:r>
          </a:p>
          <a:p>
            <a:r>
              <a:rPr lang="en-US" sz="24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Unforeseeable costs primarily associated with need for extensive utility pole replacements</a:t>
            </a:r>
          </a:p>
          <a:p>
            <a:r>
              <a:rPr lang="en-US" sz="2400" dirty="0">
                <a:ea typeface="Aptos" panose="020B0004020202020204" pitchFamily="34" charset="0"/>
                <a:cs typeface="Aptos" panose="020B0004020202020204" pitchFamily="34" charset="0"/>
              </a:rPr>
              <a:t>Fine – receive no further support for the defaulted areas – return support for funds already received for these areas</a:t>
            </a:r>
          </a:p>
          <a:p>
            <a:r>
              <a:rPr lang="en-US" sz="24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Eligibility for BE</a:t>
            </a:r>
            <a:r>
              <a:rPr lang="en-US" sz="2400" dirty="0">
                <a:ea typeface="Aptos" panose="020B0004020202020204" pitchFamily="34" charset="0"/>
                <a:cs typeface="Aptos" panose="020B0004020202020204" pitchFamily="34" charset="0"/>
              </a:rPr>
              <a:t>AD funds?</a:t>
            </a:r>
          </a:p>
          <a:p>
            <a:pPr lvl="1"/>
            <a:r>
              <a:rPr lang="en-US" sz="20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Not for the same areas that default occurred (at least in roun</a:t>
            </a:r>
            <a:r>
              <a:rPr lang="en-US" sz="2000" dirty="0">
                <a:ea typeface="Aptos" panose="020B0004020202020204" pitchFamily="34" charset="0"/>
                <a:cs typeface="Aptos" panose="020B0004020202020204" pitchFamily="34" charset="0"/>
              </a:rPr>
              <a:t>d 1)</a:t>
            </a:r>
            <a:endParaRPr lang="en-US" sz="2000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lvl="1"/>
            <a:r>
              <a:rPr lang="en-US" sz="2000" dirty="0">
                <a:ea typeface="Aptos" panose="020B0004020202020204" pitchFamily="34" charset="0"/>
                <a:cs typeface="Aptos" panose="020B0004020202020204" pitchFamily="34" charset="0"/>
              </a:rPr>
              <a:t>OBD working with NTIA on other eligibility</a:t>
            </a:r>
            <a:endParaRPr lang="en-US" sz="2000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C490D5-71EE-E559-083D-FD3AD1EBB2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5" y="5829300"/>
            <a:ext cx="5349240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29670D-9C03-33A1-5736-0CCCBD9E9658}"/>
              </a:ext>
            </a:extLst>
          </p:cNvPr>
          <p:cNvSpPr txBox="1"/>
          <p:nvPr/>
        </p:nvSpPr>
        <p:spPr>
          <a:xfrm>
            <a:off x="11770641" y="159489"/>
            <a:ext cx="3508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43360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A54FB-D358-D3B1-BB42-E66909544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>
            <a:normAutofit/>
          </a:bodyPr>
          <a:lstStyle/>
          <a:p>
            <a:r>
              <a:rPr lang="en-US" b="1" dirty="0"/>
              <a:t>Charter RDOF Defaults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B9E83-47C1-30AC-24E1-F3F0CB4D8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4450"/>
            <a:ext cx="10515600" cy="4862513"/>
          </a:xfrm>
        </p:spPr>
        <p:txBody>
          <a:bodyPr>
            <a:normAutofit/>
          </a:bodyPr>
          <a:lstStyle/>
          <a:p>
            <a:r>
              <a:rPr lang="en-US" sz="24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Missouri Impact</a:t>
            </a:r>
          </a:p>
          <a:p>
            <a:pPr lvl="1"/>
            <a:r>
              <a:rPr lang="en-US" sz="2000" dirty="0">
                <a:ea typeface="Aptos" panose="020B0004020202020204" pitchFamily="34" charset="0"/>
                <a:cs typeface="Aptos" panose="020B0004020202020204" pitchFamily="34" charset="0"/>
              </a:rPr>
              <a:t>18 counties</a:t>
            </a:r>
          </a:p>
          <a:p>
            <a:pPr lvl="1"/>
            <a:r>
              <a:rPr lang="en-US" sz="20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7600 locations</a:t>
            </a:r>
          </a:p>
          <a:p>
            <a:pPr lvl="1"/>
            <a:r>
              <a:rPr lang="en-US" sz="2000" dirty="0">
                <a:ea typeface="Aptos" panose="020B0004020202020204" pitchFamily="34" charset="0"/>
                <a:cs typeface="Aptos" panose="020B0004020202020204" pitchFamily="34" charset="0"/>
              </a:rPr>
              <a:t>OBD developed map of the defaulted areas and will be eligible for BEAD funds</a:t>
            </a:r>
          </a:p>
          <a:p>
            <a:pPr lvl="1"/>
            <a:r>
              <a:rPr lang="en-US" sz="20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No increase in funding from NTIA so this is a huge impact</a:t>
            </a:r>
          </a:p>
          <a:p>
            <a:pPr lvl="1"/>
            <a:r>
              <a:rPr lang="en-US" sz="2000" dirty="0">
                <a:ea typeface="Aptos" panose="020B0004020202020204" pitchFamily="34" charset="0"/>
                <a:cs typeface="Aptos" panose="020B0004020202020204" pitchFamily="34" charset="0"/>
              </a:rPr>
              <a:t>Need to make sure providers are aware of these areas opening up</a:t>
            </a:r>
          </a:p>
          <a:p>
            <a:pPr lvl="1"/>
            <a:endParaRPr lang="en-US" sz="2000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lvl="1"/>
            <a:r>
              <a:rPr lang="en-US" sz="2000" dirty="0">
                <a:ea typeface="Aptos" panose="020B0004020202020204" pitchFamily="34" charset="0"/>
                <a:cs typeface="Aptos" panose="020B0004020202020204" pitchFamily="34" charset="0"/>
              </a:rPr>
              <a:t>MAP ON NEXT SLIDE</a:t>
            </a:r>
            <a:endParaRPr lang="en-US" sz="2000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C490D5-71EE-E559-083D-FD3AD1EBB2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5" y="5829300"/>
            <a:ext cx="5349240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29670D-9C03-33A1-5736-0CCCBD9E9658}"/>
              </a:ext>
            </a:extLst>
          </p:cNvPr>
          <p:cNvSpPr txBox="1"/>
          <p:nvPr/>
        </p:nvSpPr>
        <p:spPr>
          <a:xfrm>
            <a:off x="11770641" y="159489"/>
            <a:ext cx="3508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41129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29670D-9C03-33A1-5736-0CCCBD9E9658}"/>
              </a:ext>
            </a:extLst>
          </p:cNvPr>
          <p:cNvSpPr txBox="1"/>
          <p:nvPr/>
        </p:nvSpPr>
        <p:spPr>
          <a:xfrm>
            <a:off x="11770641" y="159489"/>
            <a:ext cx="3508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</a:p>
        </p:txBody>
      </p:sp>
      <p:pic>
        <p:nvPicPr>
          <p:cNvPr id="10" name="Picture 9" descr="A map of the united states&#10;&#10;Description automatically generated">
            <a:extLst>
              <a:ext uri="{FF2B5EF4-FFF2-40B4-BE49-F238E27FC236}">
                <a16:creationId xmlns:a16="http://schemas.microsoft.com/office/drawing/2014/main" id="{43AF496B-9B9B-1D6A-1FF3-2A4C1F0D9B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" r="8322" b="3369"/>
          <a:stretch/>
        </p:blipFill>
        <p:spPr>
          <a:xfrm>
            <a:off x="0" y="6177"/>
            <a:ext cx="12192000" cy="68518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6B4188-E4D4-CD76-70EE-5AFC9DE906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5" y="5829300"/>
            <a:ext cx="5349240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B8E7AAF-B6C9-8035-C489-84DC5D0EE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>
            <a:normAutofit/>
          </a:bodyPr>
          <a:lstStyle/>
          <a:p>
            <a:r>
              <a:rPr lang="en-US" b="1" dirty="0"/>
              <a:t>Charter RDOF Defaults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150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A54FB-D358-D3B1-BB42-E66909544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>
            <a:normAutofit/>
          </a:bodyPr>
          <a:lstStyle/>
          <a:p>
            <a:r>
              <a:rPr lang="en-US" b="1" dirty="0"/>
              <a:t>Charter RDOF Defaults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C490D5-71EE-E559-083D-FD3AD1EBB2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5" y="5829300"/>
            <a:ext cx="5349240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29670D-9C03-33A1-5736-0CCCBD9E9658}"/>
              </a:ext>
            </a:extLst>
          </p:cNvPr>
          <p:cNvSpPr txBox="1"/>
          <p:nvPr/>
        </p:nvSpPr>
        <p:spPr>
          <a:xfrm>
            <a:off x="11770641" y="159489"/>
            <a:ext cx="3508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E49358-297A-8EEB-6220-88E79CBE3B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650" y="1507524"/>
            <a:ext cx="5747826" cy="3807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271ECF-9111-9B49-6835-6DA28D00E3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8690" y="1507523"/>
            <a:ext cx="5302404" cy="380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995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A54FB-D358-D3B1-BB42-E66909544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>
            <a:normAutofit/>
          </a:bodyPr>
          <a:lstStyle/>
          <a:p>
            <a:r>
              <a:rPr lang="en-US" dirty="0"/>
              <a:t>Providers Selling Off Customer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B9E83-47C1-30AC-24E1-F3F0CB4D8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4450"/>
            <a:ext cx="10515600" cy="4862513"/>
          </a:xfrm>
        </p:spPr>
        <p:txBody>
          <a:bodyPr>
            <a:normAutofit/>
          </a:bodyPr>
          <a:lstStyle/>
          <a:p>
            <a:r>
              <a:rPr lang="en-US" sz="2400" dirty="0">
                <a:ea typeface="Aptos" panose="020B0004020202020204" pitchFamily="34" charset="0"/>
                <a:cs typeface="Aptos" panose="020B0004020202020204" pitchFamily="34" charset="0"/>
              </a:rPr>
              <a:t>April 29 FCC assessed multiple fines to AT&amp;T, Sprint, T-Mobile and Verizon totaling $200 Million for illegally sharing access to customers’ location data without customer consent and did not take measures to protect against unauthorized disclosure (sold information and it was resold)</a:t>
            </a:r>
          </a:p>
          <a:p>
            <a:r>
              <a:rPr lang="en-US" sz="2400" dirty="0">
                <a:ea typeface="Aptos" panose="020B0004020202020204" pitchFamily="34" charset="0"/>
                <a:cs typeface="Aptos" panose="020B0004020202020204" pitchFamily="34" charset="0"/>
              </a:rPr>
              <a:t>Discussion on this</a:t>
            </a:r>
            <a:endParaRPr lang="en-US" sz="2400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C490D5-71EE-E559-083D-FD3AD1EBB2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5" y="5829300"/>
            <a:ext cx="5349240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29670D-9C03-33A1-5736-0CCCBD9E9658}"/>
              </a:ext>
            </a:extLst>
          </p:cNvPr>
          <p:cNvSpPr txBox="1"/>
          <p:nvPr/>
        </p:nvSpPr>
        <p:spPr>
          <a:xfrm>
            <a:off x="11770641" y="159489"/>
            <a:ext cx="3508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19794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1238</Words>
  <Application>Microsoft Office PowerPoint</Application>
  <PresentationFormat>Widescreen</PresentationFormat>
  <Paragraphs>153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Georgia</vt:lpstr>
      <vt:lpstr>Office Theme</vt:lpstr>
      <vt:lpstr> SHOW ME BROADBAND</vt:lpstr>
      <vt:lpstr>AGENDA    </vt:lpstr>
      <vt:lpstr>Challenge Process</vt:lpstr>
      <vt:lpstr>Digital Opportunity Act Allocations &amp; Process</vt:lpstr>
      <vt:lpstr>Charter RDOF Defaults</vt:lpstr>
      <vt:lpstr>Charter RDOF Defaults</vt:lpstr>
      <vt:lpstr>Charter RDOF Defaults</vt:lpstr>
      <vt:lpstr>Charter RDOF Defaults</vt:lpstr>
      <vt:lpstr>Providers Selling Off Customer Information</vt:lpstr>
      <vt:lpstr>What’s After ACP -  Any Hope?</vt:lpstr>
      <vt:lpstr>What’s After ACP -  Any Hope?</vt:lpstr>
      <vt:lpstr>What’s After ACP?</vt:lpstr>
      <vt:lpstr>What’s After ACP?</vt:lpstr>
      <vt:lpstr>Where Are We On Policy Items (left from April meeting notes as a reminder)</vt:lpstr>
      <vt:lpstr>PowerPoint Presentation</vt:lpstr>
      <vt:lpstr>Homework</vt:lpstr>
      <vt:lpstr>SHOW ME BROADBAND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Anita Dunning</dc:creator>
  <cp:lastModifiedBy>Anita Dunning</cp:lastModifiedBy>
  <cp:revision>3</cp:revision>
  <dcterms:created xsi:type="dcterms:W3CDTF">2024-05-01T20:08:59Z</dcterms:created>
  <dcterms:modified xsi:type="dcterms:W3CDTF">2024-05-23T20:47:11Z</dcterms:modified>
</cp:coreProperties>
</file>