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8" r:id="rId4"/>
    <p:sldMasterId id="2147483681" r:id="rId5"/>
    <p:sldMasterId id="2147483690" r:id="rId6"/>
    <p:sldMasterId id="2147483701" r:id="rId7"/>
    <p:sldMasterId id="2147483709" r:id="rId8"/>
  </p:sldMasterIdLst>
  <p:sldIdLst>
    <p:sldId id="256" r:id="rId9"/>
    <p:sldId id="317" r:id="rId10"/>
    <p:sldId id="339" r:id="rId11"/>
    <p:sldId id="341" r:id="rId12"/>
    <p:sldId id="318" r:id="rId13"/>
    <p:sldId id="342" r:id="rId14"/>
    <p:sldId id="281" r:id="rId15"/>
    <p:sldId id="343" r:id="rId16"/>
    <p:sldId id="355" r:id="rId17"/>
    <p:sldId id="348" r:id="rId18"/>
    <p:sldId id="352" r:id="rId19"/>
    <p:sldId id="328" r:id="rId20"/>
    <p:sldId id="338" r:id="rId21"/>
    <p:sldId id="347" r:id="rId22"/>
    <p:sldId id="349" r:id="rId23"/>
    <p:sldId id="357" r:id="rId24"/>
    <p:sldId id="293" r:id="rId25"/>
    <p:sldId id="345" r:id="rId26"/>
    <p:sldId id="346" r:id="rId27"/>
    <p:sldId id="344" r:id="rId28"/>
    <p:sldId id="350" r:id="rId29"/>
    <p:sldId id="356" r:id="rId30"/>
    <p:sldId id="351" r:id="rId31"/>
    <p:sldId id="353" r:id="rId32"/>
    <p:sldId id="354" r:id="rId33"/>
    <p:sldId id="34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B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55" autoAdjust="0"/>
    <p:restoredTop sz="96405"/>
  </p:normalViewPr>
  <p:slideViewPr>
    <p:cSldViewPr snapToGrid="0" snapToObjects="1">
      <p:cViewPr varScale="1">
        <p:scale>
          <a:sx n="114" d="100"/>
          <a:sy n="114" d="100"/>
        </p:scale>
        <p:origin x="1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071B5-2178-4316-8081-3437838358A7}" type="doc">
      <dgm:prSet loTypeId="urn:microsoft.com/office/officeart/2005/8/layout/chevron1" loCatId="process" qsTypeId="urn:microsoft.com/office/officeart/2005/8/quickstyle/simple1" qsCatId="simple" csTypeId="urn:microsoft.com/office/officeart/2005/8/colors/accent1_2" csCatId="accent1" phldr="1"/>
      <dgm:spPr/>
    </dgm:pt>
    <dgm:pt modelId="{1554987C-4CCF-4046-B738-89E6836F5C0E}">
      <dgm:prSet phldrT="[Text]"/>
      <dgm:spPr>
        <a:solidFill>
          <a:schemeClr val="tx1"/>
        </a:solidFill>
      </dgm:spPr>
      <dgm:t>
        <a:bodyPr/>
        <a:lstStyle/>
        <a:p>
          <a:r>
            <a:rPr lang="en-US" dirty="0"/>
            <a:t>Aug. 8</a:t>
          </a:r>
        </a:p>
      </dgm:t>
    </dgm:pt>
    <dgm:pt modelId="{CBC414ED-19C4-4D65-AEBE-0CF21563EE46}" type="parTrans" cxnId="{CB65FF17-9096-409E-9E7C-00D7C7D5B195}">
      <dgm:prSet/>
      <dgm:spPr/>
      <dgm:t>
        <a:bodyPr/>
        <a:lstStyle/>
        <a:p>
          <a:endParaRPr lang="en-US"/>
        </a:p>
      </dgm:t>
    </dgm:pt>
    <dgm:pt modelId="{12BEBF80-4B97-4795-97EA-7A4DA42A36B8}" type="sibTrans" cxnId="{CB65FF17-9096-409E-9E7C-00D7C7D5B195}">
      <dgm:prSet/>
      <dgm:spPr/>
      <dgm:t>
        <a:bodyPr/>
        <a:lstStyle/>
        <a:p>
          <a:endParaRPr lang="en-US"/>
        </a:p>
      </dgm:t>
    </dgm:pt>
    <dgm:pt modelId="{0D79873D-2C60-47E8-BC3B-8AC01A2C8FE3}">
      <dgm:prSet phldrT="[Text]"/>
      <dgm:spPr>
        <a:solidFill>
          <a:srgbClr val="222B4C"/>
        </a:solidFill>
      </dgm:spPr>
      <dgm:t>
        <a:bodyPr/>
        <a:lstStyle/>
        <a:p>
          <a:r>
            <a:rPr lang="en-US" dirty="0"/>
            <a:t>June 7</a:t>
          </a:r>
        </a:p>
      </dgm:t>
    </dgm:pt>
    <dgm:pt modelId="{5D63406F-F0D4-4674-834F-97FFCD4461A3}" type="parTrans" cxnId="{14BB501D-6AEF-460C-8A24-C5E72D02F768}">
      <dgm:prSet/>
      <dgm:spPr/>
      <dgm:t>
        <a:bodyPr/>
        <a:lstStyle/>
        <a:p>
          <a:endParaRPr lang="en-US"/>
        </a:p>
      </dgm:t>
    </dgm:pt>
    <dgm:pt modelId="{A0AB89C2-C097-41EB-9CA6-7688C2C84965}" type="sibTrans" cxnId="{14BB501D-6AEF-460C-8A24-C5E72D02F768}">
      <dgm:prSet/>
      <dgm:spPr/>
      <dgm:t>
        <a:bodyPr/>
        <a:lstStyle/>
        <a:p>
          <a:endParaRPr lang="en-US"/>
        </a:p>
      </dgm:t>
    </dgm:pt>
    <dgm:pt modelId="{6F99A5C0-FB0A-449F-86D2-6D0B7C283CD3}">
      <dgm:prSet phldrT="[Text]" custT="1"/>
      <dgm:spPr>
        <a:noFill/>
      </dgm:spPr>
      <dgm:t>
        <a:bodyPr/>
        <a:lstStyle/>
        <a:p>
          <a:r>
            <a:rPr lang="en-US" sz="1600" dirty="0"/>
            <a:t>OBD makes final challenge determinations</a:t>
          </a:r>
        </a:p>
      </dgm:t>
    </dgm:pt>
    <dgm:pt modelId="{474042C4-904D-4AF9-895C-35F542AC8BED}" type="parTrans" cxnId="{7A2E5F22-AB5F-4BDF-9845-3A9C16C17553}">
      <dgm:prSet/>
      <dgm:spPr/>
      <dgm:t>
        <a:bodyPr/>
        <a:lstStyle/>
        <a:p>
          <a:endParaRPr lang="en-US"/>
        </a:p>
      </dgm:t>
    </dgm:pt>
    <dgm:pt modelId="{89F4DCAE-2200-4F5E-8BB1-5B7A02BC27CA}" type="sibTrans" cxnId="{7A2E5F22-AB5F-4BDF-9845-3A9C16C17553}">
      <dgm:prSet/>
      <dgm:spPr/>
      <dgm:t>
        <a:bodyPr/>
        <a:lstStyle/>
        <a:p>
          <a:endParaRPr lang="en-US"/>
        </a:p>
      </dgm:t>
    </dgm:pt>
    <dgm:pt modelId="{7E1DDAFD-FFBF-415B-B247-B539822C3D47}">
      <dgm:prSet phldrT="[Text]" custT="1"/>
      <dgm:spPr>
        <a:solidFill>
          <a:schemeClr val="bg1"/>
        </a:solidFill>
      </dgm:spPr>
      <dgm:t>
        <a:bodyPr/>
        <a:lstStyle/>
        <a:p>
          <a:r>
            <a:rPr lang="en-US" sz="1600" dirty="0"/>
            <a:t>Most rebuttal windows close</a:t>
          </a:r>
        </a:p>
      </dgm:t>
    </dgm:pt>
    <dgm:pt modelId="{C11A3622-6E6E-45D5-B544-6DC08218AAB4}" type="parTrans" cxnId="{C83AE4C8-20C6-4FF5-96EA-9B4F28F58C59}">
      <dgm:prSet/>
      <dgm:spPr/>
      <dgm:t>
        <a:bodyPr/>
        <a:lstStyle/>
        <a:p>
          <a:endParaRPr lang="en-US"/>
        </a:p>
      </dgm:t>
    </dgm:pt>
    <dgm:pt modelId="{2BBBA488-3F0C-4BA1-95C2-A41640759881}" type="sibTrans" cxnId="{C83AE4C8-20C6-4FF5-96EA-9B4F28F58C59}">
      <dgm:prSet/>
      <dgm:spPr/>
      <dgm:t>
        <a:bodyPr/>
        <a:lstStyle/>
        <a:p>
          <a:endParaRPr lang="en-US"/>
        </a:p>
      </dgm:t>
    </dgm:pt>
    <dgm:pt modelId="{CB523E88-5301-4BAE-AE92-419F47C291F7}">
      <dgm:prSet phldrT="[Text]"/>
      <dgm:spPr>
        <a:solidFill>
          <a:schemeClr val="tx1"/>
        </a:solidFill>
      </dgm:spPr>
      <dgm:t>
        <a:bodyPr/>
        <a:lstStyle/>
        <a:p>
          <a:r>
            <a:rPr lang="en-US" dirty="0"/>
            <a:t>June 14</a:t>
          </a:r>
        </a:p>
      </dgm:t>
    </dgm:pt>
    <dgm:pt modelId="{ADC93450-5529-45F9-8F6F-DD20125D951E}" type="parTrans" cxnId="{05B45B5F-2AEE-4C73-87D3-C84B57CB1C55}">
      <dgm:prSet/>
      <dgm:spPr/>
      <dgm:t>
        <a:bodyPr/>
        <a:lstStyle/>
        <a:p>
          <a:endParaRPr lang="en-US"/>
        </a:p>
      </dgm:t>
    </dgm:pt>
    <dgm:pt modelId="{44ACE155-2A1B-4AB3-98AB-C4C0A5A82958}" type="sibTrans" cxnId="{05B45B5F-2AEE-4C73-87D3-C84B57CB1C55}">
      <dgm:prSet/>
      <dgm:spPr/>
      <dgm:t>
        <a:bodyPr/>
        <a:lstStyle/>
        <a:p>
          <a:endParaRPr lang="en-US"/>
        </a:p>
      </dgm:t>
    </dgm:pt>
    <dgm:pt modelId="{56A43240-0BA9-40D8-AB37-BDC7A3034FCC}">
      <dgm:prSet phldrT="[Text]" custT="1"/>
      <dgm:spPr>
        <a:solidFill>
          <a:schemeClr val="bg1"/>
        </a:solidFill>
      </dgm:spPr>
      <dgm:t>
        <a:bodyPr/>
        <a:lstStyle/>
        <a:p>
          <a:r>
            <a:rPr lang="en-US" sz="1600" dirty="0"/>
            <a:t>Prequalification opens – pending grant portal</a:t>
          </a:r>
        </a:p>
      </dgm:t>
    </dgm:pt>
    <dgm:pt modelId="{CC5C511E-1BEF-4746-97BF-7716751F01D1}" type="parTrans" cxnId="{2B234030-41F3-44A7-B811-8CC006901953}">
      <dgm:prSet/>
      <dgm:spPr/>
      <dgm:t>
        <a:bodyPr/>
        <a:lstStyle/>
        <a:p>
          <a:endParaRPr lang="en-US"/>
        </a:p>
      </dgm:t>
    </dgm:pt>
    <dgm:pt modelId="{4E9207C6-F9DE-48A1-A9AA-1B0656EAF3A4}" type="sibTrans" cxnId="{2B234030-41F3-44A7-B811-8CC006901953}">
      <dgm:prSet/>
      <dgm:spPr/>
      <dgm:t>
        <a:bodyPr/>
        <a:lstStyle/>
        <a:p>
          <a:endParaRPr lang="en-US"/>
        </a:p>
      </dgm:t>
    </dgm:pt>
    <dgm:pt modelId="{E799B04F-630A-479C-8192-F3BA97DAA1A4}">
      <dgm:prSet phldrT="[Text]"/>
      <dgm:spPr>
        <a:solidFill>
          <a:srgbClr val="222B4C"/>
        </a:solidFill>
      </dgm:spPr>
      <dgm:t>
        <a:bodyPr/>
        <a:lstStyle/>
        <a:p>
          <a:r>
            <a:rPr lang="en-US" dirty="0"/>
            <a:t>July 7</a:t>
          </a:r>
        </a:p>
      </dgm:t>
    </dgm:pt>
    <dgm:pt modelId="{D09E959D-29E2-47E3-8286-7E7F1EFDA1D7}" type="parTrans" cxnId="{F8830946-431D-4575-8AF7-4C7CCE7FD0B4}">
      <dgm:prSet/>
      <dgm:spPr/>
      <dgm:t>
        <a:bodyPr/>
        <a:lstStyle/>
        <a:p>
          <a:endParaRPr lang="en-US"/>
        </a:p>
      </dgm:t>
    </dgm:pt>
    <dgm:pt modelId="{8EDAE41D-CB19-4632-BE74-ABF4D6258E84}" type="sibTrans" cxnId="{F8830946-431D-4575-8AF7-4C7CCE7FD0B4}">
      <dgm:prSet/>
      <dgm:spPr/>
      <dgm:t>
        <a:bodyPr/>
        <a:lstStyle/>
        <a:p>
          <a:endParaRPr lang="en-US"/>
        </a:p>
      </dgm:t>
    </dgm:pt>
    <dgm:pt modelId="{DFE7F4BE-71BE-4117-9912-43ED83B05574}">
      <dgm:prSet phldrT="[Text]" custT="1"/>
      <dgm:spPr>
        <a:solidFill>
          <a:schemeClr val="bg1"/>
        </a:solidFill>
      </dgm:spPr>
      <dgm:t>
        <a:bodyPr/>
        <a:lstStyle/>
        <a:p>
          <a:r>
            <a:rPr lang="en-US" sz="1600" b="0" dirty="0">
              <a:solidFill>
                <a:srgbClr val="002060"/>
              </a:solidFill>
            </a:rPr>
            <a:t>Publication of Application Area Map</a:t>
          </a:r>
          <a:endParaRPr lang="en-US" sz="1600" dirty="0"/>
        </a:p>
      </dgm:t>
    </dgm:pt>
    <dgm:pt modelId="{7652DBF4-2CFC-411C-A6B5-C18BEED71B53}" type="parTrans" cxnId="{C21BEF98-C9A8-4AFB-9519-20706E15ED0D}">
      <dgm:prSet/>
      <dgm:spPr/>
      <dgm:t>
        <a:bodyPr/>
        <a:lstStyle/>
        <a:p>
          <a:endParaRPr lang="en-US"/>
        </a:p>
      </dgm:t>
    </dgm:pt>
    <dgm:pt modelId="{5A8FB096-7292-430A-8392-81E464DAB590}" type="sibTrans" cxnId="{C21BEF98-C9A8-4AFB-9519-20706E15ED0D}">
      <dgm:prSet/>
      <dgm:spPr/>
      <dgm:t>
        <a:bodyPr/>
        <a:lstStyle/>
        <a:p>
          <a:endParaRPr lang="en-US"/>
        </a:p>
      </dgm:t>
    </dgm:pt>
    <dgm:pt modelId="{BE335629-DBFD-49C8-BE4E-843BB8F490C1}">
      <dgm:prSet phldrT="[Text]" custT="1"/>
      <dgm:spPr>
        <a:solidFill>
          <a:schemeClr val="bg1"/>
        </a:solidFill>
      </dgm:spPr>
      <dgm:t>
        <a:bodyPr/>
        <a:lstStyle/>
        <a:p>
          <a:r>
            <a:rPr lang="en-US" sz="1600" dirty="0"/>
            <a:t>Project Area RFI window ends</a:t>
          </a:r>
        </a:p>
      </dgm:t>
    </dgm:pt>
    <dgm:pt modelId="{08C00380-058E-4E90-A8BC-9F7A5DE6E893}" type="parTrans" cxnId="{426EE367-4BDD-4B98-B361-26112A9697A1}">
      <dgm:prSet/>
      <dgm:spPr/>
      <dgm:t>
        <a:bodyPr/>
        <a:lstStyle/>
        <a:p>
          <a:endParaRPr lang="en-US"/>
        </a:p>
      </dgm:t>
    </dgm:pt>
    <dgm:pt modelId="{3DCE6718-6482-4EE6-A2CC-9FE354D2D301}" type="sibTrans" cxnId="{426EE367-4BDD-4B98-B361-26112A9697A1}">
      <dgm:prSet/>
      <dgm:spPr/>
      <dgm:t>
        <a:bodyPr/>
        <a:lstStyle/>
        <a:p>
          <a:endParaRPr lang="en-US"/>
        </a:p>
      </dgm:t>
    </dgm:pt>
    <dgm:pt modelId="{CB702841-3486-4568-A5A9-80F6D4EF7160}">
      <dgm:prSet phldrT="[Text]"/>
      <dgm:spPr>
        <a:solidFill>
          <a:schemeClr val="accent3"/>
        </a:solidFill>
      </dgm:spPr>
      <dgm:t>
        <a:bodyPr/>
        <a:lstStyle/>
        <a:p>
          <a:r>
            <a:rPr lang="en-US" dirty="0"/>
            <a:t>June 17 – July 1</a:t>
          </a:r>
        </a:p>
      </dgm:t>
    </dgm:pt>
    <dgm:pt modelId="{9C36D97A-DE8D-4AB8-8FE4-56BBF523FD30}" type="parTrans" cxnId="{DAAB719B-E74D-48AC-A018-4781818883AE}">
      <dgm:prSet/>
      <dgm:spPr/>
      <dgm:t>
        <a:bodyPr/>
        <a:lstStyle/>
        <a:p>
          <a:endParaRPr lang="en-US"/>
        </a:p>
      </dgm:t>
    </dgm:pt>
    <dgm:pt modelId="{C641152B-6D4D-48F6-8D5C-E020BF98237A}" type="sibTrans" cxnId="{DAAB719B-E74D-48AC-A018-4781818883AE}">
      <dgm:prSet/>
      <dgm:spPr/>
      <dgm:t>
        <a:bodyPr/>
        <a:lstStyle/>
        <a:p>
          <a:endParaRPr lang="en-US"/>
        </a:p>
      </dgm:t>
    </dgm:pt>
    <dgm:pt modelId="{91A30555-F797-467B-A85D-B8B7FBC23F09}" type="pres">
      <dgm:prSet presAssocID="{69B071B5-2178-4316-8081-3437838358A7}" presName="Name0" presStyleCnt="0">
        <dgm:presLayoutVars>
          <dgm:dir/>
          <dgm:animLvl val="lvl"/>
          <dgm:resizeHandles val="exact"/>
        </dgm:presLayoutVars>
      </dgm:prSet>
      <dgm:spPr/>
    </dgm:pt>
    <dgm:pt modelId="{A491242C-D908-4AA3-81DA-3B9746FC97CF}" type="pres">
      <dgm:prSet presAssocID="{0D79873D-2C60-47E8-BC3B-8AC01A2C8FE3}" presName="composite" presStyleCnt="0"/>
      <dgm:spPr/>
    </dgm:pt>
    <dgm:pt modelId="{A2464ED5-CDD3-434B-BF8D-F6F4A637599D}" type="pres">
      <dgm:prSet presAssocID="{0D79873D-2C60-47E8-BC3B-8AC01A2C8FE3}" presName="parTx" presStyleLbl="node1" presStyleIdx="0" presStyleCnt="5">
        <dgm:presLayoutVars>
          <dgm:chMax val="0"/>
          <dgm:chPref val="0"/>
          <dgm:bulletEnabled val="1"/>
        </dgm:presLayoutVars>
      </dgm:prSet>
      <dgm:spPr/>
    </dgm:pt>
    <dgm:pt modelId="{9A2FB40B-8FFF-4774-8FF9-2B17F840E528}" type="pres">
      <dgm:prSet presAssocID="{0D79873D-2C60-47E8-BC3B-8AC01A2C8FE3}" presName="desTx" presStyleLbl="revTx" presStyleIdx="0" presStyleCnt="5">
        <dgm:presLayoutVars>
          <dgm:bulletEnabled val="1"/>
        </dgm:presLayoutVars>
      </dgm:prSet>
      <dgm:spPr/>
    </dgm:pt>
    <dgm:pt modelId="{043A02D7-A6CE-4769-B689-55B3A852BC2F}" type="pres">
      <dgm:prSet presAssocID="{A0AB89C2-C097-41EB-9CA6-7688C2C84965}" presName="space" presStyleCnt="0"/>
      <dgm:spPr/>
    </dgm:pt>
    <dgm:pt modelId="{3EA4C4E5-CB63-407E-90BC-BE75714CF158}" type="pres">
      <dgm:prSet presAssocID="{CB523E88-5301-4BAE-AE92-419F47C291F7}" presName="composite" presStyleCnt="0"/>
      <dgm:spPr/>
    </dgm:pt>
    <dgm:pt modelId="{10DF214C-7AE4-4C71-9679-EA66940EC63E}" type="pres">
      <dgm:prSet presAssocID="{CB523E88-5301-4BAE-AE92-419F47C291F7}" presName="parTx" presStyleLbl="node1" presStyleIdx="1" presStyleCnt="5">
        <dgm:presLayoutVars>
          <dgm:chMax val="0"/>
          <dgm:chPref val="0"/>
          <dgm:bulletEnabled val="1"/>
        </dgm:presLayoutVars>
      </dgm:prSet>
      <dgm:spPr/>
    </dgm:pt>
    <dgm:pt modelId="{3272B31E-10DA-4F29-B9D5-61A08AE34FF8}" type="pres">
      <dgm:prSet presAssocID="{CB523E88-5301-4BAE-AE92-419F47C291F7}" presName="desTx" presStyleLbl="revTx" presStyleIdx="1" presStyleCnt="5">
        <dgm:presLayoutVars>
          <dgm:bulletEnabled val="1"/>
        </dgm:presLayoutVars>
      </dgm:prSet>
      <dgm:spPr/>
    </dgm:pt>
    <dgm:pt modelId="{FDAF7540-384E-4A6A-AAA2-1BBBECC07F2F}" type="pres">
      <dgm:prSet presAssocID="{44ACE155-2A1B-4AB3-98AB-C4C0A5A82958}" presName="space" presStyleCnt="0"/>
      <dgm:spPr/>
    </dgm:pt>
    <dgm:pt modelId="{8F174E49-666F-4258-9E87-6CA5973BCC03}" type="pres">
      <dgm:prSet presAssocID="{CB702841-3486-4568-A5A9-80F6D4EF7160}" presName="composite" presStyleCnt="0"/>
      <dgm:spPr/>
    </dgm:pt>
    <dgm:pt modelId="{0DA27D5C-ED97-43A3-97E4-CF27D6C53E8A}" type="pres">
      <dgm:prSet presAssocID="{CB702841-3486-4568-A5A9-80F6D4EF7160}" presName="parTx" presStyleLbl="node1" presStyleIdx="2" presStyleCnt="5">
        <dgm:presLayoutVars>
          <dgm:chMax val="0"/>
          <dgm:chPref val="0"/>
          <dgm:bulletEnabled val="1"/>
        </dgm:presLayoutVars>
      </dgm:prSet>
      <dgm:spPr/>
    </dgm:pt>
    <dgm:pt modelId="{BD3583CC-8B31-49B5-866C-AA80C32BD5E5}" type="pres">
      <dgm:prSet presAssocID="{CB702841-3486-4568-A5A9-80F6D4EF7160}" presName="desTx" presStyleLbl="revTx" presStyleIdx="2" presStyleCnt="5">
        <dgm:presLayoutVars>
          <dgm:bulletEnabled val="1"/>
        </dgm:presLayoutVars>
      </dgm:prSet>
      <dgm:spPr/>
    </dgm:pt>
    <dgm:pt modelId="{B3AF251E-6737-408F-9BA6-9300FBB23E6C}" type="pres">
      <dgm:prSet presAssocID="{C641152B-6D4D-48F6-8D5C-E020BF98237A}" presName="space" presStyleCnt="0"/>
      <dgm:spPr/>
    </dgm:pt>
    <dgm:pt modelId="{5B776BDA-ACA8-4A98-B028-8DDD7FAC161C}" type="pres">
      <dgm:prSet presAssocID="{E799B04F-630A-479C-8192-F3BA97DAA1A4}" presName="composite" presStyleCnt="0"/>
      <dgm:spPr/>
    </dgm:pt>
    <dgm:pt modelId="{226900BA-FF19-4EA2-9DDD-A20BEC37EC48}" type="pres">
      <dgm:prSet presAssocID="{E799B04F-630A-479C-8192-F3BA97DAA1A4}" presName="parTx" presStyleLbl="node1" presStyleIdx="3" presStyleCnt="5" custLinFactNeighborX="1435" custLinFactNeighborY="-6096">
        <dgm:presLayoutVars>
          <dgm:chMax val="0"/>
          <dgm:chPref val="0"/>
          <dgm:bulletEnabled val="1"/>
        </dgm:presLayoutVars>
      </dgm:prSet>
      <dgm:spPr/>
    </dgm:pt>
    <dgm:pt modelId="{A69844EB-095E-4E4A-93C2-BF65F44B7369}" type="pres">
      <dgm:prSet presAssocID="{E799B04F-630A-479C-8192-F3BA97DAA1A4}" presName="desTx" presStyleLbl="revTx" presStyleIdx="3" presStyleCnt="5">
        <dgm:presLayoutVars>
          <dgm:bulletEnabled val="1"/>
        </dgm:presLayoutVars>
      </dgm:prSet>
      <dgm:spPr/>
    </dgm:pt>
    <dgm:pt modelId="{F868207A-62D3-46A6-9D10-15BB65A15871}" type="pres">
      <dgm:prSet presAssocID="{8EDAE41D-CB19-4632-BE74-ABF4D6258E84}" presName="space" presStyleCnt="0"/>
      <dgm:spPr/>
    </dgm:pt>
    <dgm:pt modelId="{8B8D3CD6-F273-46B1-BF61-9D02ECF73E01}" type="pres">
      <dgm:prSet presAssocID="{1554987C-4CCF-4046-B738-89E6836F5C0E}" presName="composite" presStyleCnt="0"/>
      <dgm:spPr/>
    </dgm:pt>
    <dgm:pt modelId="{CF41F28F-FB64-4745-A390-8B4914A3F535}" type="pres">
      <dgm:prSet presAssocID="{1554987C-4CCF-4046-B738-89E6836F5C0E}" presName="parTx" presStyleLbl="node1" presStyleIdx="4" presStyleCnt="5" custLinFactNeighborX="140" custLinFactNeighborY="-5379">
        <dgm:presLayoutVars>
          <dgm:chMax val="0"/>
          <dgm:chPref val="0"/>
          <dgm:bulletEnabled val="1"/>
        </dgm:presLayoutVars>
      </dgm:prSet>
      <dgm:spPr/>
    </dgm:pt>
    <dgm:pt modelId="{AA197A9E-BD2B-4091-9991-BFD9D6A55096}" type="pres">
      <dgm:prSet presAssocID="{1554987C-4CCF-4046-B738-89E6836F5C0E}" presName="desTx" presStyleLbl="revTx" presStyleIdx="4" presStyleCnt="5">
        <dgm:presLayoutVars>
          <dgm:bulletEnabled val="1"/>
        </dgm:presLayoutVars>
      </dgm:prSet>
      <dgm:spPr/>
    </dgm:pt>
  </dgm:ptLst>
  <dgm:cxnLst>
    <dgm:cxn modelId="{CB65FF17-9096-409E-9E7C-00D7C7D5B195}" srcId="{69B071B5-2178-4316-8081-3437838358A7}" destId="{1554987C-4CCF-4046-B738-89E6836F5C0E}" srcOrd="4" destOrd="0" parTransId="{CBC414ED-19C4-4D65-AEBE-0CF21563EE46}" sibTransId="{12BEBF80-4B97-4795-97EA-7A4DA42A36B8}"/>
    <dgm:cxn modelId="{14BB501D-6AEF-460C-8A24-C5E72D02F768}" srcId="{69B071B5-2178-4316-8081-3437838358A7}" destId="{0D79873D-2C60-47E8-BC3B-8AC01A2C8FE3}" srcOrd="0" destOrd="0" parTransId="{5D63406F-F0D4-4674-834F-97FFCD4461A3}" sibTransId="{A0AB89C2-C097-41EB-9CA6-7688C2C84965}"/>
    <dgm:cxn modelId="{3518B91F-D4E2-40E7-A593-3D21BF83B834}" type="presOf" srcId="{BE335629-DBFD-49C8-BE4E-843BB8F490C1}" destId="{3272B31E-10DA-4F29-B9D5-61A08AE34FF8}" srcOrd="0" destOrd="0" presId="urn:microsoft.com/office/officeart/2005/8/layout/chevron1"/>
    <dgm:cxn modelId="{180BD31F-01BD-497A-B841-3C4B805853EF}" type="presOf" srcId="{0D79873D-2C60-47E8-BC3B-8AC01A2C8FE3}" destId="{A2464ED5-CDD3-434B-BF8D-F6F4A637599D}" srcOrd="0" destOrd="0" presId="urn:microsoft.com/office/officeart/2005/8/layout/chevron1"/>
    <dgm:cxn modelId="{7A2E5F22-AB5F-4BDF-9845-3A9C16C17553}" srcId="{E799B04F-630A-479C-8192-F3BA97DAA1A4}" destId="{6F99A5C0-FB0A-449F-86D2-6D0B7C283CD3}" srcOrd="0" destOrd="0" parTransId="{474042C4-904D-4AF9-895C-35F542AC8BED}" sibTransId="{89F4DCAE-2200-4F5E-8BB1-5B7A02BC27CA}"/>
    <dgm:cxn modelId="{14087623-06B8-4841-9E6B-1B9B481E60B5}" type="presOf" srcId="{7E1DDAFD-FFBF-415B-B247-B539822C3D47}" destId="{9A2FB40B-8FFF-4774-8FF9-2B17F840E528}" srcOrd="0" destOrd="0" presId="urn:microsoft.com/office/officeart/2005/8/layout/chevron1"/>
    <dgm:cxn modelId="{2B234030-41F3-44A7-B811-8CC006901953}" srcId="{CB702841-3486-4568-A5A9-80F6D4EF7160}" destId="{56A43240-0BA9-40D8-AB37-BDC7A3034FCC}" srcOrd="0" destOrd="0" parTransId="{CC5C511E-1BEF-4746-97BF-7716751F01D1}" sibTransId="{4E9207C6-F9DE-48A1-A9AA-1B0656EAF3A4}"/>
    <dgm:cxn modelId="{69430940-7AA3-4EA0-8399-41584A7A163B}" type="presOf" srcId="{69B071B5-2178-4316-8081-3437838358A7}" destId="{91A30555-F797-467B-A85D-B8B7FBC23F09}" srcOrd="0" destOrd="0" presId="urn:microsoft.com/office/officeart/2005/8/layout/chevron1"/>
    <dgm:cxn modelId="{05B45B5F-2AEE-4C73-87D3-C84B57CB1C55}" srcId="{69B071B5-2178-4316-8081-3437838358A7}" destId="{CB523E88-5301-4BAE-AE92-419F47C291F7}" srcOrd="1" destOrd="0" parTransId="{ADC93450-5529-45F9-8F6F-DD20125D951E}" sibTransId="{44ACE155-2A1B-4AB3-98AB-C4C0A5A82958}"/>
    <dgm:cxn modelId="{F8830946-431D-4575-8AF7-4C7CCE7FD0B4}" srcId="{69B071B5-2178-4316-8081-3437838358A7}" destId="{E799B04F-630A-479C-8192-F3BA97DAA1A4}" srcOrd="3" destOrd="0" parTransId="{D09E959D-29E2-47E3-8286-7E7F1EFDA1D7}" sibTransId="{8EDAE41D-CB19-4632-BE74-ABF4D6258E84}"/>
    <dgm:cxn modelId="{426EE367-4BDD-4B98-B361-26112A9697A1}" srcId="{CB523E88-5301-4BAE-AE92-419F47C291F7}" destId="{BE335629-DBFD-49C8-BE4E-843BB8F490C1}" srcOrd="0" destOrd="0" parTransId="{08C00380-058E-4E90-A8BC-9F7A5DE6E893}" sibTransId="{3DCE6718-6482-4EE6-A2CC-9FE354D2D301}"/>
    <dgm:cxn modelId="{50E8E84C-FA9F-459C-A982-33F475E1655B}" type="presOf" srcId="{56A43240-0BA9-40D8-AB37-BDC7A3034FCC}" destId="{BD3583CC-8B31-49B5-866C-AA80C32BD5E5}" srcOrd="0" destOrd="0" presId="urn:microsoft.com/office/officeart/2005/8/layout/chevron1"/>
    <dgm:cxn modelId="{AF4A4091-4C29-4F2E-8098-B690E8B3A05A}" type="presOf" srcId="{CB702841-3486-4568-A5A9-80F6D4EF7160}" destId="{0DA27D5C-ED97-43A3-97E4-CF27D6C53E8A}" srcOrd="0" destOrd="0" presId="urn:microsoft.com/office/officeart/2005/8/layout/chevron1"/>
    <dgm:cxn modelId="{C21BEF98-C9A8-4AFB-9519-20706E15ED0D}" srcId="{1554987C-4CCF-4046-B738-89E6836F5C0E}" destId="{DFE7F4BE-71BE-4117-9912-43ED83B05574}" srcOrd="0" destOrd="0" parTransId="{7652DBF4-2CFC-411C-A6B5-C18BEED71B53}" sibTransId="{5A8FB096-7292-430A-8392-81E464DAB590}"/>
    <dgm:cxn modelId="{DAAB719B-E74D-48AC-A018-4781818883AE}" srcId="{69B071B5-2178-4316-8081-3437838358A7}" destId="{CB702841-3486-4568-A5A9-80F6D4EF7160}" srcOrd="2" destOrd="0" parTransId="{9C36D97A-DE8D-4AB8-8FE4-56BBF523FD30}" sibTransId="{C641152B-6D4D-48F6-8D5C-E020BF98237A}"/>
    <dgm:cxn modelId="{0676B2A1-D18F-4B57-ADF5-F5025DF4386D}" type="presOf" srcId="{6F99A5C0-FB0A-449F-86D2-6D0B7C283CD3}" destId="{A69844EB-095E-4E4A-93C2-BF65F44B7369}" srcOrd="0" destOrd="0" presId="urn:microsoft.com/office/officeart/2005/8/layout/chevron1"/>
    <dgm:cxn modelId="{E4E5D4B4-7134-446A-8FE9-E23D5B87F340}" type="presOf" srcId="{E799B04F-630A-479C-8192-F3BA97DAA1A4}" destId="{226900BA-FF19-4EA2-9DDD-A20BEC37EC48}" srcOrd="0" destOrd="0" presId="urn:microsoft.com/office/officeart/2005/8/layout/chevron1"/>
    <dgm:cxn modelId="{C83AE4C8-20C6-4FF5-96EA-9B4F28F58C59}" srcId="{0D79873D-2C60-47E8-BC3B-8AC01A2C8FE3}" destId="{7E1DDAFD-FFBF-415B-B247-B539822C3D47}" srcOrd="0" destOrd="0" parTransId="{C11A3622-6E6E-45D5-B544-6DC08218AAB4}" sibTransId="{2BBBA488-3F0C-4BA1-95C2-A41640759881}"/>
    <dgm:cxn modelId="{9F43BFD8-E9F7-4364-BE61-5E54925FA676}" type="presOf" srcId="{DFE7F4BE-71BE-4117-9912-43ED83B05574}" destId="{AA197A9E-BD2B-4091-9991-BFD9D6A55096}" srcOrd="0" destOrd="0" presId="urn:microsoft.com/office/officeart/2005/8/layout/chevron1"/>
    <dgm:cxn modelId="{CC59CDDE-EBDD-4273-B0BA-2055E8450A36}" type="presOf" srcId="{CB523E88-5301-4BAE-AE92-419F47C291F7}" destId="{10DF214C-7AE4-4C71-9679-EA66940EC63E}" srcOrd="0" destOrd="0" presId="urn:microsoft.com/office/officeart/2005/8/layout/chevron1"/>
    <dgm:cxn modelId="{77FFF8E8-EA15-470C-8096-B693F8771A5D}" type="presOf" srcId="{1554987C-4CCF-4046-B738-89E6836F5C0E}" destId="{CF41F28F-FB64-4745-A390-8B4914A3F535}" srcOrd="0" destOrd="0" presId="urn:microsoft.com/office/officeart/2005/8/layout/chevron1"/>
    <dgm:cxn modelId="{F0EBEAB5-C538-455B-8655-93B577B6C265}" type="presParOf" srcId="{91A30555-F797-467B-A85D-B8B7FBC23F09}" destId="{A491242C-D908-4AA3-81DA-3B9746FC97CF}" srcOrd="0" destOrd="0" presId="urn:microsoft.com/office/officeart/2005/8/layout/chevron1"/>
    <dgm:cxn modelId="{83AD1DBC-47A6-4AC3-B1AD-4777443BBC31}" type="presParOf" srcId="{A491242C-D908-4AA3-81DA-3B9746FC97CF}" destId="{A2464ED5-CDD3-434B-BF8D-F6F4A637599D}" srcOrd="0" destOrd="0" presId="urn:microsoft.com/office/officeart/2005/8/layout/chevron1"/>
    <dgm:cxn modelId="{6058CDA9-A8BA-4371-8ED0-D5853497841A}" type="presParOf" srcId="{A491242C-D908-4AA3-81DA-3B9746FC97CF}" destId="{9A2FB40B-8FFF-4774-8FF9-2B17F840E528}" srcOrd="1" destOrd="0" presId="urn:microsoft.com/office/officeart/2005/8/layout/chevron1"/>
    <dgm:cxn modelId="{2B63FCEF-308B-46B8-9865-4C0C09CF6FC7}" type="presParOf" srcId="{91A30555-F797-467B-A85D-B8B7FBC23F09}" destId="{043A02D7-A6CE-4769-B689-55B3A852BC2F}" srcOrd="1" destOrd="0" presId="urn:microsoft.com/office/officeart/2005/8/layout/chevron1"/>
    <dgm:cxn modelId="{DFF36914-2489-4760-80AF-B371C93329E3}" type="presParOf" srcId="{91A30555-F797-467B-A85D-B8B7FBC23F09}" destId="{3EA4C4E5-CB63-407E-90BC-BE75714CF158}" srcOrd="2" destOrd="0" presId="urn:microsoft.com/office/officeart/2005/8/layout/chevron1"/>
    <dgm:cxn modelId="{971E82BF-F45E-4F34-A9E4-A9D0D8588662}" type="presParOf" srcId="{3EA4C4E5-CB63-407E-90BC-BE75714CF158}" destId="{10DF214C-7AE4-4C71-9679-EA66940EC63E}" srcOrd="0" destOrd="0" presId="urn:microsoft.com/office/officeart/2005/8/layout/chevron1"/>
    <dgm:cxn modelId="{9CF6420B-5407-46C4-A879-2CEF0EDF3BE2}" type="presParOf" srcId="{3EA4C4E5-CB63-407E-90BC-BE75714CF158}" destId="{3272B31E-10DA-4F29-B9D5-61A08AE34FF8}" srcOrd="1" destOrd="0" presId="urn:microsoft.com/office/officeart/2005/8/layout/chevron1"/>
    <dgm:cxn modelId="{087A6066-2C18-4C53-BD38-C81DBCE27686}" type="presParOf" srcId="{91A30555-F797-467B-A85D-B8B7FBC23F09}" destId="{FDAF7540-384E-4A6A-AAA2-1BBBECC07F2F}" srcOrd="3" destOrd="0" presId="urn:microsoft.com/office/officeart/2005/8/layout/chevron1"/>
    <dgm:cxn modelId="{E2932E6A-8E86-4522-AFCA-64C7F5AC4C9E}" type="presParOf" srcId="{91A30555-F797-467B-A85D-B8B7FBC23F09}" destId="{8F174E49-666F-4258-9E87-6CA5973BCC03}" srcOrd="4" destOrd="0" presId="urn:microsoft.com/office/officeart/2005/8/layout/chevron1"/>
    <dgm:cxn modelId="{B1DE2A0F-0F99-44EB-8411-B0766B961B96}" type="presParOf" srcId="{8F174E49-666F-4258-9E87-6CA5973BCC03}" destId="{0DA27D5C-ED97-43A3-97E4-CF27D6C53E8A}" srcOrd="0" destOrd="0" presId="urn:microsoft.com/office/officeart/2005/8/layout/chevron1"/>
    <dgm:cxn modelId="{27FFFC61-FF4E-4DD7-B1A5-A3D0FEB363BC}" type="presParOf" srcId="{8F174E49-666F-4258-9E87-6CA5973BCC03}" destId="{BD3583CC-8B31-49B5-866C-AA80C32BD5E5}" srcOrd="1" destOrd="0" presId="urn:microsoft.com/office/officeart/2005/8/layout/chevron1"/>
    <dgm:cxn modelId="{69E47CA7-B967-4804-92CD-E92A82563794}" type="presParOf" srcId="{91A30555-F797-467B-A85D-B8B7FBC23F09}" destId="{B3AF251E-6737-408F-9BA6-9300FBB23E6C}" srcOrd="5" destOrd="0" presId="urn:microsoft.com/office/officeart/2005/8/layout/chevron1"/>
    <dgm:cxn modelId="{7B7EDC2E-131C-4DEE-A18E-CA15951A0695}" type="presParOf" srcId="{91A30555-F797-467B-A85D-B8B7FBC23F09}" destId="{5B776BDA-ACA8-4A98-B028-8DDD7FAC161C}" srcOrd="6" destOrd="0" presId="urn:microsoft.com/office/officeart/2005/8/layout/chevron1"/>
    <dgm:cxn modelId="{CE7F90E3-F7D0-4E6C-A47A-3378B0698284}" type="presParOf" srcId="{5B776BDA-ACA8-4A98-B028-8DDD7FAC161C}" destId="{226900BA-FF19-4EA2-9DDD-A20BEC37EC48}" srcOrd="0" destOrd="0" presId="urn:microsoft.com/office/officeart/2005/8/layout/chevron1"/>
    <dgm:cxn modelId="{2682DD23-6B4B-4E21-A765-C44ECA728E28}" type="presParOf" srcId="{5B776BDA-ACA8-4A98-B028-8DDD7FAC161C}" destId="{A69844EB-095E-4E4A-93C2-BF65F44B7369}" srcOrd="1" destOrd="0" presId="urn:microsoft.com/office/officeart/2005/8/layout/chevron1"/>
    <dgm:cxn modelId="{10899591-B0D5-451F-B7B8-B1C16822D125}" type="presParOf" srcId="{91A30555-F797-467B-A85D-B8B7FBC23F09}" destId="{F868207A-62D3-46A6-9D10-15BB65A15871}" srcOrd="7" destOrd="0" presId="urn:microsoft.com/office/officeart/2005/8/layout/chevron1"/>
    <dgm:cxn modelId="{44DBC4CA-66D5-4A34-B508-6E8893C7DCC1}" type="presParOf" srcId="{91A30555-F797-467B-A85D-B8B7FBC23F09}" destId="{8B8D3CD6-F273-46B1-BF61-9D02ECF73E01}" srcOrd="8" destOrd="0" presId="urn:microsoft.com/office/officeart/2005/8/layout/chevron1"/>
    <dgm:cxn modelId="{7E40DB5C-BECE-4B79-8367-41BE1B8ADF08}" type="presParOf" srcId="{8B8D3CD6-F273-46B1-BF61-9D02ECF73E01}" destId="{CF41F28F-FB64-4745-A390-8B4914A3F535}" srcOrd="0" destOrd="0" presId="urn:microsoft.com/office/officeart/2005/8/layout/chevron1"/>
    <dgm:cxn modelId="{CC01D85D-4B77-4637-BAB3-FBD8EDD42F8F}" type="presParOf" srcId="{8B8D3CD6-F273-46B1-BF61-9D02ECF73E01}" destId="{AA197A9E-BD2B-4091-9991-BFD9D6A55096}"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071B5-2178-4316-8081-3437838358A7}" type="doc">
      <dgm:prSet loTypeId="urn:microsoft.com/office/officeart/2005/8/layout/chevron1" loCatId="process" qsTypeId="urn:microsoft.com/office/officeart/2005/8/quickstyle/simple1" qsCatId="simple" csTypeId="urn:microsoft.com/office/officeart/2005/8/colors/accent1_2" csCatId="accent1" phldr="1"/>
      <dgm:spPr/>
    </dgm:pt>
    <dgm:pt modelId="{47545D18-6A94-4252-9794-BC62CDF41CAA}">
      <dgm:prSet phldrT="[Text]" custT="1"/>
      <dgm:spPr/>
      <dgm:t>
        <a:bodyPr/>
        <a:lstStyle/>
        <a:p>
          <a:r>
            <a:rPr lang="en-US" sz="1600" dirty="0"/>
            <a:t>NTIA must approve challenge results</a:t>
          </a:r>
        </a:p>
      </dgm:t>
    </dgm:pt>
    <dgm:pt modelId="{FA8B04F8-A5E1-450A-A264-F7E5B4E36B07}" type="parTrans" cxnId="{C9341308-1BD4-4358-A614-6C7391F0E283}">
      <dgm:prSet/>
      <dgm:spPr/>
      <dgm:t>
        <a:bodyPr/>
        <a:lstStyle/>
        <a:p>
          <a:endParaRPr lang="en-US"/>
        </a:p>
      </dgm:t>
    </dgm:pt>
    <dgm:pt modelId="{ECDBA6BB-67F6-4631-8C4E-7F979B509C80}" type="sibTrans" cxnId="{C9341308-1BD4-4358-A614-6C7391F0E283}">
      <dgm:prSet/>
      <dgm:spPr/>
      <dgm:t>
        <a:bodyPr/>
        <a:lstStyle/>
        <a:p>
          <a:endParaRPr lang="en-US"/>
        </a:p>
      </dgm:t>
    </dgm:pt>
    <dgm:pt modelId="{4023F0D5-898B-48E3-9F91-356338B4F5B3}">
      <dgm:prSet phldrT="[Text]" custT="1"/>
      <dgm:spPr>
        <a:solidFill>
          <a:schemeClr val="accent3"/>
        </a:solidFill>
      </dgm:spPr>
      <dgm:t>
        <a:bodyPr/>
        <a:lstStyle/>
        <a:p>
          <a:r>
            <a:rPr lang="en-US" sz="2000" b="0" dirty="0">
              <a:solidFill>
                <a:schemeClr val="bg1"/>
              </a:solidFill>
            </a:rPr>
            <a:t>Before Round One</a:t>
          </a:r>
          <a:endParaRPr lang="en-US" sz="2000" b="0" dirty="0">
            <a:solidFill>
              <a:srgbClr val="002060"/>
            </a:solidFill>
          </a:endParaRPr>
        </a:p>
      </dgm:t>
    </dgm:pt>
    <dgm:pt modelId="{57AFAF12-D9E7-4B90-A774-9B786AEDB4DB}" type="sibTrans" cxnId="{D7E12ED6-FB5A-468B-B5CC-176739742706}">
      <dgm:prSet/>
      <dgm:spPr/>
      <dgm:t>
        <a:bodyPr/>
        <a:lstStyle/>
        <a:p>
          <a:endParaRPr lang="en-US"/>
        </a:p>
      </dgm:t>
    </dgm:pt>
    <dgm:pt modelId="{BD9E559F-C8C8-4975-946F-48D5B40D81AE}" type="parTrans" cxnId="{D7E12ED6-FB5A-468B-B5CC-176739742706}">
      <dgm:prSet/>
      <dgm:spPr/>
      <dgm:t>
        <a:bodyPr/>
        <a:lstStyle/>
        <a:p>
          <a:endParaRPr lang="en-US"/>
        </a:p>
      </dgm:t>
    </dgm:pt>
    <dgm:pt modelId="{32CCDFA2-CD84-4B49-B302-A56D252BB868}">
      <dgm:prSet phldrT="[Text]" custT="1"/>
      <dgm:spPr>
        <a:solidFill>
          <a:schemeClr val="bg1"/>
        </a:solidFill>
      </dgm:spPr>
      <dgm:t>
        <a:bodyPr/>
        <a:lstStyle/>
        <a:p>
          <a:r>
            <a:rPr lang="en-US" sz="1600" b="0" dirty="0">
              <a:solidFill>
                <a:srgbClr val="002060"/>
              </a:solidFill>
            </a:rPr>
            <a:t>NTIA must approve Initial Proposal Vol. II before Round 1</a:t>
          </a:r>
        </a:p>
      </dgm:t>
    </dgm:pt>
    <dgm:pt modelId="{FCD60529-B0FD-4843-B6C4-E4240B65D118}" type="parTrans" cxnId="{5AA5BF0F-7F54-4843-A7B2-5DCDEC9140A0}">
      <dgm:prSet/>
      <dgm:spPr/>
      <dgm:t>
        <a:bodyPr/>
        <a:lstStyle/>
        <a:p>
          <a:endParaRPr lang="en-US"/>
        </a:p>
      </dgm:t>
    </dgm:pt>
    <dgm:pt modelId="{6B5CCAFA-5C8E-4530-A3EA-3B3117FEF178}" type="sibTrans" cxnId="{5AA5BF0F-7F54-4843-A7B2-5DCDEC9140A0}">
      <dgm:prSet/>
      <dgm:spPr/>
      <dgm:t>
        <a:bodyPr/>
        <a:lstStyle/>
        <a:p>
          <a:endParaRPr lang="en-US"/>
        </a:p>
      </dgm:t>
    </dgm:pt>
    <dgm:pt modelId="{3C9358A5-F761-47CA-BDB3-4D5FE2BA6176}">
      <dgm:prSet phldrT="[Text]" custT="1"/>
      <dgm:spPr>
        <a:solidFill>
          <a:schemeClr val="accent3"/>
        </a:solidFill>
      </dgm:spPr>
      <dgm:t>
        <a:bodyPr/>
        <a:lstStyle/>
        <a:p>
          <a:r>
            <a:rPr lang="en-US" sz="2000" b="0" dirty="0">
              <a:solidFill>
                <a:schemeClr val="bg1"/>
              </a:solidFill>
            </a:rPr>
            <a:t>Before Round one</a:t>
          </a:r>
        </a:p>
      </dgm:t>
    </dgm:pt>
    <dgm:pt modelId="{F7F23D83-F737-4458-BCF0-43A65260E4CB}" type="parTrans" cxnId="{705DA5A5-0F28-47CD-A5D0-B2C865FCEFEE}">
      <dgm:prSet/>
      <dgm:spPr/>
      <dgm:t>
        <a:bodyPr/>
        <a:lstStyle/>
        <a:p>
          <a:endParaRPr lang="en-US"/>
        </a:p>
      </dgm:t>
    </dgm:pt>
    <dgm:pt modelId="{3434EA62-BA76-4B0A-8FB8-1EE45176F8AA}" type="sibTrans" cxnId="{705DA5A5-0F28-47CD-A5D0-B2C865FCEFEE}">
      <dgm:prSet/>
      <dgm:spPr/>
      <dgm:t>
        <a:bodyPr/>
        <a:lstStyle/>
        <a:p>
          <a:endParaRPr lang="en-US"/>
        </a:p>
      </dgm:t>
    </dgm:pt>
    <dgm:pt modelId="{1AC11838-8AAE-4EEC-B947-5F5D68060788}">
      <dgm:prSet phldrT="[Text]" custT="1"/>
      <dgm:spPr/>
      <dgm:t>
        <a:bodyPr/>
        <a:lstStyle/>
        <a:p>
          <a:r>
            <a:rPr lang="en-US" sz="1600" dirty="0"/>
            <a:t>Round one awards opens</a:t>
          </a:r>
        </a:p>
      </dgm:t>
    </dgm:pt>
    <dgm:pt modelId="{0F0031CB-9020-4D87-9660-BF13BEBD4DC1}" type="parTrans" cxnId="{961A4CD2-5B43-4C48-955D-A0CA78414533}">
      <dgm:prSet/>
      <dgm:spPr/>
      <dgm:t>
        <a:bodyPr/>
        <a:lstStyle/>
        <a:p>
          <a:endParaRPr lang="en-US"/>
        </a:p>
      </dgm:t>
    </dgm:pt>
    <dgm:pt modelId="{0827BF56-10DA-4411-BC7D-48188967F05E}" type="sibTrans" cxnId="{961A4CD2-5B43-4C48-955D-A0CA78414533}">
      <dgm:prSet/>
      <dgm:spPr/>
      <dgm:t>
        <a:bodyPr/>
        <a:lstStyle/>
        <a:p>
          <a:endParaRPr lang="en-US"/>
        </a:p>
      </dgm:t>
    </dgm:pt>
    <dgm:pt modelId="{2034250D-DFD1-4221-9409-91666E1F6A7C}">
      <dgm:prSet phldrT="[Text]" custT="1"/>
      <dgm:spPr>
        <a:solidFill>
          <a:schemeClr val="accent3"/>
        </a:solidFill>
      </dgm:spPr>
      <dgm:t>
        <a:bodyPr/>
        <a:lstStyle/>
        <a:p>
          <a:r>
            <a:rPr lang="en-US" sz="2400" b="0" dirty="0"/>
            <a:t>Aug. 15</a:t>
          </a:r>
        </a:p>
      </dgm:t>
    </dgm:pt>
    <dgm:pt modelId="{CA73F123-D88B-4369-80D0-93BDB95D133A}" type="parTrans" cxnId="{1CA50C91-43BC-4D72-BD57-E3F50D74E49C}">
      <dgm:prSet/>
      <dgm:spPr/>
      <dgm:t>
        <a:bodyPr/>
        <a:lstStyle/>
        <a:p>
          <a:endParaRPr lang="en-US"/>
        </a:p>
      </dgm:t>
    </dgm:pt>
    <dgm:pt modelId="{FBA544CC-1744-4D8A-98C3-75C2BB1A00D0}" type="sibTrans" cxnId="{1CA50C91-43BC-4D72-BD57-E3F50D74E49C}">
      <dgm:prSet/>
      <dgm:spPr/>
      <dgm:t>
        <a:bodyPr/>
        <a:lstStyle/>
        <a:p>
          <a:endParaRPr lang="en-US"/>
        </a:p>
      </dgm:t>
    </dgm:pt>
    <dgm:pt modelId="{DE1E8D4F-0C9D-4AE9-B7D6-279CD8B03C91}">
      <dgm:prSet phldrT="[Text]" custT="1"/>
      <dgm:spPr>
        <a:solidFill>
          <a:schemeClr val="accent3"/>
        </a:solidFill>
      </dgm:spPr>
      <dgm:t>
        <a:bodyPr/>
        <a:lstStyle/>
        <a:p>
          <a:r>
            <a:rPr lang="en-US" sz="2400" dirty="0"/>
            <a:t>Oct. 15</a:t>
          </a:r>
        </a:p>
      </dgm:t>
    </dgm:pt>
    <dgm:pt modelId="{C1B34BAF-FE71-487F-A739-64AD07E7897A}" type="parTrans" cxnId="{0169CBEC-DD99-45C1-BFF8-31A5CC46CBC0}">
      <dgm:prSet/>
      <dgm:spPr/>
      <dgm:t>
        <a:bodyPr/>
        <a:lstStyle/>
        <a:p>
          <a:endParaRPr lang="en-US"/>
        </a:p>
      </dgm:t>
    </dgm:pt>
    <dgm:pt modelId="{738E86BB-8AB1-4D06-9C67-6A85A5955F49}" type="sibTrans" cxnId="{0169CBEC-DD99-45C1-BFF8-31A5CC46CBC0}">
      <dgm:prSet/>
      <dgm:spPr/>
      <dgm:t>
        <a:bodyPr/>
        <a:lstStyle/>
        <a:p>
          <a:endParaRPr lang="en-US"/>
        </a:p>
      </dgm:t>
    </dgm:pt>
    <dgm:pt modelId="{3F45C708-4A55-4E73-9306-5CB11AC029B6}">
      <dgm:prSet phldrT="[Text]" custT="1"/>
      <dgm:spPr/>
      <dgm:t>
        <a:bodyPr/>
        <a:lstStyle/>
        <a:p>
          <a:r>
            <a:rPr lang="en-US" sz="1600" dirty="0"/>
            <a:t>Round 1 closes. 60-day review window including sub-round, BAFO</a:t>
          </a:r>
        </a:p>
      </dgm:t>
    </dgm:pt>
    <dgm:pt modelId="{A6B4244A-4E76-45BD-AFFA-290822FE44A8}" type="parTrans" cxnId="{8EEA7BF1-0D38-48B8-81E0-CED402C0E253}">
      <dgm:prSet/>
      <dgm:spPr/>
      <dgm:t>
        <a:bodyPr/>
        <a:lstStyle/>
        <a:p>
          <a:endParaRPr lang="en-US"/>
        </a:p>
      </dgm:t>
    </dgm:pt>
    <dgm:pt modelId="{92B82DBA-370A-42D0-B92C-E226B13E5E99}" type="sibTrans" cxnId="{8EEA7BF1-0D38-48B8-81E0-CED402C0E253}">
      <dgm:prSet/>
      <dgm:spPr/>
      <dgm:t>
        <a:bodyPr/>
        <a:lstStyle/>
        <a:p>
          <a:endParaRPr lang="en-US"/>
        </a:p>
      </dgm:t>
    </dgm:pt>
    <dgm:pt modelId="{6AB8E48D-2BF2-43A0-8D5E-9332C76704E7}">
      <dgm:prSet phldrT="[Text]" custT="1"/>
      <dgm:spPr/>
      <dgm:t>
        <a:bodyPr/>
        <a:lstStyle/>
        <a:p>
          <a:r>
            <a:rPr lang="en-US" sz="2400" dirty="0"/>
            <a:t>Feb. 15</a:t>
          </a:r>
        </a:p>
      </dgm:t>
    </dgm:pt>
    <dgm:pt modelId="{21116586-D821-4697-B0C4-5C87972920C9}" type="parTrans" cxnId="{38FA9789-36FD-4C64-BB19-34AA35DECE4F}">
      <dgm:prSet/>
      <dgm:spPr/>
      <dgm:t>
        <a:bodyPr/>
        <a:lstStyle/>
        <a:p>
          <a:endParaRPr lang="en-US"/>
        </a:p>
      </dgm:t>
    </dgm:pt>
    <dgm:pt modelId="{AE47ABCD-4782-4430-90C5-A21B5B495784}" type="sibTrans" cxnId="{38FA9789-36FD-4C64-BB19-34AA35DECE4F}">
      <dgm:prSet/>
      <dgm:spPr/>
      <dgm:t>
        <a:bodyPr/>
        <a:lstStyle/>
        <a:p>
          <a:endParaRPr lang="en-US"/>
        </a:p>
      </dgm:t>
    </dgm:pt>
    <dgm:pt modelId="{A6A3D97E-BD63-4051-99DC-F3E10589EEC6}">
      <dgm:prSet phldrT="[Text]" custT="1"/>
      <dgm:spPr/>
      <dgm:t>
        <a:bodyPr/>
        <a:lstStyle/>
        <a:p>
          <a:r>
            <a:rPr lang="en-US" sz="1600" dirty="0"/>
            <a:t>Round 2 opens (also 60 days for applications, 60 </a:t>
          </a:r>
          <a:r>
            <a:rPr lang="en-US" sz="1600"/>
            <a:t>days for review)</a:t>
          </a:r>
          <a:endParaRPr lang="en-US" sz="1600" dirty="0"/>
        </a:p>
      </dgm:t>
    </dgm:pt>
    <dgm:pt modelId="{0FF08AE1-E2B2-41C2-B043-CB5E86CE3D06}" type="parTrans" cxnId="{8EFA6F3D-6839-4739-8F1F-B35399075AAA}">
      <dgm:prSet/>
      <dgm:spPr/>
      <dgm:t>
        <a:bodyPr/>
        <a:lstStyle/>
        <a:p>
          <a:endParaRPr lang="en-US"/>
        </a:p>
      </dgm:t>
    </dgm:pt>
    <dgm:pt modelId="{4198C0E7-2E5C-4A75-8EF7-6E6895068877}" type="sibTrans" cxnId="{8EFA6F3D-6839-4739-8F1F-B35399075AAA}">
      <dgm:prSet/>
      <dgm:spPr/>
      <dgm:t>
        <a:bodyPr/>
        <a:lstStyle/>
        <a:p>
          <a:endParaRPr lang="en-US"/>
        </a:p>
      </dgm:t>
    </dgm:pt>
    <dgm:pt modelId="{5DBF2EEE-B728-4863-8CC1-F656A47BDBC5}">
      <dgm:prSet phldrT="[Text]" custT="1"/>
      <dgm:spPr/>
      <dgm:t>
        <a:bodyPr/>
        <a:lstStyle/>
        <a:p>
          <a:r>
            <a:rPr lang="en-US" sz="1600" dirty="0">
              <a:highlight>
                <a:srgbClr val="FFFF00"/>
              </a:highlight>
            </a:rPr>
            <a:t>Earliest possible date </a:t>
          </a:r>
          <a:r>
            <a:rPr lang="en-US" sz="1600" dirty="0"/>
            <a:t>(Tentative to NTIA approval of locations)</a:t>
          </a:r>
        </a:p>
      </dgm:t>
    </dgm:pt>
    <dgm:pt modelId="{DF93B3C0-1B1F-4D36-B8B2-8732BDFBEEDA}" type="parTrans" cxnId="{241221EC-9BF4-4B02-8A1C-FE3052A547C5}">
      <dgm:prSet/>
      <dgm:spPr/>
    </dgm:pt>
    <dgm:pt modelId="{751C0A7C-EC09-4963-8F92-3619AFF0E433}" type="sibTrans" cxnId="{241221EC-9BF4-4B02-8A1C-FE3052A547C5}">
      <dgm:prSet/>
      <dgm:spPr/>
    </dgm:pt>
    <dgm:pt modelId="{91A30555-F797-467B-A85D-B8B7FBC23F09}" type="pres">
      <dgm:prSet presAssocID="{69B071B5-2178-4316-8081-3437838358A7}" presName="Name0" presStyleCnt="0">
        <dgm:presLayoutVars>
          <dgm:dir/>
          <dgm:animLvl val="lvl"/>
          <dgm:resizeHandles val="exact"/>
        </dgm:presLayoutVars>
      </dgm:prSet>
      <dgm:spPr/>
    </dgm:pt>
    <dgm:pt modelId="{CE3F1949-3F40-4D39-A784-684458993F06}" type="pres">
      <dgm:prSet presAssocID="{4023F0D5-898B-48E3-9F91-356338B4F5B3}" presName="composite" presStyleCnt="0"/>
      <dgm:spPr/>
    </dgm:pt>
    <dgm:pt modelId="{5EE1A582-9850-4741-A9E7-D84513C44165}" type="pres">
      <dgm:prSet presAssocID="{4023F0D5-898B-48E3-9F91-356338B4F5B3}" presName="parTx" presStyleLbl="node1" presStyleIdx="0" presStyleCnt="5">
        <dgm:presLayoutVars>
          <dgm:chMax val="0"/>
          <dgm:chPref val="0"/>
          <dgm:bulletEnabled val="1"/>
        </dgm:presLayoutVars>
      </dgm:prSet>
      <dgm:spPr/>
    </dgm:pt>
    <dgm:pt modelId="{CA7BAE44-1D66-4E9A-82FB-AA77DFCAB0C1}" type="pres">
      <dgm:prSet presAssocID="{4023F0D5-898B-48E3-9F91-356338B4F5B3}" presName="desTx" presStyleLbl="revTx" presStyleIdx="0" presStyleCnt="5">
        <dgm:presLayoutVars>
          <dgm:bulletEnabled val="1"/>
        </dgm:presLayoutVars>
      </dgm:prSet>
      <dgm:spPr/>
    </dgm:pt>
    <dgm:pt modelId="{CB0CC482-1F70-4F5D-9CBB-847575890D1E}" type="pres">
      <dgm:prSet presAssocID="{57AFAF12-D9E7-4B90-A774-9B786AEDB4DB}" presName="space" presStyleCnt="0"/>
      <dgm:spPr/>
    </dgm:pt>
    <dgm:pt modelId="{C6807931-8660-4D67-ACE2-1A94D6E86212}" type="pres">
      <dgm:prSet presAssocID="{3C9358A5-F761-47CA-BDB3-4D5FE2BA6176}" presName="composite" presStyleCnt="0"/>
      <dgm:spPr/>
    </dgm:pt>
    <dgm:pt modelId="{8BE296DA-AD73-42A7-99A6-4C27F08A028F}" type="pres">
      <dgm:prSet presAssocID="{3C9358A5-F761-47CA-BDB3-4D5FE2BA6176}" presName="parTx" presStyleLbl="node1" presStyleIdx="1" presStyleCnt="5">
        <dgm:presLayoutVars>
          <dgm:chMax val="0"/>
          <dgm:chPref val="0"/>
          <dgm:bulletEnabled val="1"/>
        </dgm:presLayoutVars>
      </dgm:prSet>
      <dgm:spPr/>
    </dgm:pt>
    <dgm:pt modelId="{FCF172D4-5D16-41CD-89B6-5CB91BC63048}" type="pres">
      <dgm:prSet presAssocID="{3C9358A5-F761-47CA-BDB3-4D5FE2BA6176}" presName="desTx" presStyleLbl="revTx" presStyleIdx="1" presStyleCnt="5">
        <dgm:presLayoutVars>
          <dgm:bulletEnabled val="1"/>
        </dgm:presLayoutVars>
      </dgm:prSet>
      <dgm:spPr/>
    </dgm:pt>
    <dgm:pt modelId="{28F79B9A-849E-4BE0-B42C-DFC94BCCC85B}" type="pres">
      <dgm:prSet presAssocID="{3434EA62-BA76-4B0A-8FB8-1EE45176F8AA}" presName="space" presStyleCnt="0"/>
      <dgm:spPr/>
    </dgm:pt>
    <dgm:pt modelId="{C4DE9B40-35FD-48E3-B64C-BBB538555F14}" type="pres">
      <dgm:prSet presAssocID="{2034250D-DFD1-4221-9409-91666E1F6A7C}" presName="composite" presStyleCnt="0"/>
      <dgm:spPr/>
    </dgm:pt>
    <dgm:pt modelId="{2A765647-450D-499F-A3BA-9FCDC56046AC}" type="pres">
      <dgm:prSet presAssocID="{2034250D-DFD1-4221-9409-91666E1F6A7C}" presName="parTx" presStyleLbl="node1" presStyleIdx="2" presStyleCnt="5">
        <dgm:presLayoutVars>
          <dgm:chMax val="0"/>
          <dgm:chPref val="0"/>
          <dgm:bulletEnabled val="1"/>
        </dgm:presLayoutVars>
      </dgm:prSet>
      <dgm:spPr/>
    </dgm:pt>
    <dgm:pt modelId="{B657828E-1648-4E0A-BBCB-B11FB05F7B06}" type="pres">
      <dgm:prSet presAssocID="{2034250D-DFD1-4221-9409-91666E1F6A7C}" presName="desTx" presStyleLbl="revTx" presStyleIdx="2" presStyleCnt="5">
        <dgm:presLayoutVars>
          <dgm:bulletEnabled val="1"/>
        </dgm:presLayoutVars>
      </dgm:prSet>
      <dgm:spPr/>
    </dgm:pt>
    <dgm:pt modelId="{BFF43C5B-FA66-43A7-BE4B-04C9424B62FE}" type="pres">
      <dgm:prSet presAssocID="{FBA544CC-1744-4D8A-98C3-75C2BB1A00D0}" presName="space" presStyleCnt="0"/>
      <dgm:spPr/>
    </dgm:pt>
    <dgm:pt modelId="{EABCB328-1D04-42A2-882A-5D17958C0661}" type="pres">
      <dgm:prSet presAssocID="{DE1E8D4F-0C9D-4AE9-B7D6-279CD8B03C91}" presName="composite" presStyleCnt="0"/>
      <dgm:spPr/>
    </dgm:pt>
    <dgm:pt modelId="{37ECF17F-87CE-4589-A669-2805BF94A83B}" type="pres">
      <dgm:prSet presAssocID="{DE1E8D4F-0C9D-4AE9-B7D6-279CD8B03C91}" presName="parTx" presStyleLbl="node1" presStyleIdx="3" presStyleCnt="5">
        <dgm:presLayoutVars>
          <dgm:chMax val="0"/>
          <dgm:chPref val="0"/>
          <dgm:bulletEnabled val="1"/>
        </dgm:presLayoutVars>
      </dgm:prSet>
      <dgm:spPr/>
    </dgm:pt>
    <dgm:pt modelId="{69E0379B-DC78-4319-9A38-5D023583C181}" type="pres">
      <dgm:prSet presAssocID="{DE1E8D4F-0C9D-4AE9-B7D6-279CD8B03C91}" presName="desTx" presStyleLbl="revTx" presStyleIdx="3" presStyleCnt="5">
        <dgm:presLayoutVars>
          <dgm:bulletEnabled val="1"/>
        </dgm:presLayoutVars>
      </dgm:prSet>
      <dgm:spPr/>
    </dgm:pt>
    <dgm:pt modelId="{F66E2C15-81EA-49CB-A280-222F2F1E9FA3}" type="pres">
      <dgm:prSet presAssocID="{738E86BB-8AB1-4D06-9C67-6A85A5955F49}" presName="space" presStyleCnt="0"/>
      <dgm:spPr/>
    </dgm:pt>
    <dgm:pt modelId="{B3E7AC0A-DF7E-4D17-BDA5-1003F9AA2369}" type="pres">
      <dgm:prSet presAssocID="{6AB8E48D-2BF2-43A0-8D5E-9332C76704E7}" presName="composite" presStyleCnt="0"/>
      <dgm:spPr/>
    </dgm:pt>
    <dgm:pt modelId="{7DB28B4D-0794-45AD-9AB8-A5C7524676A8}" type="pres">
      <dgm:prSet presAssocID="{6AB8E48D-2BF2-43A0-8D5E-9332C76704E7}" presName="parTx" presStyleLbl="node1" presStyleIdx="4" presStyleCnt="5">
        <dgm:presLayoutVars>
          <dgm:chMax val="0"/>
          <dgm:chPref val="0"/>
          <dgm:bulletEnabled val="1"/>
        </dgm:presLayoutVars>
      </dgm:prSet>
      <dgm:spPr/>
    </dgm:pt>
    <dgm:pt modelId="{97336757-4654-4000-A32F-0C2DCD52BA90}" type="pres">
      <dgm:prSet presAssocID="{6AB8E48D-2BF2-43A0-8D5E-9332C76704E7}" presName="desTx" presStyleLbl="revTx" presStyleIdx="4" presStyleCnt="5">
        <dgm:presLayoutVars>
          <dgm:bulletEnabled val="1"/>
        </dgm:presLayoutVars>
      </dgm:prSet>
      <dgm:spPr/>
    </dgm:pt>
  </dgm:ptLst>
  <dgm:cxnLst>
    <dgm:cxn modelId="{5C9FA402-54E4-4DF4-8B00-033AF00FE460}" type="presOf" srcId="{3C9358A5-F761-47CA-BDB3-4D5FE2BA6176}" destId="{8BE296DA-AD73-42A7-99A6-4C27F08A028F}" srcOrd="0" destOrd="0" presId="urn:microsoft.com/office/officeart/2005/8/layout/chevron1"/>
    <dgm:cxn modelId="{C9341308-1BD4-4358-A614-6C7391F0E283}" srcId="{3C9358A5-F761-47CA-BDB3-4D5FE2BA6176}" destId="{47545D18-6A94-4252-9794-BC62CDF41CAA}" srcOrd="0" destOrd="0" parTransId="{FA8B04F8-A5E1-450A-A264-F7E5B4E36B07}" sibTransId="{ECDBA6BB-67F6-4631-8C4E-7F979B509C80}"/>
    <dgm:cxn modelId="{1C18030E-9C45-4478-8EB7-036DDE57CA68}" type="presOf" srcId="{5DBF2EEE-B728-4863-8CC1-F656A47BDBC5}" destId="{B657828E-1648-4E0A-BBCB-B11FB05F7B06}" srcOrd="0" destOrd="1" presId="urn:microsoft.com/office/officeart/2005/8/layout/chevron1"/>
    <dgm:cxn modelId="{5AA5BF0F-7F54-4843-A7B2-5DCDEC9140A0}" srcId="{4023F0D5-898B-48E3-9F91-356338B4F5B3}" destId="{32CCDFA2-CD84-4B49-B302-A56D252BB868}" srcOrd="0" destOrd="0" parTransId="{FCD60529-B0FD-4843-B6C4-E4240B65D118}" sibTransId="{6B5CCAFA-5C8E-4530-A3EA-3B3117FEF178}"/>
    <dgm:cxn modelId="{F4B25A3A-129D-45ED-87AF-2FAA99D37831}" type="presOf" srcId="{32CCDFA2-CD84-4B49-B302-A56D252BB868}" destId="{CA7BAE44-1D66-4E9A-82FB-AA77DFCAB0C1}" srcOrd="0" destOrd="0" presId="urn:microsoft.com/office/officeart/2005/8/layout/chevron1"/>
    <dgm:cxn modelId="{035E723B-24C5-45B9-8FE1-A57911CC78FA}" type="presOf" srcId="{6AB8E48D-2BF2-43A0-8D5E-9332C76704E7}" destId="{7DB28B4D-0794-45AD-9AB8-A5C7524676A8}" srcOrd="0" destOrd="0" presId="urn:microsoft.com/office/officeart/2005/8/layout/chevron1"/>
    <dgm:cxn modelId="{8EFA6F3D-6839-4739-8F1F-B35399075AAA}" srcId="{6AB8E48D-2BF2-43A0-8D5E-9332C76704E7}" destId="{A6A3D97E-BD63-4051-99DC-F3E10589EEC6}" srcOrd="0" destOrd="0" parTransId="{0FF08AE1-E2B2-41C2-B043-CB5E86CE3D06}" sibTransId="{4198C0E7-2E5C-4A75-8EF7-6E6895068877}"/>
    <dgm:cxn modelId="{69430940-7AA3-4EA0-8399-41584A7A163B}" type="presOf" srcId="{69B071B5-2178-4316-8081-3437838358A7}" destId="{91A30555-F797-467B-A85D-B8B7FBC23F09}" srcOrd="0" destOrd="0" presId="urn:microsoft.com/office/officeart/2005/8/layout/chevron1"/>
    <dgm:cxn modelId="{30A15E60-9D5C-47B3-B4D7-AE21A33C8468}" type="presOf" srcId="{2034250D-DFD1-4221-9409-91666E1F6A7C}" destId="{2A765647-450D-499F-A3BA-9FCDC56046AC}" srcOrd="0" destOrd="0" presId="urn:microsoft.com/office/officeart/2005/8/layout/chevron1"/>
    <dgm:cxn modelId="{D2E1B77F-E954-4178-92D3-99D1B0F9A861}" type="presOf" srcId="{DE1E8D4F-0C9D-4AE9-B7D6-279CD8B03C91}" destId="{37ECF17F-87CE-4589-A669-2805BF94A83B}" srcOrd="0" destOrd="0" presId="urn:microsoft.com/office/officeart/2005/8/layout/chevron1"/>
    <dgm:cxn modelId="{19EA0986-2870-4C58-8838-CC5E903140BC}" type="presOf" srcId="{A6A3D97E-BD63-4051-99DC-F3E10589EEC6}" destId="{97336757-4654-4000-A32F-0C2DCD52BA90}" srcOrd="0" destOrd="0" presId="urn:microsoft.com/office/officeart/2005/8/layout/chevron1"/>
    <dgm:cxn modelId="{38FA9789-36FD-4C64-BB19-34AA35DECE4F}" srcId="{69B071B5-2178-4316-8081-3437838358A7}" destId="{6AB8E48D-2BF2-43A0-8D5E-9332C76704E7}" srcOrd="4" destOrd="0" parTransId="{21116586-D821-4697-B0C4-5C87972920C9}" sibTransId="{AE47ABCD-4782-4430-90C5-A21B5B495784}"/>
    <dgm:cxn modelId="{1CA50C91-43BC-4D72-BD57-E3F50D74E49C}" srcId="{69B071B5-2178-4316-8081-3437838358A7}" destId="{2034250D-DFD1-4221-9409-91666E1F6A7C}" srcOrd="2" destOrd="0" parTransId="{CA73F123-D88B-4369-80D0-93BDB95D133A}" sibTransId="{FBA544CC-1744-4D8A-98C3-75C2BB1A00D0}"/>
    <dgm:cxn modelId="{705DA5A5-0F28-47CD-A5D0-B2C865FCEFEE}" srcId="{69B071B5-2178-4316-8081-3437838358A7}" destId="{3C9358A5-F761-47CA-BDB3-4D5FE2BA6176}" srcOrd="1" destOrd="0" parTransId="{F7F23D83-F737-4458-BCF0-43A65260E4CB}" sibTransId="{3434EA62-BA76-4B0A-8FB8-1EE45176F8AA}"/>
    <dgm:cxn modelId="{2D5523B0-81B4-4505-80E6-FFA2332F3F74}" type="presOf" srcId="{3F45C708-4A55-4E73-9306-5CB11AC029B6}" destId="{69E0379B-DC78-4319-9A38-5D023583C181}" srcOrd="0" destOrd="0" presId="urn:microsoft.com/office/officeart/2005/8/layout/chevron1"/>
    <dgm:cxn modelId="{364D3FCF-E64B-4203-9BE0-C379C55ADB1E}" type="presOf" srcId="{1AC11838-8AAE-4EEC-B947-5F5D68060788}" destId="{B657828E-1648-4E0A-BBCB-B11FB05F7B06}" srcOrd="0" destOrd="0" presId="urn:microsoft.com/office/officeart/2005/8/layout/chevron1"/>
    <dgm:cxn modelId="{961A4CD2-5B43-4C48-955D-A0CA78414533}" srcId="{2034250D-DFD1-4221-9409-91666E1F6A7C}" destId="{1AC11838-8AAE-4EEC-B947-5F5D68060788}" srcOrd="0" destOrd="0" parTransId="{0F0031CB-9020-4D87-9660-BF13BEBD4DC1}" sibTransId="{0827BF56-10DA-4411-BC7D-48188967F05E}"/>
    <dgm:cxn modelId="{D7E12ED6-FB5A-468B-B5CC-176739742706}" srcId="{69B071B5-2178-4316-8081-3437838358A7}" destId="{4023F0D5-898B-48E3-9F91-356338B4F5B3}" srcOrd="0" destOrd="0" parTransId="{BD9E559F-C8C8-4975-946F-48D5B40D81AE}" sibTransId="{57AFAF12-D9E7-4B90-A774-9B786AEDB4DB}"/>
    <dgm:cxn modelId="{B5B059EB-7FA0-42C6-AE71-57A70DAC7CE8}" type="presOf" srcId="{47545D18-6A94-4252-9794-BC62CDF41CAA}" destId="{FCF172D4-5D16-41CD-89B6-5CB91BC63048}" srcOrd="0" destOrd="0" presId="urn:microsoft.com/office/officeart/2005/8/layout/chevron1"/>
    <dgm:cxn modelId="{241221EC-9BF4-4B02-8A1C-FE3052A547C5}" srcId="{2034250D-DFD1-4221-9409-91666E1F6A7C}" destId="{5DBF2EEE-B728-4863-8CC1-F656A47BDBC5}" srcOrd="1" destOrd="0" parTransId="{DF93B3C0-1B1F-4D36-B8B2-8732BDFBEEDA}" sibTransId="{751C0A7C-EC09-4963-8F92-3619AFF0E433}"/>
    <dgm:cxn modelId="{0169CBEC-DD99-45C1-BFF8-31A5CC46CBC0}" srcId="{69B071B5-2178-4316-8081-3437838358A7}" destId="{DE1E8D4F-0C9D-4AE9-B7D6-279CD8B03C91}" srcOrd="3" destOrd="0" parTransId="{C1B34BAF-FE71-487F-A739-64AD07E7897A}" sibTransId="{738E86BB-8AB1-4D06-9C67-6A85A5955F49}"/>
    <dgm:cxn modelId="{60623FED-CA67-4E35-A8CC-FE4C53B20DFA}" type="presOf" srcId="{4023F0D5-898B-48E3-9F91-356338B4F5B3}" destId="{5EE1A582-9850-4741-A9E7-D84513C44165}" srcOrd="0" destOrd="0" presId="urn:microsoft.com/office/officeart/2005/8/layout/chevron1"/>
    <dgm:cxn modelId="{8EEA7BF1-0D38-48B8-81E0-CED402C0E253}" srcId="{DE1E8D4F-0C9D-4AE9-B7D6-279CD8B03C91}" destId="{3F45C708-4A55-4E73-9306-5CB11AC029B6}" srcOrd="0" destOrd="0" parTransId="{A6B4244A-4E76-45BD-AFFA-290822FE44A8}" sibTransId="{92B82DBA-370A-42D0-B92C-E226B13E5E99}"/>
    <dgm:cxn modelId="{1737D456-AEC2-40E8-8FF5-212575C58AD2}" type="presParOf" srcId="{91A30555-F797-467B-A85D-B8B7FBC23F09}" destId="{CE3F1949-3F40-4D39-A784-684458993F06}" srcOrd="0" destOrd="0" presId="urn:microsoft.com/office/officeart/2005/8/layout/chevron1"/>
    <dgm:cxn modelId="{F0F27145-5798-4D2F-B852-ECC3BC3F1262}" type="presParOf" srcId="{CE3F1949-3F40-4D39-A784-684458993F06}" destId="{5EE1A582-9850-4741-A9E7-D84513C44165}" srcOrd="0" destOrd="0" presId="urn:microsoft.com/office/officeart/2005/8/layout/chevron1"/>
    <dgm:cxn modelId="{056092CF-329A-4BA3-8ECF-FA7484D5A162}" type="presParOf" srcId="{CE3F1949-3F40-4D39-A784-684458993F06}" destId="{CA7BAE44-1D66-4E9A-82FB-AA77DFCAB0C1}" srcOrd="1" destOrd="0" presId="urn:microsoft.com/office/officeart/2005/8/layout/chevron1"/>
    <dgm:cxn modelId="{434021BE-B87B-4176-A794-A19D78E8CDC3}" type="presParOf" srcId="{91A30555-F797-467B-A85D-B8B7FBC23F09}" destId="{CB0CC482-1F70-4F5D-9CBB-847575890D1E}" srcOrd="1" destOrd="0" presId="urn:microsoft.com/office/officeart/2005/8/layout/chevron1"/>
    <dgm:cxn modelId="{ED3251D6-59B8-4204-9838-9FCEBB6750E6}" type="presParOf" srcId="{91A30555-F797-467B-A85D-B8B7FBC23F09}" destId="{C6807931-8660-4D67-ACE2-1A94D6E86212}" srcOrd="2" destOrd="0" presId="urn:microsoft.com/office/officeart/2005/8/layout/chevron1"/>
    <dgm:cxn modelId="{AACEB419-941A-4894-A76D-B3341107521E}" type="presParOf" srcId="{C6807931-8660-4D67-ACE2-1A94D6E86212}" destId="{8BE296DA-AD73-42A7-99A6-4C27F08A028F}" srcOrd="0" destOrd="0" presId="urn:microsoft.com/office/officeart/2005/8/layout/chevron1"/>
    <dgm:cxn modelId="{43AFE881-1050-401E-9B7A-23F16B7EE371}" type="presParOf" srcId="{C6807931-8660-4D67-ACE2-1A94D6E86212}" destId="{FCF172D4-5D16-41CD-89B6-5CB91BC63048}" srcOrd="1" destOrd="0" presId="urn:microsoft.com/office/officeart/2005/8/layout/chevron1"/>
    <dgm:cxn modelId="{04ED0003-DA64-4916-94B5-C59137874888}" type="presParOf" srcId="{91A30555-F797-467B-A85D-B8B7FBC23F09}" destId="{28F79B9A-849E-4BE0-B42C-DFC94BCCC85B}" srcOrd="3" destOrd="0" presId="urn:microsoft.com/office/officeart/2005/8/layout/chevron1"/>
    <dgm:cxn modelId="{7AFA28D8-99A7-4CC3-A8D1-00F89FDA2C4C}" type="presParOf" srcId="{91A30555-F797-467B-A85D-B8B7FBC23F09}" destId="{C4DE9B40-35FD-48E3-B64C-BBB538555F14}" srcOrd="4" destOrd="0" presId="urn:microsoft.com/office/officeart/2005/8/layout/chevron1"/>
    <dgm:cxn modelId="{4A435B6E-7D26-4AEB-B23C-8A8C8FF4DB9B}" type="presParOf" srcId="{C4DE9B40-35FD-48E3-B64C-BBB538555F14}" destId="{2A765647-450D-499F-A3BA-9FCDC56046AC}" srcOrd="0" destOrd="0" presId="urn:microsoft.com/office/officeart/2005/8/layout/chevron1"/>
    <dgm:cxn modelId="{DBD3B3D8-F4C7-496E-966F-751DF3611437}" type="presParOf" srcId="{C4DE9B40-35FD-48E3-B64C-BBB538555F14}" destId="{B657828E-1648-4E0A-BBCB-B11FB05F7B06}" srcOrd="1" destOrd="0" presId="urn:microsoft.com/office/officeart/2005/8/layout/chevron1"/>
    <dgm:cxn modelId="{06765E53-FA9E-4BC9-A4C9-4A299869C8D3}" type="presParOf" srcId="{91A30555-F797-467B-A85D-B8B7FBC23F09}" destId="{BFF43C5B-FA66-43A7-BE4B-04C9424B62FE}" srcOrd="5" destOrd="0" presId="urn:microsoft.com/office/officeart/2005/8/layout/chevron1"/>
    <dgm:cxn modelId="{A415B43A-EB06-49CD-9699-77D9049AAE48}" type="presParOf" srcId="{91A30555-F797-467B-A85D-B8B7FBC23F09}" destId="{EABCB328-1D04-42A2-882A-5D17958C0661}" srcOrd="6" destOrd="0" presId="urn:microsoft.com/office/officeart/2005/8/layout/chevron1"/>
    <dgm:cxn modelId="{1B433489-DE23-4951-A196-EF8398B808F5}" type="presParOf" srcId="{EABCB328-1D04-42A2-882A-5D17958C0661}" destId="{37ECF17F-87CE-4589-A669-2805BF94A83B}" srcOrd="0" destOrd="0" presId="urn:microsoft.com/office/officeart/2005/8/layout/chevron1"/>
    <dgm:cxn modelId="{80633DFC-4979-42C3-BE9E-F6EA092CF734}" type="presParOf" srcId="{EABCB328-1D04-42A2-882A-5D17958C0661}" destId="{69E0379B-DC78-4319-9A38-5D023583C181}" srcOrd="1" destOrd="0" presId="urn:microsoft.com/office/officeart/2005/8/layout/chevron1"/>
    <dgm:cxn modelId="{3510BBB7-0935-4E45-BC3C-8CD7766D84B0}" type="presParOf" srcId="{91A30555-F797-467B-A85D-B8B7FBC23F09}" destId="{F66E2C15-81EA-49CB-A280-222F2F1E9FA3}" srcOrd="7" destOrd="0" presId="urn:microsoft.com/office/officeart/2005/8/layout/chevron1"/>
    <dgm:cxn modelId="{740B53ED-1140-4159-9E00-B23BA22C2028}" type="presParOf" srcId="{91A30555-F797-467B-A85D-B8B7FBC23F09}" destId="{B3E7AC0A-DF7E-4D17-BDA5-1003F9AA2369}" srcOrd="8" destOrd="0" presId="urn:microsoft.com/office/officeart/2005/8/layout/chevron1"/>
    <dgm:cxn modelId="{50F815FF-EF14-41CC-B638-AF399F9510D2}" type="presParOf" srcId="{B3E7AC0A-DF7E-4D17-BDA5-1003F9AA2369}" destId="{7DB28B4D-0794-45AD-9AB8-A5C7524676A8}" srcOrd="0" destOrd="0" presId="urn:microsoft.com/office/officeart/2005/8/layout/chevron1"/>
    <dgm:cxn modelId="{83114192-0B2F-4DDD-BAD9-7EEF8B99DFB4}" type="presParOf" srcId="{B3E7AC0A-DF7E-4D17-BDA5-1003F9AA2369}" destId="{97336757-4654-4000-A32F-0C2DCD52BA90}" srcOrd="1"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64ED5-CDD3-434B-BF8D-F6F4A637599D}">
      <dsp:nvSpPr>
        <dsp:cNvPr id="0" name=""/>
        <dsp:cNvSpPr/>
      </dsp:nvSpPr>
      <dsp:spPr>
        <a:xfrm>
          <a:off x="3269" y="611790"/>
          <a:ext cx="2339490" cy="935796"/>
        </a:xfrm>
        <a:prstGeom prst="chevron">
          <a:avLst/>
        </a:prstGeom>
        <a:solidFill>
          <a:srgbClr val="222B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June 7</a:t>
          </a:r>
        </a:p>
      </dsp:txBody>
      <dsp:txXfrm>
        <a:off x="471167" y="611790"/>
        <a:ext cx="1403694" cy="935796"/>
      </dsp:txXfrm>
    </dsp:sp>
    <dsp:sp modelId="{9A2FB40B-8FFF-4774-8FF9-2B17F840E528}">
      <dsp:nvSpPr>
        <dsp:cNvPr id="0" name=""/>
        <dsp:cNvSpPr/>
      </dsp:nvSpPr>
      <dsp:spPr>
        <a:xfrm>
          <a:off x="3269" y="1664560"/>
          <a:ext cx="1871592" cy="687375"/>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Most rebuttal windows close</a:t>
          </a:r>
        </a:p>
      </dsp:txBody>
      <dsp:txXfrm>
        <a:off x="3269" y="1664560"/>
        <a:ext cx="1871592" cy="687375"/>
      </dsp:txXfrm>
    </dsp:sp>
    <dsp:sp modelId="{10DF214C-7AE4-4C71-9679-EA66940EC63E}">
      <dsp:nvSpPr>
        <dsp:cNvPr id="0" name=""/>
        <dsp:cNvSpPr/>
      </dsp:nvSpPr>
      <dsp:spPr>
        <a:xfrm>
          <a:off x="2126760" y="611790"/>
          <a:ext cx="2339490" cy="935796"/>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June 14</a:t>
          </a:r>
        </a:p>
      </dsp:txBody>
      <dsp:txXfrm>
        <a:off x="2594658" y="611790"/>
        <a:ext cx="1403694" cy="935796"/>
      </dsp:txXfrm>
    </dsp:sp>
    <dsp:sp modelId="{3272B31E-10DA-4F29-B9D5-61A08AE34FF8}">
      <dsp:nvSpPr>
        <dsp:cNvPr id="0" name=""/>
        <dsp:cNvSpPr/>
      </dsp:nvSpPr>
      <dsp:spPr>
        <a:xfrm>
          <a:off x="2126760" y="1664560"/>
          <a:ext cx="1871592" cy="687375"/>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Project Area RFI window ends</a:t>
          </a:r>
        </a:p>
      </dsp:txBody>
      <dsp:txXfrm>
        <a:off x="2126760" y="1664560"/>
        <a:ext cx="1871592" cy="687375"/>
      </dsp:txXfrm>
    </dsp:sp>
    <dsp:sp modelId="{0DA27D5C-ED97-43A3-97E4-CF27D6C53E8A}">
      <dsp:nvSpPr>
        <dsp:cNvPr id="0" name=""/>
        <dsp:cNvSpPr/>
      </dsp:nvSpPr>
      <dsp:spPr>
        <a:xfrm>
          <a:off x="4250251" y="611790"/>
          <a:ext cx="2339490" cy="935796"/>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June 17 – July 1</a:t>
          </a:r>
        </a:p>
      </dsp:txBody>
      <dsp:txXfrm>
        <a:off x="4718149" y="611790"/>
        <a:ext cx="1403694" cy="935796"/>
      </dsp:txXfrm>
    </dsp:sp>
    <dsp:sp modelId="{BD3583CC-8B31-49B5-866C-AA80C32BD5E5}">
      <dsp:nvSpPr>
        <dsp:cNvPr id="0" name=""/>
        <dsp:cNvSpPr/>
      </dsp:nvSpPr>
      <dsp:spPr>
        <a:xfrm>
          <a:off x="4250251" y="1664560"/>
          <a:ext cx="1871592" cy="687375"/>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Prequalification opens – pending grant portal</a:t>
          </a:r>
        </a:p>
      </dsp:txBody>
      <dsp:txXfrm>
        <a:off x="4250251" y="1664560"/>
        <a:ext cx="1871592" cy="687375"/>
      </dsp:txXfrm>
    </dsp:sp>
    <dsp:sp modelId="{226900BA-FF19-4EA2-9DDD-A20BEC37EC48}">
      <dsp:nvSpPr>
        <dsp:cNvPr id="0" name=""/>
        <dsp:cNvSpPr/>
      </dsp:nvSpPr>
      <dsp:spPr>
        <a:xfrm>
          <a:off x="6407314" y="554743"/>
          <a:ext cx="2339490" cy="935796"/>
        </a:xfrm>
        <a:prstGeom prst="chevron">
          <a:avLst/>
        </a:prstGeom>
        <a:solidFill>
          <a:srgbClr val="222B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July 7</a:t>
          </a:r>
        </a:p>
      </dsp:txBody>
      <dsp:txXfrm>
        <a:off x="6875212" y="554743"/>
        <a:ext cx="1403694" cy="935796"/>
      </dsp:txXfrm>
    </dsp:sp>
    <dsp:sp modelId="{A69844EB-095E-4E4A-93C2-BF65F44B7369}">
      <dsp:nvSpPr>
        <dsp:cNvPr id="0" name=""/>
        <dsp:cNvSpPr/>
      </dsp:nvSpPr>
      <dsp:spPr>
        <a:xfrm>
          <a:off x="6373742" y="1664560"/>
          <a:ext cx="1871592" cy="68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OBD makes final challenge determinations</a:t>
          </a:r>
        </a:p>
      </dsp:txBody>
      <dsp:txXfrm>
        <a:off x="6373742" y="1664560"/>
        <a:ext cx="1871592" cy="687375"/>
      </dsp:txXfrm>
    </dsp:sp>
    <dsp:sp modelId="{CF41F28F-FB64-4745-A390-8B4914A3F535}">
      <dsp:nvSpPr>
        <dsp:cNvPr id="0" name=""/>
        <dsp:cNvSpPr/>
      </dsp:nvSpPr>
      <dsp:spPr>
        <a:xfrm>
          <a:off x="8500503" y="561453"/>
          <a:ext cx="2339490" cy="935796"/>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Aug. 8</a:t>
          </a:r>
        </a:p>
      </dsp:txBody>
      <dsp:txXfrm>
        <a:off x="8968401" y="561453"/>
        <a:ext cx="1403694" cy="935796"/>
      </dsp:txXfrm>
    </dsp:sp>
    <dsp:sp modelId="{AA197A9E-BD2B-4091-9991-BFD9D6A55096}">
      <dsp:nvSpPr>
        <dsp:cNvPr id="0" name=""/>
        <dsp:cNvSpPr/>
      </dsp:nvSpPr>
      <dsp:spPr>
        <a:xfrm>
          <a:off x="8497233" y="1664560"/>
          <a:ext cx="1871592" cy="687375"/>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solidFill>
                <a:srgbClr val="002060"/>
              </a:solidFill>
            </a:rPr>
            <a:t>Publication of Application Area Map</a:t>
          </a:r>
          <a:endParaRPr lang="en-US" sz="1600" kern="1200" dirty="0"/>
        </a:p>
      </dsp:txBody>
      <dsp:txXfrm>
        <a:off x="8497233" y="1664560"/>
        <a:ext cx="1871592" cy="687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1A582-9850-4741-A9E7-D84513C44165}">
      <dsp:nvSpPr>
        <dsp:cNvPr id="0" name=""/>
        <dsp:cNvSpPr/>
      </dsp:nvSpPr>
      <dsp:spPr>
        <a:xfrm>
          <a:off x="3269" y="972625"/>
          <a:ext cx="2339490" cy="935796"/>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rPr>
            <a:t>Before Round One</a:t>
          </a:r>
          <a:endParaRPr lang="en-US" sz="2000" b="0" kern="1200" dirty="0">
            <a:solidFill>
              <a:srgbClr val="002060"/>
            </a:solidFill>
          </a:endParaRPr>
        </a:p>
      </dsp:txBody>
      <dsp:txXfrm>
        <a:off x="471167" y="972625"/>
        <a:ext cx="1403694" cy="935796"/>
      </dsp:txXfrm>
    </dsp:sp>
    <dsp:sp modelId="{CA7BAE44-1D66-4E9A-82FB-AA77DFCAB0C1}">
      <dsp:nvSpPr>
        <dsp:cNvPr id="0" name=""/>
        <dsp:cNvSpPr/>
      </dsp:nvSpPr>
      <dsp:spPr>
        <a:xfrm>
          <a:off x="3269" y="2025395"/>
          <a:ext cx="1871592" cy="1389375"/>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solidFill>
                <a:srgbClr val="002060"/>
              </a:solidFill>
            </a:rPr>
            <a:t>NTIA must approve Initial Proposal Vol. II before Round 1</a:t>
          </a:r>
        </a:p>
      </dsp:txBody>
      <dsp:txXfrm>
        <a:off x="3269" y="2025395"/>
        <a:ext cx="1871592" cy="1389375"/>
      </dsp:txXfrm>
    </dsp:sp>
    <dsp:sp modelId="{8BE296DA-AD73-42A7-99A6-4C27F08A028F}">
      <dsp:nvSpPr>
        <dsp:cNvPr id="0" name=""/>
        <dsp:cNvSpPr/>
      </dsp:nvSpPr>
      <dsp:spPr>
        <a:xfrm>
          <a:off x="2126760" y="972625"/>
          <a:ext cx="2339490" cy="935796"/>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rPr>
            <a:t>Before Round one</a:t>
          </a:r>
        </a:p>
      </dsp:txBody>
      <dsp:txXfrm>
        <a:off x="2594658" y="972625"/>
        <a:ext cx="1403694" cy="935796"/>
      </dsp:txXfrm>
    </dsp:sp>
    <dsp:sp modelId="{FCF172D4-5D16-41CD-89B6-5CB91BC63048}">
      <dsp:nvSpPr>
        <dsp:cNvPr id="0" name=""/>
        <dsp:cNvSpPr/>
      </dsp:nvSpPr>
      <dsp:spPr>
        <a:xfrm>
          <a:off x="2126760" y="2025395"/>
          <a:ext cx="1871592" cy="138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NTIA must approve challenge results</a:t>
          </a:r>
        </a:p>
      </dsp:txBody>
      <dsp:txXfrm>
        <a:off x="2126760" y="2025395"/>
        <a:ext cx="1871592" cy="1389375"/>
      </dsp:txXfrm>
    </dsp:sp>
    <dsp:sp modelId="{2A765647-450D-499F-A3BA-9FCDC56046AC}">
      <dsp:nvSpPr>
        <dsp:cNvPr id="0" name=""/>
        <dsp:cNvSpPr/>
      </dsp:nvSpPr>
      <dsp:spPr>
        <a:xfrm>
          <a:off x="4250251" y="972625"/>
          <a:ext cx="2339490" cy="935796"/>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0" kern="1200" dirty="0"/>
            <a:t>Aug. 15</a:t>
          </a:r>
        </a:p>
      </dsp:txBody>
      <dsp:txXfrm>
        <a:off x="4718149" y="972625"/>
        <a:ext cx="1403694" cy="935796"/>
      </dsp:txXfrm>
    </dsp:sp>
    <dsp:sp modelId="{B657828E-1648-4E0A-BBCB-B11FB05F7B06}">
      <dsp:nvSpPr>
        <dsp:cNvPr id="0" name=""/>
        <dsp:cNvSpPr/>
      </dsp:nvSpPr>
      <dsp:spPr>
        <a:xfrm>
          <a:off x="4250251" y="2025395"/>
          <a:ext cx="1871592" cy="138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Round one awards opens</a:t>
          </a:r>
        </a:p>
        <a:p>
          <a:pPr marL="171450" lvl="1" indent="-171450" algn="l" defTabSz="711200">
            <a:lnSpc>
              <a:spcPct val="90000"/>
            </a:lnSpc>
            <a:spcBef>
              <a:spcPct val="0"/>
            </a:spcBef>
            <a:spcAft>
              <a:spcPct val="15000"/>
            </a:spcAft>
            <a:buChar char="•"/>
          </a:pPr>
          <a:r>
            <a:rPr lang="en-US" sz="1600" kern="1200" dirty="0">
              <a:highlight>
                <a:srgbClr val="FFFF00"/>
              </a:highlight>
            </a:rPr>
            <a:t>Earliest possible date </a:t>
          </a:r>
          <a:r>
            <a:rPr lang="en-US" sz="1600" kern="1200" dirty="0"/>
            <a:t>(Tentative to NTIA approval of locations)</a:t>
          </a:r>
        </a:p>
      </dsp:txBody>
      <dsp:txXfrm>
        <a:off x="4250251" y="2025395"/>
        <a:ext cx="1871592" cy="1389375"/>
      </dsp:txXfrm>
    </dsp:sp>
    <dsp:sp modelId="{37ECF17F-87CE-4589-A669-2805BF94A83B}">
      <dsp:nvSpPr>
        <dsp:cNvPr id="0" name=""/>
        <dsp:cNvSpPr/>
      </dsp:nvSpPr>
      <dsp:spPr>
        <a:xfrm>
          <a:off x="6373742" y="972625"/>
          <a:ext cx="2339490" cy="935796"/>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Oct. 15</a:t>
          </a:r>
        </a:p>
      </dsp:txBody>
      <dsp:txXfrm>
        <a:off x="6841640" y="972625"/>
        <a:ext cx="1403694" cy="935796"/>
      </dsp:txXfrm>
    </dsp:sp>
    <dsp:sp modelId="{69E0379B-DC78-4319-9A38-5D023583C181}">
      <dsp:nvSpPr>
        <dsp:cNvPr id="0" name=""/>
        <dsp:cNvSpPr/>
      </dsp:nvSpPr>
      <dsp:spPr>
        <a:xfrm>
          <a:off x="6373742" y="2025395"/>
          <a:ext cx="1871592" cy="138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Round 1 closes. 60-day review window including sub-round, BAFO</a:t>
          </a:r>
        </a:p>
      </dsp:txBody>
      <dsp:txXfrm>
        <a:off x="6373742" y="2025395"/>
        <a:ext cx="1871592" cy="1389375"/>
      </dsp:txXfrm>
    </dsp:sp>
    <dsp:sp modelId="{7DB28B4D-0794-45AD-9AB8-A5C7524676A8}">
      <dsp:nvSpPr>
        <dsp:cNvPr id="0" name=""/>
        <dsp:cNvSpPr/>
      </dsp:nvSpPr>
      <dsp:spPr>
        <a:xfrm>
          <a:off x="8497233" y="972625"/>
          <a:ext cx="2339490" cy="9357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Feb. 15</a:t>
          </a:r>
        </a:p>
      </dsp:txBody>
      <dsp:txXfrm>
        <a:off x="8965131" y="972625"/>
        <a:ext cx="1403694" cy="935796"/>
      </dsp:txXfrm>
    </dsp:sp>
    <dsp:sp modelId="{97336757-4654-4000-A32F-0C2DCD52BA90}">
      <dsp:nvSpPr>
        <dsp:cNvPr id="0" name=""/>
        <dsp:cNvSpPr/>
      </dsp:nvSpPr>
      <dsp:spPr>
        <a:xfrm>
          <a:off x="8497233" y="2025395"/>
          <a:ext cx="1871592" cy="138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Round 2 opens (also 60 days for applications, 60 </a:t>
          </a:r>
          <a:r>
            <a:rPr lang="en-US" sz="1600" kern="1200"/>
            <a:t>days for review)</a:t>
          </a:r>
          <a:endParaRPr lang="en-US" sz="1600" kern="1200" dirty="0"/>
        </a:p>
      </dsp:txBody>
      <dsp:txXfrm>
        <a:off x="8497233" y="2025395"/>
        <a:ext cx="1871592" cy="13893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BAC5-B4A4-AA47-ADBE-6F2669443CDE}"/>
              </a:ext>
            </a:extLst>
          </p:cNvPr>
          <p:cNvSpPr>
            <a:spLocks noGrp="1"/>
          </p:cNvSpPr>
          <p:nvPr>
            <p:ph type="ctrTitle"/>
          </p:nvPr>
        </p:nvSpPr>
        <p:spPr>
          <a:xfrm>
            <a:off x="1210962" y="1122363"/>
            <a:ext cx="9897762" cy="2387600"/>
          </a:xfrm>
          <a:prstGeom prst="rect">
            <a:avLst/>
          </a:prstGeom>
        </p:spPr>
        <p:txBody>
          <a:bodyPr anchor="b">
            <a:normAutofit/>
          </a:bodyPr>
          <a:lstStyle>
            <a:lvl1pPr algn="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0C1B39D-16A7-F04E-8233-993530263FD8}"/>
              </a:ext>
            </a:extLst>
          </p:cNvPr>
          <p:cNvSpPr>
            <a:spLocks noGrp="1"/>
          </p:cNvSpPr>
          <p:nvPr>
            <p:ph type="subTitle" idx="1"/>
          </p:nvPr>
        </p:nvSpPr>
        <p:spPr>
          <a:xfrm>
            <a:off x="1210962" y="3602038"/>
            <a:ext cx="9897762" cy="1655762"/>
          </a:xfrm>
          <a:prstGeom prst="rect">
            <a:avLst/>
          </a:prstGeo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1814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28FF-238F-1E43-94BA-AAF96FFAE7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0AEAC-C33F-B447-B32E-920D19834682}"/>
              </a:ext>
            </a:extLst>
          </p:cNvPr>
          <p:cNvSpPr>
            <a:spLocks noGrp="1"/>
          </p:cNvSpPr>
          <p:nvPr>
            <p:ph type="dt" sz="half" idx="10"/>
          </p:nvPr>
        </p:nvSpPr>
        <p:spPr/>
        <p:txBody>
          <a:bodyPr/>
          <a:lstStyle/>
          <a:p>
            <a:fld id="{667D5620-9EDC-234B-B472-A831CB557BAA}" type="datetimeFigureOut">
              <a:rPr lang="en-US" smtClean="0"/>
              <a:t>6/10/2024</a:t>
            </a:fld>
            <a:endParaRPr lang="en-US"/>
          </a:p>
        </p:txBody>
      </p:sp>
      <p:sp>
        <p:nvSpPr>
          <p:cNvPr id="4" name="Footer Placeholder 3">
            <a:extLst>
              <a:ext uri="{FF2B5EF4-FFF2-40B4-BE49-F238E27FC236}">
                <a16:creationId xmlns:a16="http://schemas.microsoft.com/office/drawing/2014/main" id="{5FD5B787-8B8C-CB4F-9878-47829D539E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D36722-6583-C94B-8756-79545A958E0B}"/>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122843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9782-B08E-4643-8906-13699E635841}"/>
              </a:ext>
            </a:extLst>
          </p:cNvPr>
          <p:cNvSpPr>
            <a:spLocks noGrp="1"/>
          </p:cNvSpPr>
          <p:nvPr>
            <p:ph type="title"/>
          </p:nvPr>
        </p:nvSpPr>
        <p:spPr>
          <a:xfrm>
            <a:off x="838200" y="531340"/>
            <a:ext cx="10514012" cy="772297"/>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567B54B4-A1D5-7546-A53B-8E33A3514A17}"/>
              </a:ext>
            </a:extLst>
          </p:cNvPr>
          <p:cNvSpPr>
            <a:spLocks noGrp="1"/>
          </p:cNvSpPr>
          <p:nvPr>
            <p:ph idx="1"/>
          </p:nvPr>
        </p:nvSpPr>
        <p:spPr>
          <a:xfrm>
            <a:off x="5183188" y="1519881"/>
            <a:ext cx="6172200" cy="444843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B64DEA4-4C2D-2547-A0B9-2CB47C1BF315}"/>
              </a:ext>
            </a:extLst>
          </p:cNvPr>
          <p:cNvSpPr>
            <a:spLocks noGrp="1"/>
          </p:cNvSpPr>
          <p:nvPr>
            <p:ph type="body" sz="half" idx="2"/>
          </p:nvPr>
        </p:nvSpPr>
        <p:spPr>
          <a:xfrm>
            <a:off x="839788" y="1519881"/>
            <a:ext cx="3932237" cy="444843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81F88964-7610-664F-8B7F-DE12C0ABEC37}"/>
              </a:ext>
            </a:extLst>
          </p:cNvPr>
          <p:cNvSpPr>
            <a:spLocks noGrp="1"/>
          </p:cNvSpPr>
          <p:nvPr>
            <p:ph type="dt" sz="half" idx="10"/>
          </p:nvPr>
        </p:nvSpPr>
        <p:spPr/>
        <p:txBody>
          <a:bodyPr/>
          <a:lstStyle/>
          <a:p>
            <a:fld id="{667D5620-9EDC-234B-B472-A831CB557BAA}" type="datetimeFigureOut">
              <a:rPr lang="en-US" smtClean="0"/>
              <a:t>6/10/2024</a:t>
            </a:fld>
            <a:endParaRPr lang="en-US"/>
          </a:p>
        </p:txBody>
      </p:sp>
      <p:sp>
        <p:nvSpPr>
          <p:cNvPr id="6" name="Footer Placeholder 5">
            <a:extLst>
              <a:ext uri="{FF2B5EF4-FFF2-40B4-BE49-F238E27FC236}">
                <a16:creationId xmlns:a16="http://schemas.microsoft.com/office/drawing/2014/main" id="{5DB8C5A0-4BC9-2E45-954E-E55AE8F3C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CE3B7-397C-7B4B-B04A-FD1DE6843462}"/>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167041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9782-B08E-4643-8906-13699E635841}"/>
              </a:ext>
            </a:extLst>
          </p:cNvPr>
          <p:cNvSpPr>
            <a:spLocks noGrp="1"/>
          </p:cNvSpPr>
          <p:nvPr>
            <p:ph type="title"/>
          </p:nvPr>
        </p:nvSpPr>
        <p:spPr>
          <a:xfrm>
            <a:off x="838200"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6B64DEA4-4C2D-2547-A0B9-2CB47C1BF315}"/>
              </a:ext>
            </a:extLst>
          </p:cNvPr>
          <p:cNvSpPr>
            <a:spLocks noGrp="1"/>
          </p:cNvSpPr>
          <p:nvPr>
            <p:ph type="body" sz="half" idx="2"/>
          </p:nvPr>
        </p:nvSpPr>
        <p:spPr>
          <a:xfrm>
            <a:off x="838200"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81F88964-7610-664F-8B7F-DE12C0ABEC37}"/>
              </a:ext>
            </a:extLst>
          </p:cNvPr>
          <p:cNvSpPr>
            <a:spLocks noGrp="1"/>
          </p:cNvSpPr>
          <p:nvPr>
            <p:ph type="dt" sz="half" idx="10"/>
          </p:nvPr>
        </p:nvSpPr>
        <p:spPr/>
        <p:txBody>
          <a:bodyPr/>
          <a:lstStyle/>
          <a:p>
            <a:fld id="{667D5620-9EDC-234B-B472-A831CB557BAA}" type="datetimeFigureOut">
              <a:rPr lang="en-US" smtClean="0"/>
              <a:t>6/10/2024</a:t>
            </a:fld>
            <a:endParaRPr lang="en-US"/>
          </a:p>
        </p:txBody>
      </p:sp>
      <p:sp>
        <p:nvSpPr>
          <p:cNvPr id="6" name="Footer Placeholder 5">
            <a:extLst>
              <a:ext uri="{FF2B5EF4-FFF2-40B4-BE49-F238E27FC236}">
                <a16:creationId xmlns:a16="http://schemas.microsoft.com/office/drawing/2014/main" id="{5DB8C5A0-4BC9-2E45-954E-E55AE8F3C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CE3B7-397C-7B4B-B04A-FD1DE6843462}"/>
              </a:ext>
            </a:extLst>
          </p:cNvPr>
          <p:cNvSpPr>
            <a:spLocks noGrp="1"/>
          </p:cNvSpPr>
          <p:nvPr>
            <p:ph type="sldNum" sz="quarter" idx="12"/>
          </p:nvPr>
        </p:nvSpPr>
        <p:spPr/>
        <p:txBody>
          <a:bodyPr/>
          <a:lstStyle/>
          <a:p>
            <a:fld id="{80D84599-41CE-F548-B12D-3BC3B7F9B128}" type="slidenum">
              <a:rPr lang="en-US" smtClean="0"/>
              <a:t>‹#›</a:t>
            </a:fld>
            <a:endParaRPr lang="en-US"/>
          </a:p>
        </p:txBody>
      </p:sp>
      <p:sp>
        <p:nvSpPr>
          <p:cNvPr id="8" name="Picture Placeholder 2">
            <a:extLst>
              <a:ext uri="{FF2B5EF4-FFF2-40B4-BE49-F238E27FC236}">
                <a16:creationId xmlns:a16="http://schemas.microsoft.com/office/drawing/2014/main" id="{D582095A-7902-3D43-9974-B3F539F1D53F}"/>
              </a:ext>
            </a:extLst>
          </p:cNvPr>
          <p:cNvSpPr>
            <a:spLocks noGrp="1"/>
          </p:cNvSpPr>
          <p:nvPr>
            <p:ph type="pic" idx="1"/>
          </p:nvPr>
        </p:nvSpPr>
        <p:spPr>
          <a:xfrm>
            <a:off x="5181600" y="967646"/>
            <a:ext cx="6172200" cy="4873625"/>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16178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40F7-90D0-6549-85C9-CB19B947EC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578154-544E-A443-A745-12EA43A7197F}"/>
              </a:ext>
            </a:extLst>
          </p:cNvPr>
          <p:cNvSpPr>
            <a:spLocks noGrp="1"/>
          </p:cNvSpPr>
          <p:nvPr>
            <p:ph type="dt" sz="half" idx="10"/>
          </p:nvPr>
        </p:nvSpPr>
        <p:spPr/>
        <p:txBody>
          <a:bodyPr/>
          <a:lstStyle/>
          <a:p>
            <a:fld id="{38E1F46A-AD5E-624C-91E1-44365F562CB7}" type="datetimeFigureOut">
              <a:rPr lang="en-US" smtClean="0"/>
              <a:t>6/10/2024</a:t>
            </a:fld>
            <a:endParaRPr lang="en-US"/>
          </a:p>
        </p:txBody>
      </p:sp>
      <p:sp>
        <p:nvSpPr>
          <p:cNvPr id="4" name="Footer Placeholder 3">
            <a:extLst>
              <a:ext uri="{FF2B5EF4-FFF2-40B4-BE49-F238E27FC236}">
                <a16:creationId xmlns:a16="http://schemas.microsoft.com/office/drawing/2014/main" id="{781CF42B-0F69-9445-8442-7C2667A8CD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E7D806-5832-0B47-A915-06AB24F1D610}"/>
              </a:ext>
            </a:extLst>
          </p:cNvPr>
          <p:cNvSpPr>
            <a:spLocks noGrp="1"/>
          </p:cNvSpPr>
          <p:nvPr>
            <p:ph type="sldNum" sz="quarter" idx="12"/>
          </p:nvPr>
        </p:nvSpPr>
        <p:spPr/>
        <p:txBody>
          <a:bodyPr/>
          <a:lstStyle/>
          <a:p>
            <a:fld id="{A199AE5B-B4CA-814A-9B2F-FF9705939BE0}" type="slidenum">
              <a:rPr lang="en-US" smtClean="0"/>
              <a:t>‹#›</a:t>
            </a:fld>
            <a:endParaRPr lang="en-US"/>
          </a:p>
        </p:txBody>
      </p:sp>
    </p:spTree>
    <p:extLst>
      <p:ext uri="{BB962C8B-B14F-4D97-AF65-F5344CB8AC3E}">
        <p14:creationId xmlns:p14="http://schemas.microsoft.com/office/powerpoint/2010/main" val="3232814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5AA68F-76CC-E840-B133-1393119DF032}"/>
              </a:ext>
            </a:extLst>
          </p:cNvPr>
          <p:cNvSpPr>
            <a:spLocks noGrp="1"/>
          </p:cNvSpPr>
          <p:nvPr>
            <p:ph type="dt" sz="half" idx="10"/>
          </p:nvPr>
        </p:nvSpPr>
        <p:spPr/>
        <p:txBody>
          <a:bodyPr/>
          <a:lstStyle/>
          <a:p>
            <a:fld id="{38E1F46A-AD5E-624C-91E1-44365F562CB7}" type="datetimeFigureOut">
              <a:rPr lang="en-US" smtClean="0"/>
              <a:t>6/10/2024</a:t>
            </a:fld>
            <a:endParaRPr lang="en-US"/>
          </a:p>
        </p:txBody>
      </p:sp>
      <p:sp>
        <p:nvSpPr>
          <p:cNvPr id="3" name="Footer Placeholder 2">
            <a:extLst>
              <a:ext uri="{FF2B5EF4-FFF2-40B4-BE49-F238E27FC236}">
                <a16:creationId xmlns:a16="http://schemas.microsoft.com/office/drawing/2014/main" id="{24AE0CF3-8A8E-EB48-9E2E-A21178DB2C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A55233-A3DD-0C46-B4C6-E38B14CB235C}"/>
              </a:ext>
            </a:extLst>
          </p:cNvPr>
          <p:cNvSpPr>
            <a:spLocks noGrp="1"/>
          </p:cNvSpPr>
          <p:nvPr>
            <p:ph type="sldNum" sz="quarter" idx="12"/>
          </p:nvPr>
        </p:nvSpPr>
        <p:spPr/>
        <p:txBody>
          <a:bodyPr/>
          <a:lstStyle/>
          <a:p>
            <a:fld id="{A199AE5B-B4CA-814A-9B2F-FF9705939BE0}" type="slidenum">
              <a:rPr lang="en-US" smtClean="0"/>
              <a:t>‹#›</a:t>
            </a:fld>
            <a:endParaRPr lang="en-US"/>
          </a:p>
        </p:txBody>
      </p:sp>
    </p:spTree>
    <p:extLst>
      <p:ext uri="{BB962C8B-B14F-4D97-AF65-F5344CB8AC3E}">
        <p14:creationId xmlns:p14="http://schemas.microsoft.com/office/powerpoint/2010/main" val="3936210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2E9-B5AB-4844-B248-6D3EE003EA56}"/>
              </a:ext>
            </a:extLst>
          </p:cNvPr>
          <p:cNvSpPr>
            <a:spLocks noGrp="1"/>
          </p:cNvSpPr>
          <p:nvPr>
            <p:ph type="title"/>
          </p:nvPr>
        </p:nvSpPr>
        <p:spPr>
          <a:xfrm>
            <a:off x="838200" y="748187"/>
            <a:ext cx="10515600" cy="771697"/>
          </a:xfrm>
        </p:spPr>
        <p:txBody>
          <a:bodyPr anchor="t"/>
          <a:lstStyle/>
          <a:p>
            <a:r>
              <a:rPr lang="en-US" dirty="0"/>
              <a:t>Click to edit Master title style</a:t>
            </a:r>
          </a:p>
        </p:txBody>
      </p:sp>
      <p:sp>
        <p:nvSpPr>
          <p:cNvPr id="3" name="Date Placeholder 2">
            <a:extLst>
              <a:ext uri="{FF2B5EF4-FFF2-40B4-BE49-F238E27FC236}">
                <a16:creationId xmlns:a16="http://schemas.microsoft.com/office/drawing/2014/main" id="{A2D279B4-2E93-2E4A-9834-2F6DA51129AC}"/>
              </a:ext>
            </a:extLst>
          </p:cNvPr>
          <p:cNvSpPr>
            <a:spLocks noGrp="1"/>
          </p:cNvSpPr>
          <p:nvPr>
            <p:ph type="dt" sz="half" idx="10"/>
          </p:nvPr>
        </p:nvSpPr>
        <p:spPr/>
        <p:txBody>
          <a:bodyPr/>
          <a:lstStyle/>
          <a:p>
            <a:fld id="{38E1F46A-AD5E-624C-91E1-44365F562CB7}" type="datetimeFigureOut">
              <a:rPr lang="en-US" smtClean="0"/>
              <a:t>6/10/2024</a:t>
            </a:fld>
            <a:endParaRPr lang="en-US"/>
          </a:p>
        </p:txBody>
      </p:sp>
      <p:sp>
        <p:nvSpPr>
          <p:cNvPr id="4" name="Footer Placeholder 3">
            <a:extLst>
              <a:ext uri="{FF2B5EF4-FFF2-40B4-BE49-F238E27FC236}">
                <a16:creationId xmlns:a16="http://schemas.microsoft.com/office/drawing/2014/main" id="{8B749B09-9905-094A-BCC1-266FD1D17A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B091BA-5AD6-AB47-ADA0-7C0BB2B176A4}"/>
              </a:ext>
            </a:extLst>
          </p:cNvPr>
          <p:cNvSpPr>
            <a:spLocks noGrp="1"/>
          </p:cNvSpPr>
          <p:nvPr>
            <p:ph type="sldNum" sz="quarter" idx="12"/>
          </p:nvPr>
        </p:nvSpPr>
        <p:spPr/>
        <p:txBody>
          <a:bodyPr/>
          <a:lstStyle/>
          <a:p>
            <a:fld id="{A199AE5B-B4CA-814A-9B2F-FF9705939BE0}" type="slidenum">
              <a:rPr lang="en-US" smtClean="0"/>
              <a:t>‹#›</a:t>
            </a:fld>
            <a:endParaRPr lang="en-US"/>
          </a:p>
        </p:txBody>
      </p:sp>
      <p:sp>
        <p:nvSpPr>
          <p:cNvPr id="6" name="Picture Placeholder 2">
            <a:extLst>
              <a:ext uri="{FF2B5EF4-FFF2-40B4-BE49-F238E27FC236}">
                <a16:creationId xmlns:a16="http://schemas.microsoft.com/office/drawing/2014/main" id="{9372AADC-80D3-3246-B92C-4EAC8815F934}"/>
              </a:ext>
            </a:extLst>
          </p:cNvPr>
          <p:cNvSpPr>
            <a:spLocks noGrp="1"/>
          </p:cNvSpPr>
          <p:nvPr>
            <p:ph type="pic" idx="1"/>
          </p:nvPr>
        </p:nvSpPr>
        <p:spPr>
          <a:xfrm>
            <a:off x="838200" y="1680519"/>
            <a:ext cx="10517188" cy="4180531"/>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4111001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7C49243-DB25-FA44-9464-09326C0E3DA2}"/>
              </a:ext>
            </a:extLst>
          </p:cNvPr>
          <p:cNvSpPr>
            <a:spLocks noGrp="1"/>
          </p:cNvSpPr>
          <p:nvPr>
            <p:ph type="dt" sz="half" idx="10"/>
          </p:nvPr>
        </p:nvSpPr>
        <p:spPr/>
        <p:txBody>
          <a:bodyPr/>
          <a:lstStyle/>
          <a:p>
            <a:fld id="{9E54DE7D-6ADC-6241-9FE1-FE5D970ABFDC}" type="datetimeFigureOut">
              <a:rPr lang="en-US" smtClean="0"/>
              <a:pPr/>
              <a:t>6/10/2024</a:t>
            </a:fld>
            <a:endParaRPr lang="en-US" dirty="0"/>
          </a:p>
        </p:txBody>
      </p:sp>
      <p:sp>
        <p:nvSpPr>
          <p:cNvPr id="6" name="Footer Placeholder 5">
            <a:extLst>
              <a:ext uri="{FF2B5EF4-FFF2-40B4-BE49-F238E27FC236}">
                <a16:creationId xmlns:a16="http://schemas.microsoft.com/office/drawing/2014/main" id="{FD5E7C6D-2B17-8243-A527-D8EC13E519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65E623-4654-514C-BC72-D635B66950D2}"/>
              </a:ext>
            </a:extLst>
          </p:cNvPr>
          <p:cNvSpPr>
            <a:spLocks noGrp="1"/>
          </p:cNvSpPr>
          <p:nvPr>
            <p:ph type="sldNum" sz="quarter" idx="12"/>
          </p:nvPr>
        </p:nvSpPr>
        <p:spPr/>
        <p:txBody>
          <a:bodyPr/>
          <a:lstStyle/>
          <a:p>
            <a:fld id="{96D279BE-A5AC-CF4D-B3E5-76B0C201770C}" type="slidenum">
              <a:rPr lang="en-US" smtClean="0"/>
              <a:pPr/>
              <a:t>‹#›</a:t>
            </a:fld>
            <a:endParaRPr lang="en-US" dirty="0"/>
          </a:p>
        </p:txBody>
      </p:sp>
    </p:spTree>
    <p:extLst>
      <p:ext uri="{BB962C8B-B14F-4D97-AF65-F5344CB8AC3E}">
        <p14:creationId xmlns:p14="http://schemas.microsoft.com/office/powerpoint/2010/main" val="259771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E867-8F5B-3548-888A-8294EA54B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FF1DF1-19BC-5340-8309-81B2E3CFE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3EB4FF-4B39-2442-8B95-43039EB09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8144BF-1C68-4E44-B83B-963DBBE3DD6F}"/>
              </a:ext>
            </a:extLst>
          </p:cNvPr>
          <p:cNvSpPr>
            <a:spLocks noGrp="1"/>
          </p:cNvSpPr>
          <p:nvPr>
            <p:ph type="dt" sz="half" idx="10"/>
          </p:nvPr>
        </p:nvSpPr>
        <p:spPr/>
        <p:txBody>
          <a:bodyPr/>
          <a:lstStyle/>
          <a:p>
            <a:fld id="{9E54DE7D-6ADC-6241-9FE1-FE5D970ABFDC}" type="datetimeFigureOut">
              <a:rPr lang="en-US" smtClean="0"/>
              <a:t>6/10/2024</a:t>
            </a:fld>
            <a:endParaRPr lang="en-US"/>
          </a:p>
        </p:txBody>
      </p:sp>
      <p:sp>
        <p:nvSpPr>
          <p:cNvPr id="6" name="Footer Placeholder 5">
            <a:extLst>
              <a:ext uri="{FF2B5EF4-FFF2-40B4-BE49-F238E27FC236}">
                <a16:creationId xmlns:a16="http://schemas.microsoft.com/office/drawing/2014/main" id="{7BCFEFB8-E074-7848-B213-CB6ECDEB6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FDE33-437B-3349-9787-C6DCEFE17AF6}"/>
              </a:ext>
            </a:extLst>
          </p:cNvPr>
          <p:cNvSpPr>
            <a:spLocks noGrp="1"/>
          </p:cNvSpPr>
          <p:nvPr>
            <p:ph type="sldNum" sz="quarter" idx="12"/>
          </p:nvPr>
        </p:nvSpPr>
        <p:spPr/>
        <p:txBody>
          <a:bodyPr/>
          <a:lstStyle/>
          <a:p>
            <a:fld id="{96D279BE-A5AC-CF4D-B3E5-76B0C201770C}" type="slidenum">
              <a:rPr lang="en-US" smtClean="0"/>
              <a:t>‹#›</a:t>
            </a:fld>
            <a:endParaRPr lang="en-US"/>
          </a:p>
        </p:txBody>
      </p:sp>
    </p:spTree>
    <p:extLst>
      <p:ext uri="{BB962C8B-B14F-4D97-AF65-F5344CB8AC3E}">
        <p14:creationId xmlns:p14="http://schemas.microsoft.com/office/powerpoint/2010/main" val="2745415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B5E3-2AD7-0E4C-BA7C-3D8D9A8BC232}"/>
              </a:ext>
            </a:extLst>
          </p:cNvPr>
          <p:cNvSpPr>
            <a:spLocks noGrp="1"/>
          </p:cNvSpPr>
          <p:nvPr>
            <p:ph type="title"/>
          </p:nvPr>
        </p:nvSpPr>
        <p:spPr>
          <a:xfrm>
            <a:off x="635344" y="87601"/>
            <a:ext cx="10515600"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585CA9A-D25F-694A-B0AC-4D25041189C3}"/>
              </a:ext>
            </a:extLst>
          </p:cNvPr>
          <p:cNvSpPr>
            <a:spLocks noGrp="1"/>
          </p:cNvSpPr>
          <p:nvPr>
            <p:ph type="dt" sz="half" idx="10"/>
          </p:nvPr>
        </p:nvSpPr>
        <p:spPr/>
        <p:txBody>
          <a:bodyPr/>
          <a:lstStyle/>
          <a:p>
            <a:fld id="{9E54DE7D-6ADC-6241-9FE1-FE5D970ABFDC}" type="datetimeFigureOut">
              <a:rPr lang="en-US" smtClean="0"/>
              <a:t>6/10/2024</a:t>
            </a:fld>
            <a:endParaRPr lang="en-US"/>
          </a:p>
        </p:txBody>
      </p:sp>
      <p:sp>
        <p:nvSpPr>
          <p:cNvPr id="4" name="Footer Placeholder 3">
            <a:extLst>
              <a:ext uri="{FF2B5EF4-FFF2-40B4-BE49-F238E27FC236}">
                <a16:creationId xmlns:a16="http://schemas.microsoft.com/office/drawing/2014/main" id="{E36FC5BE-0A03-F443-999E-194C928267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FF1E1-7CE4-F041-9941-AC97CE52B3FF}"/>
              </a:ext>
            </a:extLst>
          </p:cNvPr>
          <p:cNvSpPr>
            <a:spLocks noGrp="1"/>
          </p:cNvSpPr>
          <p:nvPr>
            <p:ph type="sldNum" sz="quarter" idx="12"/>
          </p:nvPr>
        </p:nvSpPr>
        <p:spPr/>
        <p:txBody>
          <a:bodyPr/>
          <a:lstStyle/>
          <a:p>
            <a:fld id="{96D279BE-A5AC-CF4D-B3E5-76B0C201770C}" type="slidenum">
              <a:rPr lang="en-US" smtClean="0"/>
              <a:t>‹#›</a:t>
            </a:fld>
            <a:endParaRPr lang="en-US"/>
          </a:p>
        </p:txBody>
      </p:sp>
      <p:sp>
        <p:nvSpPr>
          <p:cNvPr id="8" name="Rectangle 7">
            <a:extLst>
              <a:ext uri="{FF2B5EF4-FFF2-40B4-BE49-F238E27FC236}">
                <a16:creationId xmlns:a16="http://schemas.microsoft.com/office/drawing/2014/main" id="{59DB642D-0668-D245-9F8F-960A03267498}"/>
              </a:ext>
            </a:extLst>
          </p:cNvPr>
          <p:cNvSpPr/>
          <p:nvPr userDrawn="1"/>
        </p:nvSpPr>
        <p:spPr>
          <a:xfrm>
            <a:off x="4397240" y="1418458"/>
            <a:ext cx="3440472" cy="455483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100A39-E02C-094B-B97B-563A62FC4C55}"/>
              </a:ext>
            </a:extLst>
          </p:cNvPr>
          <p:cNvSpPr/>
          <p:nvPr userDrawn="1"/>
        </p:nvSpPr>
        <p:spPr>
          <a:xfrm>
            <a:off x="706498" y="1413165"/>
            <a:ext cx="3440472" cy="455483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10" name="Rectangle 9">
            <a:extLst>
              <a:ext uri="{FF2B5EF4-FFF2-40B4-BE49-F238E27FC236}">
                <a16:creationId xmlns:a16="http://schemas.microsoft.com/office/drawing/2014/main" id="{5CADBDAE-F3CC-4746-A1C8-45FE3182652C}"/>
              </a:ext>
            </a:extLst>
          </p:cNvPr>
          <p:cNvSpPr/>
          <p:nvPr userDrawn="1"/>
        </p:nvSpPr>
        <p:spPr>
          <a:xfrm>
            <a:off x="8078591" y="1413164"/>
            <a:ext cx="3440472" cy="45548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3DB069-741C-AC46-8AD4-B833B45FDED1}"/>
              </a:ext>
            </a:extLst>
          </p:cNvPr>
          <p:cNvSpPr/>
          <p:nvPr userDrawn="1"/>
        </p:nvSpPr>
        <p:spPr>
          <a:xfrm>
            <a:off x="901142" y="1876303"/>
            <a:ext cx="3036826" cy="388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3DE005-6717-044D-8E10-379C18D30C29}"/>
              </a:ext>
            </a:extLst>
          </p:cNvPr>
          <p:cNvSpPr/>
          <p:nvPr userDrawn="1"/>
        </p:nvSpPr>
        <p:spPr>
          <a:xfrm>
            <a:off x="4601547" y="1876303"/>
            <a:ext cx="3036826" cy="388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C52A9A-32CA-F749-8A25-C83CDD236D93}"/>
              </a:ext>
            </a:extLst>
          </p:cNvPr>
          <p:cNvSpPr/>
          <p:nvPr userDrawn="1"/>
        </p:nvSpPr>
        <p:spPr>
          <a:xfrm>
            <a:off x="8280414" y="1876303"/>
            <a:ext cx="3036826" cy="3886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052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94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1796-BCF3-334B-9673-388F54FE3991}"/>
              </a:ext>
            </a:extLst>
          </p:cNvPr>
          <p:cNvSpPr>
            <a:spLocks noGrp="1"/>
          </p:cNvSpPr>
          <p:nvPr>
            <p:ph type="ctrTitle"/>
          </p:nvPr>
        </p:nvSpPr>
        <p:spPr>
          <a:xfrm>
            <a:off x="1087395" y="1122363"/>
            <a:ext cx="10132540" cy="2387600"/>
          </a:xfrm>
          <a:prstGeom prst="rect">
            <a:avLst/>
          </a:prstGeom>
        </p:spPr>
        <p:txBody>
          <a:bodyPr anchor="b">
            <a:normAutofit/>
          </a:bodyPr>
          <a:lstStyle>
            <a:lvl1pPr algn="r">
              <a:defRPr sz="4800"/>
            </a:lvl1pPr>
          </a:lstStyle>
          <a:p>
            <a:r>
              <a:rPr lang="en-US" dirty="0"/>
              <a:t>Click to edit Master title style</a:t>
            </a:r>
          </a:p>
        </p:txBody>
      </p:sp>
      <p:sp>
        <p:nvSpPr>
          <p:cNvPr id="3" name="Subtitle 2">
            <a:extLst>
              <a:ext uri="{FF2B5EF4-FFF2-40B4-BE49-F238E27FC236}">
                <a16:creationId xmlns:a16="http://schemas.microsoft.com/office/drawing/2014/main" id="{FAB82F3B-D46D-9C49-BB37-6CAC15C50B7A}"/>
              </a:ext>
            </a:extLst>
          </p:cNvPr>
          <p:cNvSpPr>
            <a:spLocks noGrp="1"/>
          </p:cNvSpPr>
          <p:nvPr>
            <p:ph type="subTitle" idx="1"/>
          </p:nvPr>
        </p:nvSpPr>
        <p:spPr>
          <a:xfrm>
            <a:off x="1087395" y="3602038"/>
            <a:ext cx="10132539" cy="1655762"/>
          </a:xfrm>
          <a:prstGeom prst="rect">
            <a:avLst/>
          </a:prstGeo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2517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15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C060-4FA2-2249-AD5E-DD2363CDD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2BBDF-8CE0-DB4E-B65F-FC724A3C7681}"/>
              </a:ext>
            </a:extLst>
          </p:cNvPr>
          <p:cNvSpPr>
            <a:spLocks noGrp="1"/>
          </p:cNvSpPr>
          <p:nvPr>
            <p:ph sz="half" idx="1"/>
          </p:nvPr>
        </p:nvSpPr>
        <p:spPr>
          <a:xfrm>
            <a:off x="838200" y="1825625"/>
            <a:ext cx="5181600" cy="4167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B729D7-369B-8842-993B-FE3F105770CA}"/>
              </a:ext>
            </a:extLst>
          </p:cNvPr>
          <p:cNvSpPr>
            <a:spLocks noGrp="1"/>
          </p:cNvSpPr>
          <p:nvPr>
            <p:ph sz="half" idx="2"/>
          </p:nvPr>
        </p:nvSpPr>
        <p:spPr>
          <a:xfrm>
            <a:off x="6172200" y="1825625"/>
            <a:ext cx="5181600" cy="4167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E90D39-A56E-084D-B579-AA9AF9908D0D}"/>
              </a:ext>
            </a:extLst>
          </p:cNvPr>
          <p:cNvSpPr>
            <a:spLocks noGrp="1"/>
          </p:cNvSpPr>
          <p:nvPr>
            <p:ph type="dt" sz="half" idx="10"/>
          </p:nvPr>
        </p:nvSpPr>
        <p:spPr/>
        <p:txBody>
          <a:bodyPr/>
          <a:lstStyle/>
          <a:p>
            <a:fld id="{667D5620-9EDC-234B-B472-A831CB557BAA}" type="datetimeFigureOut">
              <a:rPr lang="en-US" smtClean="0"/>
              <a:t>6/10/2024</a:t>
            </a:fld>
            <a:endParaRPr lang="en-US"/>
          </a:p>
        </p:txBody>
      </p:sp>
      <p:sp>
        <p:nvSpPr>
          <p:cNvPr id="6" name="Footer Placeholder 5">
            <a:extLst>
              <a:ext uri="{FF2B5EF4-FFF2-40B4-BE49-F238E27FC236}">
                <a16:creationId xmlns:a16="http://schemas.microsoft.com/office/drawing/2014/main" id="{BB4A9918-C667-A549-A1F6-88773952C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15FBB-9E2A-BB4E-8D70-B01B8043A72B}"/>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7534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4A7F-0DA6-A742-BD26-5E46EFDCB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2B70D-4969-4141-9723-DD7CE75FCA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AD52A-03F1-7844-B3F9-DFAB0C6D67A9}"/>
              </a:ext>
            </a:extLst>
          </p:cNvPr>
          <p:cNvSpPr>
            <a:spLocks noGrp="1"/>
          </p:cNvSpPr>
          <p:nvPr>
            <p:ph type="dt" sz="half" idx="10"/>
          </p:nvPr>
        </p:nvSpPr>
        <p:spPr/>
        <p:txBody>
          <a:bodyPr/>
          <a:lstStyle/>
          <a:p>
            <a:fld id="{667D5620-9EDC-234B-B472-A831CB557BAA}" type="datetimeFigureOut">
              <a:rPr lang="en-US" smtClean="0"/>
              <a:t>6/10/2024</a:t>
            </a:fld>
            <a:endParaRPr lang="en-US"/>
          </a:p>
        </p:txBody>
      </p:sp>
      <p:sp>
        <p:nvSpPr>
          <p:cNvPr id="5" name="Footer Placeholder 4">
            <a:extLst>
              <a:ext uri="{FF2B5EF4-FFF2-40B4-BE49-F238E27FC236}">
                <a16:creationId xmlns:a16="http://schemas.microsoft.com/office/drawing/2014/main" id="{C1814809-C6BA-0744-A2AE-A4881FAD0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EF9C9-0295-E548-89CA-F0827BD42901}"/>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213915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12FF-9751-024F-ADD7-BE652608DCC7}"/>
              </a:ext>
            </a:extLst>
          </p:cNvPr>
          <p:cNvSpPr>
            <a:spLocks noGrp="1"/>
          </p:cNvSpPr>
          <p:nvPr>
            <p:ph type="title"/>
          </p:nvPr>
        </p:nvSpPr>
        <p:spPr>
          <a:xfrm>
            <a:off x="831850" y="1178397"/>
            <a:ext cx="10515600" cy="2852737"/>
          </a:xfrm>
          <a:prstGeom prst="rect">
            <a:avLst/>
          </a:prstGeom>
        </p:spPr>
        <p:txBody>
          <a:bodyPr anchor="b">
            <a:normAutofit/>
          </a:bodyPr>
          <a:lstStyle>
            <a:lvl1pPr algn="r">
              <a:defRPr sz="4600"/>
            </a:lvl1pPr>
          </a:lstStyle>
          <a:p>
            <a:r>
              <a:rPr lang="en-US" dirty="0"/>
              <a:t>Click to edit Master title style</a:t>
            </a:r>
          </a:p>
        </p:txBody>
      </p:sp>
      <p:sp>
        <p:nvSpPr>
          <p:cNvPr id="3" name="Text Placeholder 2">
            <a:extLst>
              <a:ext uri="{FF2B5EF4-FFF2-40B4-BE49-F238E27FC236}">
                <a16:creationId xmlns:a16="http://schemas.microsoft.com/office/drawing/2014/main" id="{0E19B6AD-6632-F34C-BDFB-81E6A6ED6896}"/>
              </a:ext>
            </a:extLst>
          </p:cNvPr>
          <p:cNvSpPr>
            <a:spLocks noGrp="1"/>
          </p:cNvSpPr>
          <p:nvPr>
            <p:ph type="body" idx="1"/>
          </p:nvPr>
        </p:nvSpPr>
        <p:spPr>
          <a:xfrm>
            <a:off x="831850" y="4058122"/>
            <a:ext cx="10515600" cy="1500187"/>
          </a:xfrm>
          <a:prstGeom prst="rect">
            <a:avLst/>
          </a:prstGeom>
        </p:spPr>
        <p:txBody>
          <a:bodyPr>
            <a:normAutofit/>
          </a:bodyPr>
          <a:lstStyle>
            <a:lvl1pPr marL="0" indent="0" algn="r">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702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4A7F-0DA6-A742-BD26-5E46EFDCB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2B70D-4969-4141-9723-DD7CE75FCA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AD52A-03F1-7844-B3F9-DFAB0C6D67A9}"/>
              </a:ext>
            </a:extLst>
          </p:cNvPr>
          <p:cNvSpPr>
            <a:spLocks noGrp="1"/>
          </p:cNvSpPr>
          <p:nvPr>
            <p:ph type="dt" sz="half" idx="10"/>
          </p:nvPr>
        </p:nvSpPr>
        <p:spPr/>
        <p:txBody>
          <a:bodyPr/>
          <a:lstStyle/>
          <a:p>
            <a:fld id="{667D5620-9EDC-234B-B472-A831CB557BAA}" type="datetimeFigureOut">
              <a:rPr lang="en-US" smtClean="0"/>
              <a:t>6/10/2024</a:t>
            </a:fld>
            <a:endParaRPr lang="en-US"/>
          </a:p>
        </p:txBody>
      </p:sp>
      <p:sp>
        <p:nvSpPr>
          <p:cNvPr id="5" name="Footer Placeholder 4">
            <a:extLst>
              <a:ext uri="{FF2B5EF4-FFF2-40B4-BE49-F238E27FC236}">
                <a16:creationId xmlns:a16="http://schemas.microsoft.com/office/drawing/2014/main" id="{C1814809-C6BA-0744-A2AE-A4881FAD0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EF9C9-0295-E548-89CA-F0827BD42901}"/>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99160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C060-4FA2-2249-AD5E-DD2363CDD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2BBDF-8CE0-DB4E-B65F-FC724A3C7681}"/>
              </a:ext>
            </a:extLst>
          </p:cNvPr>
          <p:cNvSpPr>
            <a:spLocks noGrp="1"/>
          </p:cNvSpPr>
          <p:nvPr>
            <p:ph sz="half" idx="1"/>
          </p:nvPr>
        </p:nvSpPr>
        <p:spPr>
          <a:xfrm>
            <a:off x="838200" y="1825625"/>
            <a:ext cx="5181600" cy="4167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B729D7-369B-8842-993B-FE3F105770CA}"/>
              </a:ext>
            </a:extLst>
          </p:cNvPr>
          <p:cNvSpPr>
            <a:spLocks noGrp="1"/>
          </p:cNvSpPr>
          <p:nvPr>
            <p:ph sz="half" idx="2"/>
          </p:nvPr>
        </p:nvSpPr>
        <p:spPr>
          <a:xfrm>
            <a:off x="6172200" y="1825625"/>
            <a:ext cx="5181600" cy="4167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E90D39-A56E-084D-B579-AA9AF9908D0D}"/>
              </a:ext>
            </a:extLst>
          </p:cNvPr>
          <p:cNvSpPr>
            <a:spLocks noGrp="1"/>
          </p:cNvSpPr>
          <p:nvPr>
            <p:ph type="dt" sz="half" idx="10"/>
          </p:nvPr>
        </p:nvSpPr>
        <p:spPr/>
        <p:txBody>
          <a:bodyPr/>
          <a:lstStyle/>
          <a:p>
            <a:fld id="{667D5620-9EDC-234B-B472-A831CB557BAA}" type="datetimeFigureOut">
              <a:rPr lang="en-US" smtClean="0"/>
              <a:t>6/10/2024</a:t>
            </a:fld>
            <a:endParaRPr lang="en-US"/>
          </a:p>
        </p:txBody>
      </p:sp>
      <p:sp>
        <p:nvSpPr>
          <p:cNvPr id="6" name="Footer Placeholder 5">
            <a:extLst>
              <a:ext uri="{FF2B5EF4-FFF2-40B4-BE49-F238E27FC236}">
                <a16:creationId xmlns:a16="http://schemas.microsoft.com/office/drawing/2014/main" id="{BB4A9918-C667-A549-A1F6-88773952C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15FBB-9E2A-BB4E-8D70-B01B8043A72B}"/>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305736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DC37-F846-0F4D-8218-ED2C66CCF4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74BAB9-B181-8C40-99F7-53E917B2264B}"/>
              </a:ext>
            </a:extLst>
          </p:cNvPr>
          <p:cNvSpPr>
            <a:spLocks noGrp="1"/>
          </p:cNvSpPr>
          <p:nvPr>
            <p:ph type="body" idx="1"/>
          </p:nvPr>
        </p:nvSpPr>
        <p:spPr>
          <a:xfrm>
            <a:off x="839788" y="1681163"/>
            <a:ext cx="5157787" cy="823912"/>
          </a:xfrm>
        </p:spPr>
        <p:txBody>
          <a:bodyPr anchor="b"/>
          <a:lstStyle>
            <a:lvl1pPr marL="0" indent="0">
              <a:buNone/>
              <a:defRPr sz="2400" b="1">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5FD0E3B-0DE2-6A4E-9363-00F300A42548}"/>
              </a:ext>
            </a:extLst>
          </p:cNvPr>
          <p:cNvSpPr>
            <a:spLocks noGrp="1"/>
          </p:cNvSpPr>
          <p:nvPr>
            <p:ph sz="half" idx="2"/>
          </p:nvPr>
        </p:nvSpPr>
        <p:spPr>
          <a:xfrm>
            <a:off x="839788" y="2505075"/>
            <a:ext cx="5157787" cy="35126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9DF0EE-2AA4-0646-BAB4-288A003705D7}"/>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C654A283-874C-734B-87BD-E99586B4C50A}"/>
              </a:ext>
            </a:extLst>
          </p:cNvPr>
          <p:cNvSpPr>
            <a:spLocks noGrp="1"/>
          </p:cNvSpPr>
          <p:nvPr>
            <p:ph sz="quarter" idx="4"/>
          </p:nvPr>
        </p:nvSpPr>
        <p:spPr>
          <a:xfrm>
            <a:off x="6172200" y="2505075"/>
            <a:ext cx="5183188" cy="35126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56DAC1-E0AC-214B-A6C9-8D9992A52A08}"/>
              </a:ext>
            </a:extLst>
          </p:cNvPr>
          <p:cNvSpPr>
            <a:spLocks noGrp="1"/>
          </p:cNvSpPr>
          <p:nvPr>
            <p:ph type="dt" sz="half" idx="10"/>
          </p:nvPr>
        </p:nvSpPr>
        <p:spPr/>
        <p:txBody>
          <a:bodyPr/>
          <a:lstStyle/>
          <a:p>
            <a:fld id="{667D5620-9EDC-234B-B472-A831CB557BAA}" type="datetimeFigureOut">
              <a:rPr lang="en-US" smtClean="0"/>
              <a:t>6/10/2024</a:t>
            </a:fld>
            <a:endParaRPr lang="en-US"/>
          </a:p>
        </p:txBody>
      </p:sp>
      <p:sp>
        <p:nvSpPr>
          <p:cNvPr id="8" name="Footer Placeholder 7">
            <a:extLst>
              <a:ext uri="{FF2B5EF4-FFF2-40B4-BE49-F238E27FC236}">
                <a16:creationId xmlns:a16="http://schemas.microsoft.com/office/drawing/2014/main" id="{E7120D6D-6449-2940-96FD-51511E713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C54FE-8E8A-3A4D-8160-3E98BF5E21F7}"/>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292100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C7631-E12F-4142-9533-EF43D09485A1}"/>
              </a:ext>
            </a:extLst>
          </p:cNvPr>
          <p:cNvSpPr>
            <a:spLocks noGrp="1"/>
          </p:cNvSpPr>
          <p:nvPr>
            <p:ph type="dt" sz="half" idx="10"/>
          </p:nvPr>
        </p:nvSpPr>
        <p:spPr/>
        <p:txBody>
          <a:bodyPr/>
          <a:lstStyle/>
          <a:p>
            <a:fld id="{667D5620-9EDC-234B-B472-A831CB557BAA}" type="datetimeFigureOut">
              <a:rPr lang="en-US" smtClean="0"/>
              <a:t>6/10/2024</a:t>
            </a:fld>
            <a:endParaRPr lang="en-US"/>
          </a:p>
        </p:txBody>
      </p:sp>
      <p:sp>
        <p:nvSpPr>
          <p:cNvPr id="3" name="Footer Placeholder 2">
            <a:extLst>
              <a:ext uri="{FF2B5EF4-FFF2-40B4-BE49-F238E27FC236}">
                <a16:creationId xmlns:a16="http://schemas.microsoft.com/office/drawing/2014/main" id="{A5600E23-F88E-174F-99E0-80D29B0CB3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F15139-E127-A544-9BE3-55F79F64E195}"/>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1324746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8.sv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6.svg"/><Relationship Id="rId5" Type="http://schemas.openxmlformats.org/officeDocument/2006/relationships/slideLayout" Target="../slideLayouts/slideLayout10.xml"/><Relationship Id="rId10"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image" Target="../media/image6.sv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theme" Target="../theme/theme5.xml"/><Relationship Id="rId9" Type="http://schemas.openxmlformats.org/officeDocument/2006/relationships/image" Target="../media/image8.sv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image" Target="../media/image6.sv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theme" Target="../theme/theme6.xml"/><Relationship Id="rId9" Type="http://schemas.openxmlformats.org/officeDocument/2006/relationships/image" Target="../media/image8.sv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34187-4CF8-B246-A957-F2C395D4A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52564D-1EEC-F345-AFD9-2ACDDF434B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029628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78C3B-ACC0-B640-BCC4-6A189D545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3E69AF-68CE-7248-A21F-E30BC9AD8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018826"/>
      </p:ext>
    </p:extLst>
  </p:cSld>
  <p:clrMap bg1="lt1" tx1="dk1" bg2="lt2" tx2="dk2" accent1="accent1" accent2="accent2" accent3="accent3" accent4="accent4" accent5="accent5" accent6="accent6" hlink="hlink" folHlink="folHlink"/>
  <p:sldLayoutIdLst>
    <p:sldLayoutId id="2147483663" r:id="rId1"/>
    <p:sldLayoutId id="2147483723" r:id="rId2"/>
    <p:sldLayoutId id="2147483724" r:id="rId3"/>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5A9CD3-6143-0D48-B651-5E78597D85A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758C72-E714-9E43-AA68-ACD5EE36E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AAC148-9570-8342-B034-858011633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B5B13-CBB4-9F45-B75A-EF548741E658}" type="datetimeFigureOut">
              <a:rPr lang="en-US" smtClean="0"/>
              <a:t>6/10/2024</a:t>
            </a:fld>
            <a:endParaRPr lang="en-US"/>
          </a:p>
        </p:txBody>
      </p:sp>
      <p:sp>
        <p:nvSpPr>
          <p:cNvPr id="5" name="Footer Placeholder 4">
            <a:extLst>
              <a:ext uri="{FF2B5EF4-FFF2-40B4-BE49-F238E27FC236}">
                <a16:creationId xmlns:a16="http://schemas.microsoft.com/office/drawing/2014/main" id="{542EC834-5BBD-204A-9272-4B0BFC0A0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6D7C97-7B17-4345-8DEC-92567FF65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F186C-F592-7F47-92E8-62F1E000B95C}" type="slidenum">
              <a:rPr lang="en-US" smtClean="0"/>
              <a:t>‹#›</a:t>
            </a:fld>
            <a:endParaRPr lang="en-US"/>
          </a:p>
        </p:txBody>
      </p:sp>
    </p:spTree>
    <p:extLst>
      <p:ext uri="{BB962C8B-B14F-4D97-AF65-F5344CB8AC3E}">
        <p14:creationId xmlns:p14="http://schemas.microsoft.com/office/powerpoint/2010/main" val="370577665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DB9BAB-6510-084A-B96E-D5B24CE95402}"/>
              </a:ext>
            </a:extLst>
          </p:cNvPr>
          <p:cNvSpPr>
            <a:spLocks noGrp="1"/>
          </p:cNvSpPr>
          <p:nvPr>
            <p:ph type="title"/>
          </p:nvPr>
        </p:nvSpPr>
        <p:spPr>
          <a:xfrm>
            <a:off x="838200" y="568409"/>
            <a:ext cx="10515600" cy="77628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C196E4-6DD7-8A4F-949B-C023A868294E}"/>
              </a:ext>
            </a:extLst>
          </p:cNvPr>
          <p:cNvSpPr>
            <a:spLocks noGrp="1"/>
          </p:cNvSpPr>
          <p:nvPr>
            <p:ph type="body" idx="1"/>
          </p:nvPr>
        </p:nvSpPr>
        <p:spPr>
          <a:xfrm>
            <a:off x="838200" y="1519881"/>
            <a:ext cx="10515600" cy="45225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E94A48-8D34-7044-855E-AE00B9260470}"/>
              </a:ext>
            </a:extLst>
          </p:cNvPr>
          <p:cNvSpPr>
            <a:spLocks noGrp="1"/>
          </p:cNvSpPr>
          <p:nvPr>
            <p:ph type="dt" sz="half" idx="2"/>
          </p:nvPr>
        </p:nvSpPr>
        <p:spPr>
          <a:xfrm>
            <a:off x="2891482" y="62822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D5620-9EDC-234B-B472-A831CB557BAA}" type="datetimeFigureOut">
              <a:rPr lang="en-US" smtClean="0"/>
              <a:t>6/10/2024</a:t>
            </a:fld>
            <a:endParaRPr lang="en-US" dirty="0"/>
          </a:p>
        </p:txBody>
      </p:sp>
      <p:sp>
        <p:nvSpPr>
          <p:cNvPr id="5" name="Footer Placeholder 4">
            <a:extLst>
              <a:ext uri="{FF2B5EF4-FFF2-40B4-BE49-F238E27FC236}">
                <a16:creationId xmlns:a16="http://schemas.microsoft.com/office/drawing/2014/main" id="{D798BED3-4309-AD4C-A13E-4EF7201F73B8}"/>
              </a:ext>
            </a:extLst>
          </p:cNvPr>
          <p:cNvSpPr>
            <a:spLocks noGrp="1"/>
          </p:cNvSpPr>
          <p:nvPr>
            <p:ph type="ftr" sz="quarter" idx="3"/>
          </p:nvPr>
        </p:nvSpPr>
        <p:spPr>
          <a:xfrm>
            <a:off x="5955957" y="6282208"/>
            <a:ext cx="460907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9DAD311-0BD0-FB48-B267-AD8EF4906BFC}"/>
              </a:ext>
            </a:extLst>
          </p:cNvPr>
          <p:cNvSpPr>
            <a:spLocks noGrp="1"/>
          </p:cNvSpPr>
          <p:nvPr>
            <p:ph type="sldNum" sz="quarter" idx="4"/>
          </p:nvPr>
        </p:nvSpPr>
        <p:spPr>
          <a:xfrm>
            <a:off x="10886302" y="6282208"/>
            <a:ext cx="4674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84599-41CE-F548-B12D-3BC3B7F9B128}" type="slidenum">
              <a:rPr lang="en-US" smtClean="0"/>
              <a:t>‹#›</a:t>
            </a:fld>
            <a:endParaRPr lang="en-US"/>
          </a:p>
        </p:txBody>
      </p:sp>
    </p:spTree>
    <p:extLst>
      <p:ext uri="{BB962C8B-B14F-4D97-AF65-F5344CB8AC3E}">
        <p14:creationId xmlns:p14="http://schemas.microsoft.com/office/powerpoint/2010/main" val="4193767239"/>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 id="2147483675" r:id="rId4"/>
    <p:sldLayoutId id="2147483674" r:id="rId5"/>
    <p:sldLayoutId id="2147483676" r:id="rId6"/>
    <p:sldLayoutId id="2147483680" r:id="rId7"/>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10">
            <a:extLst>
              <a:ext uri="{96DAC541-7B7A-43D3-8B79-37D633B846F1}">
                <asvg:svgBlip xmlns:asvg="http://schemas.microsoft.com/office/drawing/2016/SVG/main" r:embed="rId11"/>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12">
            <a:extLst>
              <a:ext uri="{96DAC541-7B7A-43D3-8B79-37D633B846F1}">
                <asvg:svgBlip xmlns:asvg="http://schemas.microsoft.com/office/drawing/2016/SVG/main" r:embed="rId13"/>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B373A-A567-0344-A627-878ABAB0B019}"/>
              </a:ext>
            </a:extLst>
          </p:cNvPr>
          <p:cNvSpPr>
            <a:spLocks noGrp="1"/>
          </p:cNvSpPr>
          <p:nvPr>
            <p:ph type="title"/>
          </p:nvPr>
        </p:nvSpPr>
        <p:spPr>
          <a:xfrm>
            <a:off x="838200" y="827513"/>
            <a:ext cx="10515600" cy="63776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BAA3E7-2989-A74C-8AE7-F1B4391D167F}"/>
              </a:ext>
            </a:extLst>
          </p:cNvPr>
          <p:cNvSpPr>
            <a:spLocks noGrp="1"/>
          </p:cNvSpPr>
          <p:nvPr>
            <p:ph type="body" idx="1"/>
          </p:nvPr>
        </p:nvSpPr>
        <p:spPr>
          <a:xfrm>
            <a:off x="838200" y="1618735"/>
            <a:ext cx="10515600" cy="43619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C94BF5-7A09-6145-92FA-72D56AF52062}"/>
              </a:ext>
            </a:extLst>
          </p:cNvPr>
          <p:cNvSpPr>
            <a:spLocks noGrp="1"/>
          </p:cNvSpPr>
          <p:nvPr>
            <p:ph type="dt" sz="half" idx="2"/>
          </p:nvPr>
        </p:nvSpPr>
        <p:spPr>
          <a:xfrm>
            <a:off x="2627870" y="6368707"/>
            <a:ext cx="2743200" cy="365125"/>
          </a:xfrm>
          <a:prstGeom prst="rect">
            <a:avLst/>
          </a:prstGeom>
        </p:spPr>
        <p:txBody>
          <a:bodyPr vert="horz" lIns="91440" tIns="45720" rIns="91440" bIns="45720" rtlCol="0" anchor="ctr"/>
          <a:lstStyle>
            <a:lvl1pPr algn="l">
              <a:defRPr sz="1200">
                <a:solidFill>
                  <a:schemeClr val="bg1"/>
                </a:solidFill>
              </a:defRPr>
            </a:lvl1pPr>
          </a:lstStyle>
          <a:p>
            <a:fld id="{38E1F46A-AD5E-624C-91E1-44365F562CB7}" type="datetimeFigureOut">
              <a:rPr lang="en-US" smtClean="0"/>
              <a:pPr/>
              <a:t>6/10/2024</a:t>
            </a:fld>
            <a:endParaRPr lang="en-US" dirty="0"/>
          </a:p>
        </p:txBody>
      </p:sp>
      <p:sp>
        <p:nvSpPr>
          <p:cNvPr id="5" name="Footer Placeholder 4">
            <a:extLst>
              <a:ext uri="{FF2B5EF4-FFF2-40B4-BE49-F238E27FC236}">
                <a16:creationId xmlns:a16="http://schemas.microsoft.com/office/drawing/2014/main" id="{27BF849F-6989-4E4C-87DA-847752B3FA90}"/>
              </a:ext>
            </a:extLst>
          </p:cNvPr>
          <p:cNvSpPr>
            <a:spLocks noGrp="1"/>
          </p:cNvSpPr>
          <p:nvPr>
            <p:ph type="ftr" sz="quarter" idx="3"/>
          </p:nvPr>
        </p:nvSpPr>
        <p:spPr>
          <a:xfrm>
            <a:off x="5916827" y="639101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F62D7773-040F-B14B-BC1D-D52D3E8DE25F}"/>
              </a:ext>
            </a:extLst>
          </p:cNvPr>
          <p:cNvSpPr>
            <a:spLocks noGrp="1"/>
          </p:cNvSpPr>
          <p:nvPr>
            <p:ph type="sldNum" sz="quarter" idx="4"/>
          </p:nvPr>
        </p:nvSpPr>
        <p:spPr>
          <a:xfrm>
            <a:off x="10577384" y="6368707"/>
            <a:ext cx="776416" cy="365125"/>
          </a:xfrm>
          <a:prstGeom prst="rect">
            <a:avLst/>
          </a:prstGeom>
        </p:spPr>
        <p:txBody>
          <a:bodyPr vert="horz" lIns="91440" tIns="45720" rIns="91440" bIns="45720" rtlCol="0" anchor="ctr"/>
          <a:lstStyle>
            <a:lvl1pPr algn="r">
              <a:defRPr sz="1200">
                <a:solidFill>
                  <a:schemeClr val="bg1"/>
                </a:solidFill>
              </a:defRPr>
            </a:lvl1pPr>
          </a:lstStyle>
          <a:p>
            <a:fld id="{A199AE5B-B4CA-814A-9B2F-FF9705939BE0}" type="slidenum">
              <a:rPr lang="en-US" smtClean="0"/>
              <a:pPr/>
              <a:t>‹#›</a:t>
            </a:fld>
            <a:endParaRPr lang="en-US" dirty="0"/>
          </a:p>
        </p:txBody>
      </p:sp>
    </p:spTree>
    <p:extLst>
      <p:ext uri="{BB962C8B-B14F-4D97-AF65-F5344CB8AC3E}">
        <p14:creationId xmlns:p14="http://schemas.microsoft.com/office/powerpoint/2010/main" val="8713452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6">
            <a:extLst>
              <a:ext uri="{96DAC541-7B7A-43D3-8B79-37D633B846F1}">
                <asvg:svgBlip xmlns:asvg="http://schemas.microsoft.com/office/drawing/2016/SVG/main" r:embed="rId7"/>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8">
            <a:extLst>
              <a:ext uri="{96DAC541-7B7A-43D3-8B79-37D633B846F1}">
                <asvg:svgBlip xmlns:asvg="http://schemas.microsoft.com/office/drawing/2016/SVG/main" r:embed="rId9"/>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86515D-5186-D14E-9E21-5BFDB28DB664}"/>
              </a:ext>
            </a:extLst>
          </p:cNvPr>
          <p:cNvSpPr>
            <a:spLocks noGrp="1"/>
          </p:cNvSpPr>
          <p:nvPr>
            <p:ph type="title"/>
          </p:nvPr>
        </p:nvSpPr>
        <p:spPr>
          <a:xfrm>
            <a:off x="838200" y="444843"/>
            <a:ext cx="10515600" cy="91221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FA983F-D08B-DA48-BABA-0786EA556B52}"/>
              </a:ext>
            </a:extLst>
          </p:cNvPr>
          <p:cNvSpPr>
            <a:spLocks noGrp="1"/>
          </p:cNvSpPr>
          <p:nvPr>
            <p:ph type="body" idx="1"/>
          </p:nvPr>
        </p:nvSpPr>
        <p:spPr>
          <a:xfrm>
            <a:off x="838200" y="1569308"/>
            <a:ext cx="10515600" cy="46076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2B5684-A74A-A043-873A-C61352266AE2}"/>
              </a:ext>
            </a:extLst>
          </p:cNvPr>
          <p:cNvSpPr>
            <a:spLocks noGrp="1"/>
          </p:cNvSpPr>
          <p:nvPr>
            <p:ph type="dt" sz="half" idx="2"/>
          </p:nvPr>
        </p:nvSpPr>
        <p:spPr>
          <a:xfrm>
            <a:off x="8709454" y="60240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4DE7D-6ADC-6241-9FE1-FE5D970ABFDC}" type="datetimeFigureOut">
              <a:rPr lang="en-US" smtClean="0"/>
              <a:pPr/>
              <a:t>6/10/2024</a:t>
            </a:fld>
            <a:endParaRPr lang="en-US" dirty="0"/>
          </a:p>
        </p:txBody>
      </p:sp>
      <p:sp>
        <p:nvSpPr>
          <p:cNvPr id="5" name="Footer Placeholder 4">
            <a:extLst>
              <a:ext uri="{FF2B5EF4-FFF2-40B4-BE49-F238E27FC236}">
                <a16:creationId xmlns:a16="http://schemas.microsoft.com/office/drawing/2014/main" id="{83432407-38EF-654E-9312-EE76DCEC13BD}"/>
              </a:ext>
            </a:extLst>
          </p:cNvPr>
          <p:cNvSpPr>
            <a:spLocks noGrp="1"/>
          </p:cNvSpPr>
          <p:nvPr>
            <p:ph type="ftr" sz="quarter" idx="3"/>
          </p:nvPr>
        </p:nvSpPr>
        <p:spPr>
          <a:xfrm>
            <a:off x="6858000" y="64065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7A26A3CD-D145-B940-B47E-553408ED563A}"/>
              </a:ext>
            </a:extLst>
          </p:cNvPr>
          <p:cNvSpPr>
            <a:spLocks noGrp="1"/>
          </p:cNvSpPr>
          <p:nvPr>
            <p:ph type="sldNum" sz="quarter" idx="4"/>
          </p:nvPr>
        </p:nvSpPr>
        <p:spPr>
          <a:xfrm>
            <a:off x="10972800" y="6406550"/>
            <a:ext cx="479854" cy="365125"/>
          </a:xfrm>
          <a:prstGeom prst="rect">
            <a:avLst/>
          </a:prstGeom>
        </p:spPr>
        <p:txBody>
          <a:bodyPr vert="horz" lIns="91440" tIns="45720" rIns="91440" bIns="45720" rtlCol="0" anchor="ctr"/>
          <a:lstStyle>
            <a:lvl1pPr algn="r">
              <a:defRPr sz="1200">
                <a:solidFill>
                  <a:schemeClr val="bg1"/>
                </a:solidFill>
              </a:defRPr>
            </a:lvl1pPr>
          </a:lstStyle>
          <a:p>
            <a:fld id="{96D279BE-A5AC-CF4D-B3E5-76B0C201770C}" type="slidenum">
              <a:rPr lang="en-US" smtClean="0"/>
              <a:pPr/>
              <a:t>‹#›</a:t>
            </a:fld>
            <a:endParaRPr lang="en-US" dirty="0"/>
          </a:p>
        </p:txBody>
      </p:sp>
    </p:spTree>
    <p:extLst>
      <p:ext uri="{BB962C8B-B14F-4D97-AF65-F5344CB8AC3E}">
        <p14:creationId xmlns:p14="http://schemas.microsoft.com/office/powerpoint/2010/main" val="190244023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6">
            <a:extLst>
              <a:ext uri="{96DAC541-7B7A-43D3-8B79-37D633B846F1}">
                <asvg:svgBlip xmlns:asvg="http://schemas.microsoft.com/office/drawing/2016/SVG/main" r:embed="rId7"/>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8">
            <a:extLst>
              <a:ext uri="{96DAC541-7B7A-43D3-8B79-37D633B846F1}">
                <asvg:svgBlip xmlns:asvg="http://schemas.microsoft.com/office/drawing/2016/SVG/main" r:embed="rId9"/>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692017"/>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927253"/>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rpubs.com/Adam_Thorp/high-cost"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nvlpubs.nist.gov/nistpubs/CSWP/NIST.CSWP.29.pdf" TargetMode="Externa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commerce.gov/sites/default/files/2024-02/BABA%20Waiver%20Signed.pdf"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s://survey123.arcgis.com/share/42cd1ffbbab740978fe41cdf0b690471?portalUrl=https://mogov.maps.arcgis.com" TargetMode="External"/><Relationship Id="rId2" Type="http://schemas.openxmlformats.org/officeDocument/2006/relationships/hyperlink" Target="http://www.broadbandmap.mo.gov/"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ed.mo.gov/media/pdf/bead-local-coordination-template"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8.svg"/><Relationship Id="rId4" Type="http://schemas.openxmlformats.org/officeDocument/2006/relationships/image" Target="../media/image18.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6EBE-FF6E-AA4A-8FCE-FE0E43B4E30D}"/>
              </a:ext>
            </a:extLst>
          </p:cNvPr>
          <p:cNvSpPr>
            <a:spLocks noGrp="1"/>
          </p:cNvSpPr>
          <p:nvPr>
            <p:ph type="ctrTitle"/>
          </p:nvPr>
        </p:nvSpPr>
        <p:spPr>
          <a:xfrm>
            <a:off x="1210962" y="1886900"/>
            <a:ext cx="9897762" cy="1973223"/>
          </a:xfrm>
        </p:spPr>
        <p:txBody>
          <a:bodyPr/>
          <a:lstStyle/>
          <a:p>
            <a:r>
              <a:rPr lang="en-US" dirty="0"/>
              <a:t>Office of Broadband Development</a:t>
            </a:r>
          </a:p>
        </p:txBody>
      </p:sp>
      <p:sp>
        <p:nvSpPr>
          <p:cNvPr id="3" name="Subtitle 2">
            <a:extLst>
              <a:ext uri="{FF2B5EF4-FFF2-40B4-BE49-F238E27FC236}">
                <a16:creationId xmlns:a16="http://schemas.microsoft.com/office/drawing/2014/main" id="{C6111FF7-6DA9-0F43-9F3B-5A6C3268C906}"/>
              </a:ext>
            </a:extLst>
          </p:cNvPr>
          <p:cNvSpPr>
            <a:spLocks noGrp="1"/>
          </p:cNvSpPr>
          <p:nvPr>
            <p:ph type="subTitle" idx="1"/>
          </p:nvPr>
        </p:nvSpPr>
        <p:spPr>
          <a:xfrm>
            <a:off x="1210962" y="3972143"/>
            <a:ext cx="9897762" cy="1368398"/>
          </a:xfrm>
        </p:spPr>
        <p:txBody>
          <a:bodyPr/>
          <a:lstStyle/>
          <a:p>
            <a:r>
              <a:rPr lang="en-US" dirty="0"/>
              <a:t>BEAD Prep</a:t>
            </a:r>
          </a:p>
        </p:txBody>
      </p:sp>
    </p:spTree>
    <p:extLst>
      <p:ext uri="{BB962C8B-B14F-4D97-AF65-F5344CB8AC3E}">
        <p14:creationId xmlns:p14="http://schemas.microsoft.com/office/powerpoint/2010/main" val="346606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699"/>
            <a:ext cx="10515600" cy="776288"/>
          </a:xfrm>
        </p:spPr>
        <p:txBody>
          <a:bodyPr/>
          <a:lstStyle/>
          <a:p>
            <a:r>
              <a:rPr lang="en-US" dirty="0"/>
              <a:t>Multiple Rounds of Applications </a:t>
            </a:r>
          </a:p>
        </p:txBody>
      </p:sp>
      <p:sp>
        <p:nvSpPr>
          <p:cNvPr id="3" name="Content Placeholder 2"/>
          <p:cNvSpPr>
            <a:spLocks noGrp="1"/>
          </p:cNvSpPr>
          <p:nvPr>
            <p:ph sz="half" idx="4294967295"/>
          </p:nvPr>
        </p:nvSpPr>
        <p:spPr>
          <a:xfrm>
            <a:off x="838200" y="1150839"/>
            <a:ext cx="5456068" cy="4381727"/>
          </a:xfrm>
        </p:spPr>
        <p:txBody>
          <a:bodyPr>
            <a:normAutofit fontScale="92500" lnSpcReduction="20000"/>
          </a:bodyPr>
          <a:lstStyle/>
          <a:p>
            <a:pPr marL="0" indent="0">
              <a:buNone/>
            </a:pPr>
            <a:r>
              <a:rPr lang="en-US" sz="2000" b="1" dirty="0"/>
              <a:t>Round 1 </a:t>
            </a:r>
            <a:endParaRPr lang="en-US" sz="2000" dirty="0"/>
          </a:p>
          <a:p>
            <a:r>
              <a:rPr lang="en-US" sz="2000" dirty="0"/>
              <a:t>60 day application window </a:t>
            </a:r>
          </a:p>
          <a:p>
            <a:r>
              <a:rPr lang="en-US" sz="2000" dirty="0"/>
              <a:t>Requirements </a:t>
            </a:r>
          </a:p>
          <a:p>
            <a:pPr lvl="1"/>
            <a:r>
              <a:rPr lang="en-US" sz="1600" dirty="0"/>
              <a:t>Less than Maximum BEAD Outlay </a:t>
            </a:r>
          </a:p>
          <a:p>
            <a:pPr lvl="1"/>
            <a:r>
              <a:rPr lang="en-US" sz="1600" dirty="0"/>
              <a:t>Minimum Score – 125 out of 360 </a:t>
            </a:r>
          </a:p>
          <a:p>
            <a:pPr lvl="1"/>
            <a:r>
              <a:rPr lang="en-US" sz="1600" dirty="0"/>
              <a:t>$300 Million cap on applications (per provider)</a:t>
            </a:r>
          </a:p>
          <a:p>
            <a:pPr lvl="1"/>
            <a:r>
              <a:rPr lang="en-US" sz="1600" dirty="0"/>
              <a:t>BAFO</a:t>
            </a:r>
          </a:p>
          <a:p>
            <a:pPr marL="0" indent="0">
              <a:buNone/>
            </a:pPr>
            <a:r>
              <a:rPr lang="en-US" sz="2000" b="1" dirty="0"/>
              <a:t>Sub-Round 1 </a:t>
            </a:r>
          </a:p>
          <a:p>
            <a:r>
              <a:rPr lang="en-US" sz="2000" dirty="0"/>
              <a:t>Areas with no applications </a:t>
            </a:r>
          </a:p>
          <a:p>
            <a:r>
              <a:rPr lang="en-US" sz="2000" dirty="0"/>
              <a:t>30 day application window </a:t>
            </a:r>
          </a:p>
          <a:p>
            <a:r>
              <a:rPr lang="en-US" sz="2000" dirty="0"/>
              <a:t>After round one application window closes</a:t>
            </a:r>
          </a:p>
          <a:p>
            <a:r>
              <a:rPr lang="en-US" sz="2000" dirty="0"/>
              <a:t>Same Requirements </a:t>
            </a:r>
          </a:p>
          <a:p>
            <a:pPr marL="0" indent="0">
              <a:buNone/>
            </a:pPr>
            <a:endParaRPr lang="en-US" sz="2000" dirty="0"/>
          </a:p>
          <a:p>
            <a:pPr marL="0" indent="0">
              <a:buNone/>
            </a:pPr>
            <a:r>
              <a:rPr lang="en-US" sz="2000" dirty="0"/>
              <a:t>Announce Round 1 Awards </a:t>
            </a:r>
          </a:p>
          <a:p>
            <a:endParaRPr lang="en-US" sz="2000" dirty="0"/>
          </a:p>
          <a:p>
            <a:endParaRPr lang="en-US" b="1" dirty="0"/>
          </a:p>
        </p:txBody>
      </p:sp>
      <p:sp>
        <p:nvSpPr>
          <p:cNvPr id="4" name="TextBox 3">
            <a:extLst>
              <a:ext uri="{FF2B5EF4-FFF2-40B4-BE49-F238E27FC236}">
                <a16:creationId xmlns:a16="http://schemas.microsoft.com/office/drawing/2014/main" id="{45B3D095-2557-DDAC-2908-1BF2A7D3C28B}"/>
              </a:ext>
            </a:extLst>
          </p:cNvPr>
          <p:cNvSpPr txBox="1"/>
          <p:nvPr/>
        </p:nvSpPr>
        <p:spPr>
          <a:xfrm>
            <a:off x="6218768" y="1150839"/>
            <a:ext cx="5335480" cy="530812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Pct val="80000"/>
              <a:buFontTx/>
              <a:buNone/>
              <a:tabLst/>
              <a:defRPr/>
            </a:pPr>
            <a:r>
              <a:rPr kumimoji="0" lang="en-US" sz="1900" b="1" i="0" u="none" strike="noStrike" kern="1200" cap="none" spc="0" normalizeH="0" baseline="0" noProof="0" dirty="0">
                <a:ln>
                  <a:noFill/>
                </a:ln>
                <a:solidFill>
                  <a:srgbClr val="3E3F3F"/>
                </a:solidFill>
                <a:effectLst/>
                <a:uLnTx/>
                <a:uFillTx/>
                <a:latin typeface="Century Gothic" panose="020F0302020204030204"/>
                <a:ea typeface="+mn-ea"/>
                <a:cs typeface="+mn-cs"/>
              </a:rPr>
              <a:t>Round 2</a:t>
            </a:r>
          </a:p>
          <a:p>
            <a:pPr marL="228600" marR="0" lvl="0" indent="-228600" algn="l" defTabSz="914400" rtl="0" eaLnBrk="1" fontAlgn="auto" latinLnBrk="0" hangingPunct="1">
              <a:lnSpc>
                <a:spcPct val="90000"/>
              </a:lnSpc>
              <a:spcBef>
                <a:spcPts val="1000"/>
              </a:spcBef>
              <a:spcAft>
                <a:spcPts val="0"/>
              </a:spcAft>
              <a:buClrTx/>
              <a:buSzPct val="80000"/>
              <a:buFontTx/>
              <a:buBlip>
                <a:blip r:embed="rId2">
                  <a:extLst>
                    <a:ext uri="{96DAC541-7B7A-43D3-8B79-37D633B846F1}">
                      <asvg:svgBlip xmlns:asvg="http://schemas.microsoft.com/office/drawing/2016/SVG/main" r:embed="rId3"/>
                    </a:ext>
                  </a:extLst>
                </a:blip>
              </a:buBlip>
              <a:tabLst/>
              <a:defRPr/>
            </a:pPr>
            <a:r>
              <a:rPr kumimoji="0" lang="en-US" sz="1900" b="0" i="0" u="none" strike="noStrike" kern="1200" cap="none" spc="0" normalizeH="0" baseline="0" noProof="0" dirty="0">
                <a:ln>
                  <a:noFill/>
                </a:ln>
                <a:solidFill>
                  <a:srgbClr val="3E3F3F"/>
                </a:solidFill>
                <a:effectLst/>
                <a:uLnTx/>
                <a:uFillTx/>
                <a:latin typeface="Century Gothic" panose="020F0302020204030204"/>
                <a:ea typeface="+mn-ea"/>
                <a:cs typeface="+mn-cs"/>
              </a:rPr>
              <a:t>If OBD determines is has insufficient funding to reach all locations, CAI’s and/or underserved locations are removed </a:t>
            </a:r>
          </a:p>
          <a:p>
            <a:pPr marL="228600" marR="0" lvl="0" indent="-228600" algn="l" defTabSz="914400" rtl="0" eaLnBrk="1" fontAlgn="auto" latinLnBrk="0" hangingPunct="1">
              <a:lnSpc>
                <a:spcPct val="90000"/>
              </a:lnSpc>
              <a:spcBef>
                <a:spcPts val="1000"/>
              </a:spcBef>
              <a:spcAft>
                <a:spcPts val="0"/>
              </a:spcAft>
              <a:buClrTx/>
              <a:buSzPct val="80000"/>
              <a:buFontTx/>
              <a:buBlip>
                <a:blip r:embed="rId2">
                  <a:extLst>
                    <a:ext uri="{96DAC541-7B7A-43D3-8B79-37D633B846F1}">
                      <asvg:svgBlip xmlns:asvg="http://schemas.microsoft.com/office/drawing/2016/SVG/main" r:embed="rId3"/>
                    </a:ext>
                  </a:extLst>
                </a:blip>
              </a:buBlip>
              <a:tabLst/>
              <a:defRPr/>
            </a:pPr>
            <a:r>
              <a:rPr kumimoji="0" lang="en-US" sz="1900" b="0" i="0" u="none" strike="noStrike" kern="1200" cap="none" spc="0" normalizeH="0" baseline="0" noProof="0" dirty="0">
                <a:ln>
                  <a:noFill/>
                </a:ln>
                <a:solidFill>
                  <a:srgbClr val="3E3F3F"/>
                </a:solidFill>
                <a:effectLst/>
                <a:uLnTx/>
                <a:uFillTx/>
                <a:latin typeface="Century Gothic" panose="020F0302020204030204"/>
                <a:ea typeface="+mn-ea"/>
                <a:cs typeface="+mn-cs"/>
              </a:rPr>
              <a:t>No cap on applications </a:t>
            </a:r>
          </a:p>
          <a:p>
            <a:pPr marL="228600" marR="0" lvl="0" indent="-228600" algn="l" defTabSz="914400" rtl="0" eaLnBrk="1" fontAlgn="auto" latinLnBrk="0" hangingPunct="1">
              <a:lnSpc>
                <a:spcPct val="90000"/>
              </a:lnSpc>
              <a:spcBef>
                <a:spcPts val="1000"/>
              </a:spcBef>
              <a:spcAft>
                <a:spcPts val="0"/>
              </a:spcAft>
              <a:buClrTx/>
              <a:buSzPct val="80000"/>
              <a:buFontTx/>
              <a:buBlip>
                <a:blip r:embed="rId2">
                  <a:extLst>
                    <a:ext uri="{96DAC541-7B7A-43D3-8B79-37D633B846F1}">
                      <asvg:svgBlip xmlns:asvg="http://schemas.microsoft.com/office/drawing/2016/SVG/main" r:embed="rId3"/>
                    </a:ext>
                  </a:extLst>
                </a:blip>
              </a:buBlip>
              <a:tabLst/>
              <a:defRPr/>
            </a:pPr>
            <a:r>
              <a:rPr lang="en-US" sz="1900" dirty="0">
                <a:solidFill>
                  <a:srgbClr val="3E3F3F"/>
                </a:solidFill>
                <a:latin typeface="Century Gothic" panose="020F0302020204030204"/>
              </a:rPr>
              <a:t>No minimum score </a:t>
            </a:r>
            <a:endParaRPr kumimoji="0" lang="en-US" sz="1900" b="0" i="0" u="none" strike="noStrike" kern="1200" cap="none" spc="0" normalizeH="0" baseline="0" noProof="0" dirty="0">
              <a:ln>
                <a:noFill/>
              </a:ln>
              <a:solidFill>
                <a:srgbClr val="3E3F3F"/>
              </a:solidFill>
              <a:effectLst/>
              <a:uLnTx/>
              <a:uFillTx/>
              <a:latin typeface="Century Gothic"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80000"/>
              <a:buFontTx/>
              <a:buBlip>
                <a:blip r:embed="rId2">
                  <a:extLst>
                    <a:ext uri="{96DAC541-7B7A-43D3-8B79-37D633B846F1}">
                      <asvg:svgBlip xmlns:asvg="http://schemas.microsoft.com/office/drawing/2016/SVG/main" r:embed="rId3"/>
                    </a:ext>
                  </a:extLst>
                </a:blip>
              </a:buBlip>
              <a:tabLst/>
              <a:defRPr/>
            </a:pPr>
            <a:r>
              <a:rPr kumimoji="0" lang="en-US" sz="1900" b="0" i="0" u="none" strike="noStrike" kern="1200" cap="none" spc="0" normalizeH="0" baseline="0" noProof="0" dirty="0">
                <a:ln>
                  <a:noFill/>
                </a:ln>
                <a:solidFill>
                  <a:srgbClr val="3E3F3F"/>
                </a:solidFill>
                <a:effectLst/>
                <a:uLnTx/>
                <a:uFillTx/>
                <a:latin typeface="Century Gothic" panose="020F0302020204030204"/>
                <a:ea typeface="+mn-ea"/>
                <a:cs typeface="+mn-cs"/>
              </a:rPr>
              <a:t>Maximum BEAD Outlay for Project Areas</a:t>
            </a:r>
          </a:p>
          <a:p>
            <a:pPr marL="685800" lvl="1" indent="-228600">
              <a:lnSpc>
                <a:spcPct val="90000"/>
              </a:lnSpc>
              <a:spcBef>
                <a:spcPts val="1000"/>
              </a:spcBef>
              <a:buSzPct val="80000"/>
              <a:buBlip>
                <a:blip r:embed="rId2">
                  <a:extLst>
                    <a:ext uri="{96DAC541-7B7A-43D3-8B79-37D633B846F1}">
                      <asvg:svgBlip xmlns:asvg="http://schemas.microsoft.com/office/drawing/2016/SVG/main" r:embed="rId3"/>
                    </a:ext>
                  </a:extLst>
                </a:blip>
              </a:buBlip>
              <a:defRPr/>
            </a:pPr>
            <a:r>
              <a:rPr lang="en-US" sz="1900" dirty="0">
                <a:solidFill>
                  <a:srgbClr val="3E3F3F"/>
                </a:solidFill>
                <a:latin typeface="Century Gothic" panose="020F0302020204030204"/>
              </a:rPr>
              <a:t>Adjusted upward and shared prior to applications </a:t>
            </a:r>
            <a:endParaRPr kumimoji="0" lang="en-US" sz="1900" b="0" i="0" u="none" strike="noStrike" kern="1200" cap="none" spc="0" normalizeH="0" baseline="0" noProof="0" dirty="0">
              <a:ln>
                <a:noFill/>
              </a:ln>
              <a:solidFill>
                <a:srgbClr val="3E3F3F"/>
              </a:solidFill>
              <a:effectLst/>
              <a:uLnTx/>
              <a:uFillTx/>
              <a:latin typeface="Century Gothic"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80000"/>
              <a:buFontTx/>
              <a:buBlip>
                <a:blip r:embed="rId2">
                  <a:extLst>
                    <a:ext uri="{96DAC541-7B7A-43D3-8B79-37D633B846F1}">
                      <asvg:svgBlip xmlns:asvg="http://schemas.microsoft.com/office/drawing/2016/SVG/main" r:embed="rId3"/>
                    </a:ext>
                  </a:extLst>
                </a:blip>
              </a:buBlip>
              <a:tabLst/>
              <a:defRPr/>
            </a:pPr>
            <a:r>
              <a:rPr kumimoji="0" lang="en-US" sz="1900" b="0" i="0" u="none" strike="noStrike" kern="1200" cap="none" spc="0" normalizeH="0" baseline="0" noProof="0" dirty="0">
                <a:ln>
                  <a:noFill/>
                </a:ln>
                <a:solidFill>
                  <a:srgbClr val="3E3F3F"/>
                </a:solidFill>
                <a:effectLst/>
                <a:uLnTx/>
                <a:uFillTx/>
                <a:latin typeface="Century Gothic" panose="020F0302020204030204"/>
                <a:ea typeface="+mn-ea"/>
                <a:cs typeface="+mn-cs"/>
              </a:rPr>
              <a:t>BAFO </a:t>
            </a:r>
          </a:p>
          <a:p>
            <a:pPr marL="0" marR="0" lvl="0" indent="0" algn="l" defTabSz="914400" rtl="0" eaLnBrk="1" fontAlgn="auto" latinLnBrk="0" hangingPunct="1">
              <a:lnSpc>
                <a:spcPct val="90000"/>
              </a:lnSpc>
              <a:spcBef>
                <a:spcPts val="1000"/>
              </a:spcBef>
              <a:spcAft>
                <a:spcPts val="0"/>
              </a:spcAft>
              <a:buClrTx/>
              <a:buSzPct val="80000"/>
              <a:buFontTx/>
              <a:buNone/>
              <a:tabLst/>
              <a:defRPr/>
            </a:pPr>
            <a:r>
              <a:rPr kumimoji="0" lang="en-US" sz="1900" b="1" i="0" u="none" strike="noStrike" kern="1200" cap="none" spc="0" normalizeH="0" baseline="0" noProof="0" dirty="0">
                <a:ln>
                  <a:noFill/>
                </a:ln>
                <a:solidFill>
                  <a:srgbClr val="3E3F3F"/>
                </a:solidFill>
                <a:effectLst/>
                <a:uLnTx/>
                <a:uFillTx/>
                <a:latin typeface="Century Gothic" panose="020F0302020204030204"/>
                <a:ea typeface="+mn-ea"/>
                <a:cs typeface="+mn-cs"/>
              </a:rPr>
              <a:t>Sub-Round 2 </a:t>
            </a:r>
          </a:p>
          <a:p>
            <a:pPr marL="228600" marR="0" lvl="0" indent="-228600" algn="l" defTabSz="914400" rtl="0" eaLnBrk="1" fontAlgn="auto" latinLnBrk="0" hangingPunct="1">
              <a:lnSpc>
                <a:spcPct val="90000"/>
              </a:lnSpc>
              <a:spcBef>
                <a:spcPts val="1000"/>
              </a:spcBef>
              <a:spcAft>
                <a:spcPts val="0"/>
              </a:spcAft>
              <a:buClrTx/>
              <a:buSzPct val="80000"/>
              <a:buFontTx/>
              <a:buBlip>
                <a:blip r:embed="rId2">
                  <a:extLst>
                    <a:ext uri="{96DAC541-7B7A-43D3-8B79-37D633B846F1}">
                      <asvg:svgBlip xmlns:asvg="http://schemas.microsoft.com/office/drawing/2016/SVG/main" r:embed="rId3"/>
                    </a:ext>
                  </a:extLst>
                </a:blip>
              </a:buBlip>
              <a:tabLst/>
              <a:defRPr/>
            </a:pPr>
            <a:r>
              <a:rPr kumimoji="0" lang="en-US" b="0" i="0" u="none" strike="noStrike" kern="1200" cap="none" spc="0" normalizeH="0" baseline="0" noProof="0" dirty="0">
                <a:ln>
                  <a:noFill/>
                </a:ln>
                <a:solidFill>
                  <a:srgbClr val="3E3F3F"/>
                </a:solidFill>
                <a:effectLst/>
                <a:uLnTx/>
                <a:uFillTx/>
                <a:latin typeface="Century Gothic" panose="020F0302020204030204"/>
                <a:ea typeface="+mn-ea"/>
                <a:cs typeface="+mn-cs"/>
              </a:rPr>
              <a:t> </a:t>
            </a:r>
            <a:r>
              <a:rPr kumimoji="0" lang="en-US" sz="1900" b="0" i="0" u="none" strike="noStrike" kern="1200" cap="none" spc="0" normalizeH="0" baseline="0" noProof="0" dirty="0">
                <a:ln>
                  <a:noFill/>
                </a:ln>
                <a:solidFill>
                  <a:srgbClr val="3E3F3F"/>
                </a:solidFill>
                <a:effectLst/>
                <a:uLnTx/>
                <a:uFillTx/>
                <a:latin typeface="Century Gothic" panose="020F0302020204030204"/>
                <a:ea typeface="+mn-ea"/>
                <a:cs typeface="+mn-cs"/>
              </a:rPr>
              <a:t>Areas with no applications </a:t>
            </a:r>
          </a:p>
          <a:p>
            <a:pPr marL="0" marR="0" lvl="0" indent="0" algn="l" defTabSz="914400" rtl="0" eaLnBrk="1" fontAlgn="auto" latinLnBrk="0" hangingPunct="1">
              <a:lnSpc>
                <a:spcPct val="90000"/>
              </a:lnSpc>
              <a:spcBef>
                <a:spcPts val="1000"/>
              </a:spcBef>
              <a:spcAft>
                <a:spcPts val="0"/>
              </a:spcAft>
              <a:buClrTx/>
              <a:buSzPct val="80000"/>
              <a:buFontTx/>
              <a:buNone/>
              <a:tabLst/>
              <a:defRPr/>
            </a:pPr>
            <a:r>
              <a:rPr kumimoji="0" lang="en-US" sz="1900" b="0" i="0" u="none" strike="noStrike" kern="1200" cap="none" spc="0" normalizeH="0" baseline="0" noProof="0" dirty="0">
                <a:ln>
                  <a:noFill/>
                </a:ln>
                <a:solidFill>
                  <a:srgbClr val="3E3F3F"/>
                </a:solidFill>
                <a:effectLst/>
                <a:uLnTx/>
                <a:uFillTx/>
                <a:latin typeface="Century Gothic" panose="020F0302020204030204"/>
                <a:ea typeface="+mn-ea"/>
                <a:cs typeface="+mn-cs"/>
              </a:rPr>
              <a:t>Announce Round 2 Awards  </a:t>
            </a:r>
          </a:p>
          <a:p>
            <a:pPr marL="0" marR="0" lvl="0" indent="0" algn="l" defTabSz="914400" rtl="0" eaLnBrk="1" fontAlgn="auto" latinLnBrk="0" hangingPunct="1">
              <a:lnSpc>
                <a:spcPct val="90000"/>
              </a:lnSpc>
              <a:spcBef>
                <a:spcPts val="1000"/>
              </a:spcBef>
              <a:spcAft>
                <a:spcPts val="0"/>
              </a:spcAft>
              <a:buClrTx/>
              <a:buSzPct val="80000"/>
              <a:buFontTx/>
              <a:buNone/>
              <a:tabLst/>
              <a:defRPr/>
            </a:pPr>
            <a:r>
              <a:rPr kumimoji="0" lang="en-US" b="1" i="0" u="none" strike="noStrike" kern="1200" cap="none" spc="0" normalizeH="0" baseline="0" noProof="0" dirty="0">
                <a:ln>
                  <a:noFill/>
                </a:ln>
                <a:solidFill>
                  <a:srgbClr val="3E3F3F"/>
                </a:solidFill>
                <a:effectLst/>
                <a:uLnTx/>
                <a:uFillTx/>
                <a:latin typeface="Century Gothic" panose="020F0302020204030204"/>
                <a:ea typeface="+mn-ea"/>
                <a:cs typeface="+mn-cs"/>
              </a:rPr>
              <a:t>Additional Rounds/Direct Negotiations</a:t>
            </a:r>
          </a:p>
        </p:txBody>
      </p:sp>
    </p:spTree>
    <p:extLst>
      <p:ext uri="{BB962C8B-B14F-4D97-AF65-F5344CB8AC3E}">
        <p14:creationId xmlns:p14="http://schemas.microsoft.com/office/powerpoint/2010/main" val="205510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BEAD Project Areas – Provider Driven</a:t>
            </a:r>
          </a:p>
        </p:txBody>
      </p:sp>
      <p:sp>
        <p:nvSpPr>
          <p:cNvPr id="3" name="Content Placeholder 2"/>
          <p:cNvSpPr>
            <a:spLocks noGrp="1"/>
          </p:cNvSpPr>
          <p:nvPr>
            <p:ph sz="half" idx="4294967295"/>
          </p:nvPr>
        </p:nvSpPr>
        <p:spPr>
          <a:xfrm>
            <a:off x="838200" y="1611086"/>
            <a:ext cx="9550400" cy="4381727"/>
          </a:xfrm>
        </p:spPr>
        <p:txBody>
          <a:bodyPr>
            <a:normAutofit lnSpcReduction="10000"/>
          </a:bodyPr>
          <a:lstStyle/>
          <a:p>
            <a:r>
              <a:rPr lang="en-US" sz="2000" dirty="0"/>
              <a:t>Providers submit project areas </a:t>
            </a:r>
          </a:p>
          <a:p>
            <a:pPr lvl="1"/>
            <a:r>
              <a:rPr lang="en-US" sz="1400" dirty="0"/>
              <a:t>Areas they are interested in applying </a:t>
            </a:r>
          </a:p>
          <a:p>
            <a:pPr lvl="1"/>
            <a:r>
              <a:rPr lang="en-US" sz="1400" dirty="0"/>
              <a:t>Areas they would be willing to serve </a:t>
            </a:r>
          </a:p>
          <a:p>
            <a:r>
              <a:rPr lang="en-US" sz="2000" dirty="0"/>
              <a:t>OBD considers the areas and makes minor changes </a:t>
            </a:r>
          </a:p>
          <a:p>
            <a:pPr lvl="1"/>
            <a:r>
              <a:rPr lang="en-US" sz="1400" dirty="0"/>
              <a:t>To account for overlaps between </a:t>
            </a:r>
          </a:p>
          <a:p>
            <a:pPr lvl="1"/>
            <a:r>
              <a:rPr lang="en-US" sz="1400" dirty="0"/>
              <a:t>To eliminate minor gaps between project areas</a:t>
            </a:r>
          </a:p>
          <a:p>
            <a:pPr lvl="1"/>
            <a:r>
              <a:rPr lang="en-US" sz="1400" dirty="0"/>
              <a:t>Less than 10% increase in expected cost of project areas</a:t>
            </a:r>
          </a:p>
          <a:p>
            <a:r>
              <a:rPr lang="en-US" sz="2000" dirty="0"/>
              <a:t>OBD adds project areas where none were submitted </a:t>
            </a:r>
          </a:p>
          <a:p>
            <a:pPr lvl="1"/>
            <a:r>
              <a:rPr lang="en-US" sz="1400" dirty="0"/>
              <a:t>Clearly indicated on the maps</a:t>
            </a:r>
          </a:p>
          <a:p>
            <a:pPr lvl="2"/>
            <a:r>
              <a:rPr lang="en-US" sz="1400" dirty="0"/>
              <a:t>Example: MO-1 </a:t>
            </a:r>
          </a:p>
          <a:p>
            <a:r>
              <a:rPr lang="en-US" sz="2000" dirty="0"/>
              <a:t>Tentative Map released</a:t>
            </a:r>
          </a:p>
          <a:p>
            <a:pPr lvl="1"/>
            <a:r>
              <a:rPr lang="en-US" sz="1400" dirty="0"/>
              <a:t>Approximately a month after completion of the challenge process</a:t>
            </a:r>
          </a:p>
          <a:p>
            <a:pPr lvl="2"/>
            <a:r>
              <a:rPr lang="en-US" sz="1000" dirty="0"/>
              <a:t>August 8 (Tentative) </a:t>
            </a:r>
          </a:p>
          <a:p>
            <a:r>
              <a:rPr lang="en-US" sz="2000" dirty="0"/>
              <a:t>Final project area map released </a:t>
            </a:r>
          </a:p>
          <a:p>
            <a:pPr lvl="1"/>
            <a:r>
              <a:rPr lang="en-US" sz="1400" dirty="0"/>
              <a:t>Upon NTIA approval of final location eligibility determinations</a:t>
            </a:r>
          </a:p>
          <a:p>
            <a:pPr lvl="1"/>
            <a:endParaRPr lang="en-US" sz="1200" dirty="0">
              <a:highlight>
                <a:srgbClr val="FFFF00"/>
              </a:highlight>
            </a:endParaRPr>
          </a:p>
          <a:p>
            <a:endParaRPr lang="en-US" b="1" dirty="0"/>
          </a:p>
        </p:txBody>
      </p:sp>
    </p:spTree>
    <p:extLst>
      <p:ext uri="{BB962C8B-B14F-4D97-AF65-F5344CB8AC3E}">
        <p14:creationId xmlns:p14="http://schemas.microsoft.com/office/powerpoint/2010/main" val="296732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6883"/>
          <a:stretch/>
        </p:blipFill>
        <p:spPr>
          <a:xfrm>
            <a:off x="-10633" y="0"/>
            <a:ext cx="12202633" cy="6858000"/>
          </a:xfrm>
          <a:prstGeom prst="rect">
            <a:avLst/>
          </a:prstGeom>
        </p:spPr>
      </p:pic>
      <p:sp>
        <p:nvSpPr>
          <p:cNvPr id="7" name="Rectangle 6"/>
          <p:cNvSpPr/>
          <p:nvPr/>
        </p:nvSpPr>
        <p:spPr>
          <a:xfrm>
            <a:off x="0" y="-1"/>
            <a:ext cx="7820010" cy="6857999"/>
          </a:xfrm>
          <a:prstGeom prst="rect">
            <a:avLst/>
          </a:prstGeom>
          <a:solidFill>
            <a:srgbClr val="C00000">
              <a:alpha val="0"/>
            </a:srgb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Rectangle 15"/>
          <p:cNvSpPr/>
          <p:nvPr/>
        </p:nvSpPr>
        <p:spPr>
          <a:xfrm>
            <a:off x="-1" y="3817088"/>
            <a:ext cx="8059271" cy="3032399"/>
          </a:xfrm>
          <a:prstGeom prst="rect">
            <a:avLst/>
          </a:prstGeom>
          <a:solidFill>
            <a:srgbClr val="C00000">
              <a:alpha val="0"/>
            </a:srgb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Rectangle 1"/>
          <p:cNvSpPr/>
          <p:nvPr/>
        </p:nvSpPr>
        <p:spPr>
          <a:xfrm>
            <a:off x="6936827" y="412376"/>
            <a:ext cx="3015247" cy="5629836"/>
          </a:xfrm>
          <a:prstGeom prst="rect">
            <a:avLst/>
          </a:prstGeom>
          <a:solidFill>
            <a:srgbClr val="C00000">
              <a:alpha val="0"/>
            </a:srgb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 name="Rectangle 3"/>
          <p:cNvSpPr/>
          <p:nvPr/>
        </p:nvSpPr>
        <p:spPr>
          <a:xfrm>
            <a:off x="7829107" y="0"/>
            <a:ext cx="4362894" cy="6857999"/>
          </a:xfrm>
          <a:prstGeom prst="rect">
            <a:avLst/>
          </a:prstGeom>
          <a:solidFill>
            <a:srgbClr val="C00000">
              <a:alpha val="0"/>
            </a:srgb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Down Arrow 2"/>
          <p:cNvSpPr/>
          <p:nvPr/>
        </p:nvSpPr>
        <p:spPr>
          <a:xfrm rot="16200000">
            <a:off x="7522325" y="4715642"/>
            <a:ext cx="244549" cy="414670"/>
          </a:xfrm>
          <a:prstGeom prst="downArrow">
            <a:avLst/>
          </a:prstGeom>
          <a:solidFill>
            <a:schemeClr val="tx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3" name="TextBox 12"/>
          <p:cNvSpPr txBox="1"/>
          <p:nvPr/>
        </p:nvSpPr>
        <p:spPr>
          <a:xfrm>
            <a:off x="175883" y="158600"/>
            <a:ext cx="501183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B4C"/>
                </a:solidFill>
                <a:effectLst/>
                <a:uLnTx/>
                <a:uFillTx/>
                <a:latin typeface="Century Gothic" panose="020F0302020204030204"/>
                <a:ea typeface="+mn-ea"/>
                <a:cs typeface="+mn-cs"/>
              </a:rPr>
              <a:t>Request for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222B4C"/>
                </a:solidFill>
                <a:latin typeface="Century Gothic" panose="020F0302020204030204"/>
              </a:rPr>
              <a:t>Overlap Project Areas and Identify Outliers</a:t>
            </a:r>
            <a:endParaRPr kumimoji="0" lang="en-US" sz="3200" b="1" i="0" u="none" strike="noStrike" kern="1200" cap="none" spc="0" normalizeH="0" baseline="0" noProof="0" dirty="0">
              <a:ln>
                <a:noFill/>
              </a:ln>
              <a:solidFill>
                <a:srgbClr val="222B4C"/>
              </a:solidFill>
              <a:effectLst/>
              <a:uLnTx/>
              <a:uFillTx/>
              <a:latin typeface="Century Gothic" panose="020F0302020204030204"/>
              <a:ea typeface="+mn-ea"/>
              <a:cs typeface="+mn-cs"/>
            </a:endParaRPr>
          </a:p>
        </p:txBody>
      </p:sp>
      <p:sp>
        <p:nvSpPr>
          <p:cNvPr id="18" name="Down Arrow 17"/>
          <p:cNvSpPr/>
          <p:nvPr/>
        </p:nvSpPr>
        <p:spPr>
          <a:xfrm rot="16200000">
            <a:off x="7156147" y="5712602"/>
            <a:ext cx="244549" cy="414670"/>
          </a:xfrm>
          <a:prstGeom prst="downArrow">
            <a:avLst/>
          </a:prstGeom>
          <a:solidFill>
            <a:schemeClr val="tx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a:ln>
                <a:noFill/>
              </a:ln>
              <a:solidFill>
                <a:srgbClr val="FFFFFF"/>
              </a:solidFill>
              <a:effectLst/>
              <a:uLnTx/>
              <a:uFillTx/>
              <a:latin typeface="Century Gothic" panose="020F0302020204030204"/>
              <a:ea typeface="+mn-ea"/>
              <a:cs typeface="+mn-cs"/>
            </a:endParaRPr>
          </a:p>
        </p:txBody>
      </p:sp>
      <p:sp>
        <p:nvSpPr>
          <p:cNvPr id="19" name="Down Arrow 18"/>
          <p:cNvSpPr/>
          <p:nvPr/>
        </p:nvSpPr>
        <p:spPr>
          <a:xfrm rot="16200000">
            <a:off x="6509396" y="73540"/>
            <a:ext cx="244549" cy="414670"/>
          </a:xfrm>
          <a:prstGeom prst="downArrow">
            <a:avLst/>
          </a:prstGeom>
          <a:solidFill>
            <a:schemeClr val="tx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a:ln>
                <a:noFill/>
              </a:ln>
              <a:solidFill>
                <a:srgbClr val="FFFFFF"/>
              </a:solidFill>
              <a:effectLst/>
              <a:uLnTx/>
              <a:uFillTx/>
              <a:latin typeface="Century Gothic" panose="020F0302020204030204"/>
              <a:ea typeface="+mn-ea"/>
              <a:cs typeface="+mn-cs"/>
            </a:endParaRPr>
          </a:p>
        </p:txBody>
      </p:sp>
      <p:sp>
        <p:nvSpPr>
          <p:cNvPr id="20" name="Down Arrow 19"/>
          <p:cNvSpPr/>
          <p:nvPr/>
        </p:nvSpPr>
        <p:spPr>
          <a:xfrm rot="16200000">
            <a:off x="6503719" y="1183525"/>
            <a:ext cx="244549" cy="414670"/>
          </a:xfrm>
          <a:prstGeom prst="downArrow">
            <a:avLst/>
          </a:prstGeom>
          <a:solidFill>
            <a:schemeClr val="tx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a:ln>
                <a:noFill/>
              </a:ln>
              <a:solidFill>
                <a:srgbClr val="FFFFFF"/>
              </a:solidFill>
              <a:effectLst/>
              <a:uLnTx/>
              <a:uFillTx/>
              <a:latin typeface="Century Gothic" panose="020F0302020204030204"/>
              <a:ea typeface="+mn-ea"/>
              <a:cs typeface="+mn-cs"/>
            </a:endParaRPr>
          </a:p>
        </p:txBody>
      </p:sp>
      <p:sp>
        <p:nvSpPr>
          <p:cNvPr id="14" name="Rectangle 13"/>
          <p:cNvSpPr/>
          <p:nvPr/>
        </p:nvSpPr>
        <p:spPr>
          <a:xfrm>
            <a:off x="312516" y="1836874"/>
            <a:ext cx="6340531" cy="1754326"/>
          </a:xfrm>
          <a:prstGeom prst="rect">
            <a:avLst/>
          </a:prstGeom>
        </p:spPr>
        <p:txBody>
          <a:bodyPr wrap="square">
            <a:spAutoFit/>
          </a:bodyPr>
          <a:lstStyle/>
          <a:p>
            <a:r>
              <a:rPr lang="en-US" dirty="0">
                <a:solidFill>
                  <a:srgbClr val="222B4C"/>
                </a:solidFill>
              </a:rPr>
              <a:t>OBD would use the submitted boundaries to create project areas – but doing this would create some areas with just a few locations (in small gaps and overlaps between project areas) and some locations that fall just outside of project area. Arrows indicate some of these situations</a:t>
            </a:r>
          </a:p>
        </p:txBody>
      </p:sp>
    </p:spTree>
    <p:extLst>
      <p:ext uri="{BB962C8B-B14F-4D97-AF65-F5344CB8AC3E}">
        <p14:creationId xmlns:p14="http://schemas.microsoft.com/office/powerpoint/2010/main" val="217214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6883"/>
          <a:stretch/>
        </p:blipFill>
        <p:spPr>
          <a:xfrm>
            <a:off x="-10633" y="0"/>
            <a:ext cx="12202633" cy="6858000"/>
          </a:xfrm>
          <a:prstGeom prst="rect">
            <a:avLst/>
          </a:prstGeom>
        </p:spPr>
      </p:pic>
      <p:sp>
        <p:nvSpPr>
          <p:cNvPr id="4" name="Rectangle 3"/>
          <p:cNvSpPr/>
          <p:nvPr/>
        </p:nvSpPr>
        <p:spPr>
          <a:xfrm>
            <a:off x="7829107" y="0"/>
            <a:ext cx="4362894" cy="6857999"/>
          </a:xfrm>
          <a:prstGeom prst="rect">
            <a:avLst/>
          </a:prstGeom>
          <a:solidFill>
            <a:srgbClr val="C00000">
              <a:alpha val="0"/>
            </a:srgb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7" name="Rectangle 6"/>
          <p:cNvSpPr/>
          <p:nvPr/>
        </p:nvSpPr>
        <p:spPr>
          <a:xfrm>
            <a:off x="0" y="-1"/>
            <a:ext cx="7820010" cy="6857999"/>
          </a:xfrm>
          <a:prstGeom prst="rect">
            <a:avLst/>
          </a:prstGeom>
          <a:solidFill>
            <a:srgbClr val="C00000">
              <a:alpha val="0"/>
            </a:srgb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4" name="Rectangle 13"/>
          <p:cNvSpPr/>
          <p:nvPr/>
        </p:nvSpPr>
        <p:spPr>
          <a:xfrm>
            <a:off x="7829106" y="89647"/>
            <a:ext cx="2132066" cy="5952565"/>
          </a:xfrm>
          <a:prstGeom prst="rect">
            <a:avLst/>
          </a:prstGeom>
          <a:solidFill>
            <a:srgbClr val="C00000">
              <a:alpha val="0"/>
            </a:srgb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Rectangle 15"/>
          <p:cNvSpPr/>
          <p:nvPr/>
        </p:nvSpPr>
        <p:spPr>
          <a:xfrm>
            <a:off x="0" y="3817088"/>
            <a:ext cx="7829108" cy="3032399"/>
          </a:xfrm>
          <a:prstGeom prst="rect">
            <a:avLst/>
          </a:prstGeom>
          <a:solidFill>
            <a:srgbClr val="C00000">
              <a:alpha val="0"/>
            </a:srgb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Rectangle 1"/>
          <p:cNvSpPr/>
          <p:nvPr/>
        </p:nvSpPr>
        <p:spPr>
          <a:xfrm>
            <a:off x="6826103" y="89648"/>
            <a:ext cx="993907" cy="3718928"/>
          </a:xfrm>
          <a:prstGeom prst="rect">
            <a:avLst/>
          </a:prstGeom>
          <a:solidFill>
            <a:srgbClr val="C00000">
              <a:alpha val="0"/>
            </a:srgb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Down Arrow 2"/>
          <p:cNvSpPr/>
          <p:nvPr/>
        </p:nvSpPr>
        <p:spPr>
          <a:xfrm rot="16200000">
            <a:off x="11763627" y="3487478"/>
            <a:ext cx="244549" cy="414670"/>
          </a:xfrm>
          <a:prstGeom prst="downArrow">
            <a:avLst/>
          </a:prstGeom>
          <a:solidFill>
            <a:srgbClr val="C00000"/>
          </a:solidFill>
          <a:ln w="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Down Arrow 5"/>
          <p:cNvSpPr/>
          <p:nvPr/>
        </p:nvSpPr>
        <p:spPr>
          <a:xfrm rot="16200000">
            <a:off x="12541058" y="5283483"/>
            <a:ext cx="244549" cy="414670"/>
          </a:xfrm>
          <a:prstGeom prst="downArrow">
            <a:avLst/>
          </a:prstGeom>
          <a:solidFill>
            <a:srgbClr val="C00000"/>
          </a:solidFill>
          <a:ln w="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p:cNvSpPr txBox="1"/>
          <p:nvPr/>
        </p:nvSpPr>
        <p:spPr>
          <a:xfrm>
            <a:off x="35004" y="3365193"/>
            <a:ext cx="48382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B4C"/>
                </a:solidFill>
                <a:effectLst/>
                <a:uLnTx/>
                <a:uFillTx/>
                <a:latin typeface="Century Gothic" panose="020F0302020204030204"/>
                <a:ea typeface="+mn-ea"/>
                <a:cs typeface="+mn-cs"/>
              </a:rPr>
              <a:t>Area MO-1</a:t>
            </a:r>
          </a:p>
        </p:txBody>
      </p:sp>
      <p:sp>
        <p:nvSpPr>
          <p:cNvPr id="9" name="TextBox 8"/>
          <p:cNvSpPr txBox="1"/>
          <p:nvPr/>
        </p:nvSpPr>
        <p:spPr>
          <a:xfrm>
            <a:off x="6840349" y="3406475"/>
            <a:ext cx="48382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B4C"/>
                </a:solidFill>
                <a:effectLst/>
                <a:uLnTx/>
                <a:uFillTx/>
                <a:latin typeface="Century Gothic" panose="020F0302020204030204"/>
                <a:ea typeface="+mn-ea"/>
                <a:cs typeface="+mn-cs"/>
              </a:rPr>
              <a:t>Area 1</a:t>
            </a:r>
          </a:p>
        </p:txBody>
      </p:sp>
      <p:sp>
        <p:nvSpPr>
          <p:cNvPr id="11" name="TextBox 10"/>
          <p:cNvSpPr txBox="1"/>
          <p:nvPr/>
        </p:nvSpPr>
        <p:spPr>
          <a:xfrm>
            <a:off x="7860474" y="5628114"/>
            <a:ext cx="48382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B4C"/>
                </a:solidFill>
                <a:effectLst/>
                <a:uLnTx/>
                <a:uFillTx/>
                <a:latin typeface="Century Gothic" panose="020F0302020204030204"/>
                <a:ea typeface="+mn-ea"/>
                <a:cs typeface="+mn-cs"/>
              </a:rPr>
              <a:t>Area 2</a:t>
            </a:r>
          </a:p>
        </p:txBody>
      </p:sp>
      <p:sp>
        <p:nvSpPr>
          <p:cNvPr id="13" name="TextBox 12"/>
          <p:cNvSpPr txBox="1"/>
          <p:nvPr/>
        </p:nvSpPr>
        <p:spPr>
          <a:xfrm>
            <a:off x="312517" y="191368"/>
            <a:ext cx="501183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B4C"/>
                </a:solidFill>
                <a:effectLst/>
                <a:uLnTx/>
                <a:uFillTx/>
                <a:latin typeface="Century Gothic" panose="020F0302020204030204"/>
                <a:ea typeface="+mn-ea"/>
                <a:cs typeface="+mn-cs"/>
              </a:rPr>
              <a:t>Request for Information: Clean up and Designate</a:t>
            </a:r>
            <a:r>
              <a:rPr kumimoji="0" lang="en-US" sz="3200" b="1" i="0" u="none" strike="noStrike" kern="1200" cap="none" spc="0" normalizeH="0" noProof="0" dirty="0">
                <a:ln>
                  <a:noFill/>
                </a:ln>
                <a:solidFill>
                  <a:srgbClr val="222B4C"/>
                </a:solidFill>
                <a:effectLst/>
                <a:uLnTx/>
                <a:uFillTx/>
                <a:latin typeface="Century Gothic" panose="020F0302020204030204"/>
                <a:ea typeface="+mn-ea"/>
                <a:cs typeface="+mn-cs"/>
              </a:rPr>
              <a:t> Application Areas</a:t>
            </a:r>
            <a:endParaRPr kumimoji="0" lang="en-US" sz="3200" b="1" i="0" u="none" strike="noStrike" kern="1200" cap="none" spc="0" normalizeH="0" baseline="0" noProof="0" dirty="0">
              <a:ln>
                <a:noFill/>
              </a:ln>
              <a:solidFill>
                <a:srgbClr val="222B4C"/>
              </a:solidFill>
              <a:effectLst/>
              <a:uLnTx/>
              <a:uFillTx/>
              <a:latin typeface="Century Gothic" panose="020F0302020204030204"/>
              <a:ea typeface="+mn-ea"/>
              <a:cs typeface="+mn-cs"/>
            </a:endParaRPr>
          </a:p>
        </p:txBody>
      </p:sp>
      <p:sp>
        <p:nvSpPr>
          <p:cNvPr id="17" name="TextBox 16"/>
          <p:cNvSpPr txBox="1"/>
          <p:nvPr/>
        </p:nvSpPr>
        <p:spPr>
          <a:xfrm>
            <a:off x="0" y="6480155"/>
            <a:ext cx="40604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Century Gothic" panose="020F0302020204030204"/>
                <a:ea typeface="+mn-ea"/>
                <a:cs typeface="+mn-cs"/>
              </a:rPr>
              <a:t>Area 4</a:t>
            </a:r>
          </a:p>
        </p:txBody>
      </p:sp>
      <p:sp>
        <p:nvSpPr>
          <p:cNvPr id="15" name="TextBox 14"/>
          <p:cNvSpPr txBox="1"/>
          <p:nvPr/>
        </p:nvSpPr>
        <p:spPr>
          <a:xfrm>
            <a:off x="7860474" y="6480155"/>
            <a:ext cx="48382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B4C"/>
                </a:solidFill>
                <a:effectLst/>
                <a:uLnTx/>
                <a:uFillTx/>
                <a:latin typeface="Century Gothic" panose="020F0302020204030204"/>
                <a:ea typeface="+mn-ea"/>
                <a:cs typeface="+mn-cs"/>
              </a:rPr>
              <a:t>Area 3</a:t>
            </a:r>
          </a:p>
        </p:txBody>
      </p:sp>
      <p:sp>
        <p:nvSpPr>
          <p:cNvPr id="18" name="Rectangle 17"/>
          <p:cNvSpPr/>
          <p:nvPr/>
        </p:nvSpPr>
        <p:spPr>
          <a:xfrm>
            <a:off x="312517" y="1836874"/>
            <a:ext cx="5164918" cy="1477328"/>
          </a:xfrm>
          <a:prstGeom prst="rect">
            <a:avLst/>
          </a:prstGeom>
        </p:spPr>
        <p:txBody>
          <a:bodyPr wrap="square">
            <a:spAutoFit/>
          </a:bodyPr>
          <a:lstStyle/>
          <a:p>
            <a:r>
              <a:rPr lang="en-US" dirty="0">
                <a:solidFill>
                  <a:srgbClr val="222B4C"/>
                </a:solidFill>
              </a:rPr>
              <a:t>OBD would make limited edits to application areas to account for these outliers; no project area gains locations whose modeled cost is more than 10% of the original modeled cost</a:t>
            </a:r>
          </a:p>
        </p:txBody>
      </p:sp>
    </p:spTree>
    <p:extLst>
      <p:ext uri="{BB962C8B-B14F-4D97-AF65-F5344CB8AC3E}">
        <p14:creationId xmlns:p14="http://schemas.microsoft.com/office/powerpoint/2010/main" val="293342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6EBE-FF6E-AA4A-8FCE-FE0E43B4E30D}"/>
              </a:ext>
            </a:extLst>
          </p:cNvPr>
          <p:cNvSpPr>
            <a:spLocks noGrp="1"/>
          </p:cNvSpPr>
          <p:nvPr>
            <p:ph type="ctrTitle"/>
          </p:nvPr>
        </p:nvSpPr>
        <p:spPr>
          <a:xfrm>
            <a:off x="1210962" y="1836466"/>
            <a:ext cx="9897762" cy="2387600"/>
          </a:xfrm>
        </p:spPr>
        <p:txBody>
          <a:bodyPr/>
          <a:lstStyle/>
          <a:p>
            <a:r>
              <a:rPr lang="en-US" dirty="0"/>
              <a:t>Top of Mind Issues</a:t>
            </a:r>
          </a:p>
        </p:txBody>
      </p:sp>
    </p:spTree>
    <p:extLst>
      <p:ext uri="{BB962C8B-B14F-4D97-AF65-F5344CB8AC3E}">
        <p14:creationId xmlns:p14="http://schemas.microsoft.com/office/powerpoint/2010/main" val="309502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BAFO – Best and Final Offer </a:t>
            </a:r>
          </a:p>
        </p:txBody>
      </p:sp>
      <p:sp>
        <p:nvSpPr>
          <p:cNvPr id="3" name="Content Placeholder 2"/>
          <p:cNvSpPr>
            <a:spLocks noGrp="1"/>
          </p:cNvSpPr>
          <p:nvPr>
            <p:ph sz="half" idx="4294967295"/>
          </p:nvPr>
        </p:nvSpPr>
        <p:spPr>
          <a:xfrm>
            <a:off x="838200" y="1611086"/>
            <a:ext cx="9550400" cy="4381727"/>
          </a:xfrm>
        </p:spPr>
        <p:txBody>
          <a:bodyPr>
            <a:normAutofit/>
          </a:bodyPr>
          <a:lstStyle/>
          <a:p>
            <a:r>
              <a:rPr lang="en-US" sz="2000" dirty="0"/>
              <a:t>Top </a:t>
            </a:r>
            <a:r>
              <a:rPr lang="en-US" sz="2000" b="1" dirty="0"/>
              <a:t>TWO</a:t>
            </a:r>
            <a:r>
              <a:rPr lang="en-US" sz="2000" dirty="0"/>
              <a:t> applications for an area are invited to BAFO</a:t>
            </a:r>
          </a:p>
          <a:p>
            <a:pPr lvl="1"/>
            <a:r>
              <a:rPr lang="en-US" sz="1200" dirty="0"/>
              <a:t>Additional applications are eliminated from contention for the award</a:t>
            </a:r>
          </a:p>
          <a:p>
            <a:r>
              <a:rPr lang="en-US" sz="2000" dirty="0"/>
              <a:t>Included in the BAFO Determination: </a:t>
            </a:r>
          </a:p>
          <a:p>
            <a:pPr lvl="1"/>
            <a:r>
              <a:rPr lang="en-US" sz="1600" dirty="0"/>
              <a:t>Any forward looking scoreable portion of the application.</a:t>
            </a:r>
          </a:p>
          <a:p>
            <a:pPr lvl="1"/>
            <a:r>
              <a:rPr lang="en-US" sz="1600" dirty="0"/>
              <a:t>Examples:</a:t>
            </a:r>
          </a:p>
          <a:p>
            <a:pPr lvl="2"/>
            <a:r>
              <a:rPr lang="en-US" sz="1400" dirty="0"/>
              <a:t>Grant Funding Requested</a:t>
            </a:r>
          </a:p>
          <a:p>
            <a:pPr lvl="2"/>
            <a:r>
              <a:rPr lang="en-US" sz="1400" dirty="0"/>
              <a:t>Timeline </a:t>
            </a:r>
          </a:p>
          <a:p>
            <a:pPr lvl="2"/>
            <a:r>
              <a:rPr lang="en-US" sz="1400" dirty="0"/>
              <a:t>1 Gig Plan Cost</a:t>
            </a:r>
          </a:p>
          <a:p>
            <a:r>
              <a:rPr lang="en-US" sz="2200" dirty="0"/>
              <a:t>45 days after application window closes </a:t>
            </a:r>
          </a:p>
          <a:p>
            <a:pPr lvl="2"/>
            <a:endParaRPr lang="en-US" sz="800" dirty="0"/>
          </a:p>
          <a:p>
            <a:pPr lvl="1"/>
            <a:endParaRPr lang="en-US" sz="1200" dirty="0">
              <a:highlight>
                <a:srgbClr val="FFFF00"/>
              </a:highlight>
            </a:endParaRPr>
          </a:p>
          <a:p>
            <a:pPr lvl="1"/>
            <a:endParaRPr lang="en-US" sz="1200" dirty="0">
              <a:highlight>
                <a:srgbClr val="FFFF00"/>
              </a:highlight>
            </a:endParaRPr>
          </a:p>
          <a:p>
            <a:pPr lvl="1"/>
            <a:endParaRPr lang="en-US" sz="1600" dirty="0">
              <a:highlight>
                <a:srgbClr val="FFFF00"/>
              </a:highlight>
            </a:endParaRPr>
          </a:p>
          <a:p>
            <a:endParaRPr lang="en-US" b="1" dirty="0"/>
          </a:p>
        </p:txBody>
      </p:sp>
    </p:spTree>
    <p:extLst>
      <p:ext uri="{BB962C8B-B14F-4D97-AF65-F5344CB8AC3E}">
        <p14:creationId xmlns:p14="http://schemas.microsoft.com/office/powerpoint/2010/main" val="388826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BEAD Outlay</a:t>
            </a:r>
          </a:p>
        </p:txBody>
      </p:sp>
      <p:sp>
        <p:nvSpPr>
          <p:cNvPr id="3" name="Content Placeholder 2"/>
          <p:cNvSpPr>
            <a:spLocks noGrp="1"/>
          </p:cNvSpPr>
          <p:nvPr>
            <p:ph sz="half" idx="4294967295"/>
          </p:nvPr>
        </p:nvSpPr>
        <p:spPr>
          <a:xfrm>
            <a:off x="838200" y="1611086"/>
            <a:ext cx="9550400" cy="4381727"/>
          </a:xfrm>
        </p:spPr>
        <p:txBody>
          <a:bodyPr>
            <a:normAutofit fontScale="47500" lnSpcReduction="20000"/>
          </a:bodyPr>
          <a:lstStyle/>
          <a:p>
            <a:r>
              <a:rPr lang="en-US" sz="5100" dirty="0"/>
              <a:t>Amount of grant funding requested compared to the amount OBD believe it can spend to serve the project area and still reach ALL locations. </a:t>
            </a:r>
          </a:p>
          <a:p>
            <a:pPr lvl="1"/>
            <a:r>
              <a:rPr lang="en-US" sz="3000" dirty="0"/>
              <a:t>Not simply the models out put but the amount OBD can afford to spend. </a:t>
            </a:r>
          </a:p>
          <a:p>
            <a:pPr lvl="1"/>
            <a:r>
              <a:rPr lang="en-US" sz="3000" dirty="0"/>
              <a:t>If model says a project areas should cost 2% of all the cost across the state, OBD would allow up to 2% of our allocation to reach that area. </a:t>
            </a:r>
          </a:p>
          <a:p>
            <a:pPr lvl="1"/>
            <a:r>
              <a:rPr lang="en-US" sz="3000" dirty="0"/>
              <a:t>All ARPA awarded project would have been fundable given the current modeling. (Many were in tough to reach and expensive areas.)</a:t>
            </a:r>
          </a:p>
          <a:p>
            <a:r>
              <a:rPr lang="en-US" sz="5000" dirty="0"/>
              <a:t>Outlay adjusted between rounds to account for savings in round one</a:t>
            </a:r>
          </a:p>
          <a:p>
            <a:r>
              <a:rPr lang="en-US" sz="5000" dirty="0"/>
              <a:t>OBD not sharing MBO in prior to Round One </a:t>
            </a:r>
          </a:p>
          <a:p>
            <a:r>
              <a:rPr lang="en-US" sz="5000" dirty="0"/>
              <a:t>Planning to share prior to Round Two</a:t>
            </a:r>
          </a:p>
          <a:p>
            <a:r>
              <a:rPr lang="en-US" sz="5000" dirty="0"/>
              <a:t>Large Scoring Element – Up to 100 points  </a:t>
            </a:r>
          </a:p>
          <a:p>
            <a:pPr lvl="1"/>
            <a:r>
              <a:rPr lang="en-US" sz="4600" u="sng" dirty="0"/>
              <a:t>Not </a:t>
            </a:r>
            <a:r>
              <a:rPr lang="en-US" sz="4600" dirty="0"/>
              <a:t>scoring on Matching Funding </a:t>
            </a:r>
          </a:p>
          <a:p>
            <a:r>
              <a:rPr lang="en-US" sz="5000" dirty="0"/>
              <a:t>More points to the project requesting fewer grant funds</a:t>
            </a:r>
          </a:p>
          <a:p>
            <a:pPr lvl="2"/>
            <a:endParaRPr lang="en-US" sz="800" dirty="0"/>
          </a:p>
          <a:p>
            <a:pPr lvl="1"/>
            <a:endParaRPr lang="en-US" sz="1200" dirty="0">
              <a:highlight>
                <a:srgbClr val="FFFF00"/>
              </a:highlight>
            </a:endParaRPr>
          </a:p>
          <a:p>
            <a:pPr lvl="1"/>
            <a:endParaRPr lang="en-US" sz="1200" dirty="0">
              <a:highlight>
                <a:srgbClr val="FFFF00"/>
              </a:highlight>
            </a:endParaRPr>
          </a:p>
          <a:p>
            <a:pPr lvl="1"/>
            <a:endParaRPr lang="en-US" sz="1600" dirty="0">
              <a:highlight>
                <a:srgbClr val="FFFF00"/>
              </a:highlight>
            </a:endParaRPr>
          </a:p>
          <a:p>
            <a:endParaRPr lang="en-US" b="1" dirty="0"/>
          </a:p>
        </p:txBody>
      </p:sp>
    </p:spTree>
    <p:extLst>
      <p:ext uri="{BB962C8B-B14F-4D97-AF65-F5344CB8AC3E}">
        <p14:creationId xmlns:p14="http://schemas.microsoft.com/office/powerpoint/2010/main" val="335596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Matching Requirement </a:t>
            </a:r>
          </a:p>
        </p:txBody>
      </p:sp>
      <p:sp>
        <p:nvSpPr>
          <p:cNvPr id="3" name="Content Placeholder 2"/>
          <p:cNvSpPr>
            <a:spLocks noGrp="1"/>
          </p:cNvSpPr>
          <p:nvPr>
            <p:ph sz="half" idx="1"/>
          </p:nvPr>
        </p:nvSpPr>
        <p:spPr>
          <a:xfrm>
            <a:off x="838199" y="1825625"/>
            <a:ext cx="5431971" cy="4167402"/>
          </a:xfrm>
        </p:spPr>
        <p:txBody>
          <a:bodyPr>
            <a:normAutofit fontScale="92500" lnSpcReduction="10000"/>
          </a:bodyPr>
          <a:lstStyle/>
          <a:p>
            <a:r>
              <a:rPr lang="en-US" sz="2000" dirty="0"/>
              <a:t>Generally speaking BEAD can fund up to 75%</a:t>
            </a:r>
          </a:p>
          <a:p>
            <a:pPr lvl="1"/>
            <a:r>
              <a:rPr lang="en-US" sz="1800" dirty="0"/>
              <a:t>25% match requirement </a:t>
            </a:r>
          </a:p>
          <a:p>
            <a:r>
              <a:rPr lang="en-US" sz="2000" dirty="0"/>
              <a:t>Can fund beyond 75% in NTIA designated “Extremely High-Cost Areas”</a:t>
            </a:r>
          </a:p>
          <a:p>
            <a:pPr lvl="1"/>
            <a:r>
              <a:rPr lang="en-US" sz="1800" dirty="0">
                <a:hlinkClick r:id="rId2"/>
              </a:rPr>
              <a:t>https://rpubs.com/Adam_Thorp/high-cost</a:t>
            </a:r>
            <a:endParaRPr lang="en-US" sz="1800" dirty="0"/>
          </a:p>
          <a:p>
            <a:pPr lvl="1"/>
            <a:r>
              <a:rPr lang="en-US" sz="2000" dirty="0"/>
              <a:t>Exploring flexibility in nearby areas</a:t>
            </a:r>
          </a:p>
          <a:p>
            <a:r>
              <a:rPr lang="en-US" sz="2000" dirty="0"/>
              <a:t>What will OBD count as Match?</a:t>
            </a:r>
          </a:p>
          <a:p>
            <a:pPr lvl="1"/>
            <a:r>
              <a:rPr lang="en-US" sz="1400" dirty="0"/>
              <a:t>OBD will try to be as flexible as possible with measurable matches to get to the 25% match requirement </a:t>
            </a:r>
          </a:p>
          <a:p>
            <a:r>
              <a:rPr lang="en-US" sz="1800" dirty="0"/>
              <a:t>OBD can seek additional flexibility from NTIA in areas requiring more that 75% to reach with service. </a:t>
            </a:r>
          </a:p>
          <a:p>
            <a:pPr lvl="1"/>
            <a:r>
              <a:rPr lang="en-US" sz="1400" dirty="0"/>
              <a:t>We need to see applications to be able to make these claims. </a:t>
            </a:r>
          </a:p>
          <a:p>
            <a:pPr lvl="1"/>
            <a:endParaRPr lang="en-US" sz="1600" dirty="0">
              <a:highlight>
                <a:srgbClr val="FFFF00"/>
              </a:highlight>
            </a:endParaRPr>
          </a:p>
        </p:txBody>
      </p:sp>
      <p:pic>
        <p:nvPicPr>
          <p:cNvPr id="8" name="Content Placeholder 7">
            <a:extLst>
              <a:ext uri="{FF2B5EF4-FFF2-40B4-BE49-F238E27FC236}">
                <a16:creationId xmlns:a16="http://schemas.microsoft.com/office/drawing/2014/main" id="{6B7B78FD-E628-4FF4-9367-087B95A7BDCA}"/>
              </a:ext>
            </a:extLst>
          </p:cNvPr>
          <p:cNvPicPr>
            <a:picLocks noGrp="1" noChangeAspect="1"/>
          </p:cNvPicPr>
          <p:nvPr>
            <p:ph sz="half" idx="2"/>
          </p:nvPr>
        </p:nvPicPr>
        <p:blipFill>
          <a:blip r:embed="rId3"/>
          <a:stretch>
            <a:fillRect/>
          </a:stretch>
        </p:blipFill>
        <p:spPr>
          <a:xfrm>
            <a:off x="6376472" y="1825625"/>
            <a:ext cx="4773055" cy="4167188"/>
          </a:xfrm>
        </p:spPr>
      </p:pic>
    </p:spTree>
    <p:extLst>
      <p:ext uri="{BB962C8B-B14F-4D97-AF65-F5344CB8AC3E}">
        <p14:creationId xmlns:p14="http://schemas.microsoft.com/office/powerpoint/2010/main" val="357014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Labor Requirements </a:t>
            </a:r>
          </a:p>
        </p:txBody>
      </p:sp>
      <p:sp>
        <p:nvSpPr>
          <p:cNvPr id="3" name="Content Placeholder 2"/>
          <p:cNvSpPr>
            <a:spLocks noGrp="1"/>
          </p:cNvSpPr>
          <p:nvPr>
            <p:ph sz="half" idx="1"/>
          </p:nvPr>
        </p:nvSpPr>
        <p:spPr>
          <a:xfrm>
            <a:off x="301841" y="1819923"/>
            <a:ext cx="10946167" cy="4856084"/>
          </a:xfrm>
        </p:spPr>
        <p:txBody>
          <a:bodyPr>
            <a:norm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Similar to labor information required for MO ARPA BIP </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 the BEAD NOFO pages 91-92 for projects over $5,000,000.00:</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en-US" sz="1800" kern="100" dirty="0">
                <a:latin typeface="Calibri" panose="020F0502020204030204" pitchFamily="34" charset="0"/>
                <a:ea typeface="Calibri" panose="020F0502020204030204" pitchFamily="34" charset="0"/>
                <a:cs typeface="Times New Roman" panose="02020603050405020304" pitchFamily="18" charset="0"/>
              </a:rPr>
              <a:t>OBD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will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require subgrantees to pay wages at rates not less than prevailing wage through Davis-Bacon. </a:t>
            </a:r>
            <a:r>
              <a:rPr lang="en-US" sz="1800" kern="100" dirty="0">
                <a:latin typeface="Calibri" panose="020F0502020204030204" pitchFamily="34" charset="0"/>
                <a:ea typeface="Calibri" panose="020F0502020204030204" pitchFamily="34" charset="0"/>
                <a:cs typeface="Times New Roman" panose="02020603050405020304" pitchFamily="18" charset="0"/>
              </a:rPr>
              <a: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ubgrantees not meeting </a:t>
            </a:r>
            <a:r>
              <a:rPr lang="en-US" sz="1800" kern="100" dirty="0">
                <a:latin typeface="Calibri" panose="020F0502020204030204" pitchFamily="34" charset="0"/>
                <a:ea typeface="Calibri" panose="020F0502020204030204" pitchFamily="34" charset="0"/>
                <a:cs typeface="Times New Roman" panose="02020603050405020304" pitchFamily="18" charset="0"/>
              </a:rPr>
              <a:t>DB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would be required by NTIA to report the following:</a:t>
            </a:r>
          </a:p>
          <a:p>
            <a:pPr marL="800100" lvl="1" indent="-342900">
              <a:spcBef>
                <a:spcPts val="0"/>
              </a:spcBef>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umber of contractors and sub-contractors working on the Project; </a:t>
            </a:r>
          </a:p>
          <a:p>
            <a:pPr marL="800100" lvl="1" indent="-342900">
              <a:spcBef>
                <a:spcPts val="0"/>
              </a:spcBef>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umber of workers on the Project hired directly and hired through a third party; </a:t>
            </a:r>
          </a:p>
          <a:p>
            <a:pPr marL="800100" lvl="1" indent="-342900">
              <a:spcBef>
                <a:spcPts val="0"/>
              </a:spcBef>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wages and benefits of workers on the Project by classification; and </a:t>
            </a:r>
          </a:p>
          <a:p>
            <a:pPr marL="800100" lvl="1" indent="-342900">
              <a:spcBef>
                <a:spcPts val="0"/>
              </a:spcBef>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Whether those wages are at rates less than those prevailing. – [yes or no question]</a:t>
            </a:r>
          </a:p>
          <a:p>
            <a:pPr marL="457200" lvl="1" indent="0">
              <a:spcBef>
                <a:spcPts val="0"/>
              </a:spcBef>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pieces needed for post award reporting,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through the application process</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742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Labor Requirements </a:t>
            </a:r>
          </a:p>
        </p:txBody>
      </p:sp>
      <p:sp>
        <p:nvSpPr>
          <p:cNvPr id="3" name="Content Placeholder 2"/>
          <p:cNvSpPr>
            <a:spLocks noGrp="1"/>
          </p:cNvSpPr>
          <p:nvPr>
            <p:ph sz="half" idx="1"/>
          </p:nvPr>
        </p:nvSpPr>
        <p:spPr>
          <a:xfrm>
            <a:off x="407633" y="1433507"/>
            <a:ext cx="10946167" cy="4856084"/>
          </a:xfrm>
        </p:spPr>
        <p:txBody>
          <a:bodyPr>
            <a:norm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lieu of certifying the subgrantee would use a unionized project workforce or pre-hire collective bargaining agreement, they would be required by NTIA to submit a project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workforce continuity plan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(As it was for the ARPA BIP application): </a:t>
            </a:r>
          </a:p>
          <a:p>
            <a:pPr marL="800100" lvl="1" indent="-342900">
              <a:spcBef>
                <a:spcPts val="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Steps to ensure the Project has ready supply of appropriately skilled and unskilled labor to ensure construction is completed throughout the life of the Project (as required in Section IV.C.1.e), including </a:t>
            </a:r>
          </a:p>
          <a:p>
            <a:pPr marL="1257300" lvl="2" indent="-342900">
              <a:spcBef>
                <a:spcPts val="0"/>
              </a:spcBef>
              <a:buFont typeface="Symbol" panose="05050102010706020507" pitchFamily="18" charset="2"/>
              <a:buChar char=""/>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 description of any required professional certifications and/or in-house training, Registered Apprenticeships or labor-management partnership training programs, and partnerships with entities like unions, community colleges, or community-based groups; </a:t>
            </a:r>
          </a:p>
          <a:p>
            <a:pPr marL="800100" lvl="1" indent="-342900">
              <a:spcBef>
                <a:spcPts val="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Steps taken to minimize risks of labor disputes and disruptions that would jeopardize the project; </a:t>
            </a:r>
          </a:p>
          <a:p>
            <a:pPr marL="800100" lvl="1" indent="-342900">
              <a:spcBef>
                <a:spcPts val="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Steps taken to ensure a safe and healthy workplace that avoids delays and costs associated with workplace illnesses, injuries, and fatalities, </a:t>
            </a:r>
          </a:p>
          <a:p>
            <a:pPr marL="1257300" lvl="2" indent="-342900">
              <a:spcBef>
                <a:spcPts val="0"/>
              </a:spcBef>
              <a:buFont typeface="Symbol" panose="05050102010706020507" pitchFamily="18" charset="2"/>
              <a:buChar char=""/>
            </a:pPr>
            <a:r>
              <a:rPr lang="en-US" sz="1000" kern="100" dirty="0">
                <a:latin typeface="Calibri" panose="020F0502020204030204" pitchFamily="34" charset="0"/>
                <a:ea typeface="Calibri" panose="020F0502020204030204" pitchFamily="34" charset="0"/>
                <a:cs typeface="Times New Roman" panose="02020603050405020304" pitchFamily="18" charset="0"/>
              </a:rPr>
              <a:t>D</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escriptions of safety training, certification, and/or licensure requirements for all relevant workers (</a:t>
            </a:r>
            <a:r>
              <a:rPr lang="en-US" sz="1000" i="1" kern="100" dirty="0">
                <a:effectLst/>
                <a:latin typeface="Calibri" panose="020F0502020204030204" pitchFamily="34" charset="0"/>
                <a:ea typeface="Calibri" panose="020F0502020204030204" pitchFamily="34" charset="0"/>
                <a:cs typeface="Times New Roman" panose="02020603050405020304" pitchFamily="18" charset="0"/>
              </a:rPr>
              <a:t>e.g.</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OSHA 10, OSHA 30, confined space, traffic control, or other training required of workers employed by contractors), including issues raised by workplace safety committees and their resolution; </a:t>
            </a:r>
          </a:p>
          <a:p>
            <a:pPr marL="800100" lvl="1" indent="-342900">
              <a:spcBef>
                <a:spcPts val="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name of any subcontracted entity performing work on the Project, and the total number of workers employed by each such entity, disaggregated by job title; and </a:t>
            </a:r>
          </a:p>
          <a:p>
            <a:pPr marL="800100" lvl="1" indent="-342900">
              <a:spcBef>
                <a:spcPts val="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Steps taken to ensure that workers on the Project receive wages and benefits sufficient to secure an appropriately skilled workforce in the context of the local or regional labor market.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W</a:t>
            </a:r>
            <a:r>
              <a:rPr lang="en-US" sz="1800" dirty="0">
                <a:effectLst/>
                <a:latin typeface="Calibri" panose="020F0502020204030204" pitchFamily="34" charset="0"/>
                <a:ea typeface="Calibri" panose="020F0502020204030204" pitchFamily="34" charset="0"/>
                <a:cs typeface="Times New Roman" panose="02020603050405020304" pitchFamily="18" charset="0"/>
              </a:rPr>
              <a:t>orkforce continuity plan is required to be submitted 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applicants. It factors into various pieces of the scoring including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Fair Labor Practices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Equitable Workforce Development and Job Quality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BEAD NOF</a:t>
            </a:r>
            <a:r>
              <a:rPr lang="en-US" sz="1800" dirty="0">
                <a:latin typeface="Calibri" panose="020F0502020204030204" pitchFamily="34" charset="0"/>
                <a:ea typeface="Calibri" panose="020F0502020204030204" pitchFamily="34" charset="0"/>
                <a:cs typeface="Times New Roman" panose="02020603050405020304" pitchFamily="18" charset="0"/>
              </a:rPr>
              <a:t>O requires Workplace Safety Committees.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O</a:t>
            </a:r>
            <a:r>
              <a:rPr lang="en-US" sz="1800" dirty="0">
                <a:effectLst/>
                <a:latin typeface="Calibri" panose="020F0502020204030204" pitchFamily="34" charset="0"/>
                <a:ea typeface="Calibri" panose="020F0502020204030204" pitchFamily="34" charset="0"/>
                <a:cs typeface="Times New Roman" panose="02020603050405020304" pitchFamily="18" charset="0"/>
              </a:rPr>
              <a:t>utlined in Missouri’s Initial Proposal Volume II. </a:t>
            </a:r>
            <a:endParaRPr lang="en-US" sz="2000" dirty="0">
              <a:highlight>
                <a:srgbClr val="FFFF00"/>
              </a:highlight>
            </a:endParaRP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80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0962" y="1859288"/>
            <a:ext cx="9897762" cy="2387600"/>
          </a:xfrm>
        </p:spPr>
        <p:txBody>
          <a:bodyPr/>
          <a:lstStyle/>
          <a:p>
            <a:r>
              <a:rPr lang="en-US" dirty="0"/>
              <a:t>Broadband Equity, Access, and Deployment Program</a:t>
            </a:r>
          </a:p>
        </p:txBody>
      </p:sp>
    </p:spTree>
    <p:extLst>
      <p:ext uri="{BB962C8B-B14F-4D97-AF65-F5344CB8AC3E}">
        <p14:creationId xmlns:p14="http://schemas.microsoft.com/office/powerpoint/2010/main" val="2630912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Letters of Credit/ Performance Bonds </a:t>
            </a:r>
          </a:p>
        </p:txBody>
      </p:sp>
      <p:sp>
        <p:nvSpPr>
          <p:cNvPr id="3" name="Content Placeholder 2"/>
          <p:cNvSpPr>
            <a:spLocks noGrp="1"/>
          </p:cNvSpPr>
          <p:nvPr>
            <p:ph sz="half" idx="1"/>
          </p:nvPr>
        </p:nvSpPr>
        <p:spPr>
          <a:xfrm>
            <a:off x="990598" y="3565142"/>
            <a:ext cx="8952392" cy="2139372"/>
          </a:xfrm>
        </p:spPr>
        <p:txBody>
          <a:bodyPr>
            <a:normAutofit fontScale="92500" lnSpcReduction="10000"/>
          </a:bodyPr>
          <a:lstStyle/>
          <a:p>
            <a:r>
              <a:rPr lang="en-US" sz="2400" dirty="0"/>
              <a:t>NTIA’s BEAD NOFO requires an awarded provider to have a cybersecurity plan. </a:t>
            </a:r>
          </a:p>
          <a:p>
            <a:pPr lvl="1"/>
            <a:r>
              <a:rPr lang="en-US" sz="1600" dirty="0"/>
              <a:t>OBD will ask for a narrative in the prequalification application and full plans prior to signing grant agreements. </a:t>
            </a:r>
          </a:p>
          <a:p>
            <a:pPr lvl="1"/>
            <a:r>
              <a:rPr lang="en-US" sz="1600" dirty="0"/>
              <a:t>NTIA guidance has been that OBD must certify that cyber security plan exist </a:t>
            </a:r>
          </a:p>
          <a:p>
            <a:pPr lvl="1"/>
            <a:r>
              <a:rPr lang="en-US" sz="1600" dirty="0"/>
              <a:t>OBD is required to have them in the event NTIA requests them.  </a:t>
            </a:r>
          </a:p>
          <a:p>
            <a:pPr lvl="1"/>
            <a:r>
              <a:rPr lang="en-US" sz="1600" dirty="0"/>
              <a:t>Standard:</a:t>
            </a:r>
          </a:p>
          <a:p>
            <a:pPr lvl="2"/>
            <a:r>
              <a:rPr lang="en-US" sz="1200" dirty="0"/>
              <a:t>NIST Cyber Security Framework 2.0 (</a:t>
            </a:r>
            <a:r>
              <a:rPr lang="en-US" sz="1200" dirty="0">
                <a:hlinkClick r:id="rId2"/>
              </a:rPr>
              <a:t>https://nvlpubs.nist.gov/nistpubs/CSWP/NIST.CSWP.29.pdf</a:t>
            </a:r>
            <a:r>
              <a:rPr lang="en-US" sz="1200" dirty="0"/>
              <a:t>)</a:t>
            </a:r>
          </a:p>
          <a:p>
            <a:pPr marL="914400" lvl="2" indent="0">
              <a:buNone/>
            </a:pPr>
            <a:endParaRPr lang="en-US" sz="1200" dirty="0"/>
          </a:p>
          <a:p>
            <a:pPr lvl="2"/>
            <a:endParaRPr lang="en-US" sz="800" dirty="0"/>
          </a:p>
          <a:p>
            <a:pPr marL="0" indent="0">
              <a:buNone/>
            </a:pPr>
            <a:endParaRPr lang="en-US" sz="2400" dirty="0"/>
          </a:p>
        </p:txBody>
      </p:sp>
      <p:sp>
        <p:nvSpPr>
          <p:cNvPr id="6" name="Title 1">
            <a:extLst>
              <a:ext uri="{FF2B5EF4-FFF2-40B4-BE49-F238E27FC236}">
                <a16:creationId xmlns:a16="http://schemas.microsoft.com/office/drawing/2014/main" id="{085DBF65-5B16-2BB5-B041-D40C0D4EB321}"/>
              </a:ext>
            </a:extLst>
          </p:cNvPr>
          <p:cNvSpPr txBox="1">
            <a:spLocks/>
          </p:cNvSpPr>
          <p:nvPr/>
        </p:nvSpPr>
        <p:spPr>
          <a:xfrm>
            <a:off x="838199" y="2503207"/>
            <a:ext cx="10515600" cy="7762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t>Cyber Security Requirements 	</a:t>
            </a:r>
          </a:p>
        </p:txBody>
      </p:sp>
      <p:sp>
        <p:nvSpPr>
          <p:cNvPr id="7" name="Content Placeholder 2">
            <a:extLst>
              <a:ext uri="{FF2B5EF4-FFF2-40B4-BE49-F238E27FC236}">
                <a16:creationId xmlns:a16="http://schemas.microsoft.com/office/drawing/2014/main" id="{78491DF8-3BDC-92FF-E71E-7A2168E0D7E1}"/>
              </a:ext>
            </a:extLst>
          </p:cNvPr>
          <p:cNvSpPr txBox="1">
            <a:spLocks/>
          </p:cNvSpPr>
          <p:nvPr/>
        </p:nvSpPr>
        <p:spPr>
          <a:xfrm>
            <a:off x="990599" y="1525019"/>
            <a:ext cx="941403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80000"/>
              <a:buFontTx/>
              <a:buBlip>
                <a:blip r:embed="rId3">
                  <a:extLst>
                    <a:ext uri="{96DAC541-7B7A-43D3-8B79-37D633B846F1}">
                      <asvg:svgBlip xmlns:asvg="http://schemas.microsoft.com/office/drawing/2016/SVG/main" r:embed="rId4"/>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5">
                  <a:extLst>
                    <a:ext uri="{96DAC541-7B7A-43D3-8B79-37D633B846F1}">
                      <asvg:svgBlip xmlns:asvg="http://schemas.microsoft.com/office/drawing/2016/SVG/main" r:embed="rId6"/>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NTIA’s BEAD NOFO requires a Letter of Credit or Performance Bond of no less than 10% of award amount </a:t>
            </a:r>
            <a:endParaRPr lang="en-US" sz="2000" dirty="0"/>
          </a:p>
          <a:p>
            <a:pPr marL="0" indent="0">
              <a:buFontTx/>
              <a:buNone/>
            </a:pPr>
            <a:endParaRPr lang="en-US" sz="2400" dirty="0"/>
          </a:p>
        </p:txBody>
      </p:sp>
    </p:spTree>
    <p:extLst>
      <p:ext uri="{BB962C8B-B14F-4D97-AF65-F5344CB8AC3E}">
        <p14:creationId xmlns:p14="http://schemas.microsoft.com/office/powerpoint/2010/main" val="320320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 America Buy America </a:t>
            </a:r>
          </a:p>
        </p:txBody>
      </p:sp>
      <p:sp>
        <p:nvSpPr>
          <p:cNvPr id="6" name="Title 1">
            <a:extLst>
              <a:ext uri="{FF2B5EF4-FFF2-40B4-BE49-F238E27FC236}">
                <a16:creationId xmlns:a16="http://schemas.microsoft.com/office/drawing/2014/main" id="{085DBF65-5B16-2BB5-B041-D40C0D4EB321}"/>
              </a:ext>
            </a:extLst>
          </p:cNvPr>
          <p:cNvSpPr txBox="1">
            <a:spLocks/>
          </p:cNvSpPr>
          <p:nvPr/>
        </p:nvSpPr>
        <p:spPr>
          <a:xfrm>
            <a:off x="838199" y="3521784"/>
            <a:ext cx="10515600" cy="7762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t>	</a:t>
            </a:r>
          </a:p>
        </p:txBody>
      </p:sp>
      <p:sp>
        <p:nvSpPr>
          <p:cNvPr id="7" name="Content Placeholder 2">
            <a:extLst>
              <a:ext uri="{FF2B5EF4-FFF2-40B4-BE49-F238E27FC236}">
                <a16:creationId xmlns:a16="http://schemas.microsoft.com/office/drawing/2014/main" id="{78491DF8-3BDC-92FF-E71E-7A2168E0D7E1}"/>
              </a:ext>
            </a:extLst>
          </p:cNvPr>
          <p:cNvSpPr txBox="1">
            <a:spLocks/>
          </p:cNvSpPr>
          <p:nvPr/>
        </p:nvSpPr>
        <p:spPr>
          <a:xfrm>
            <a:off x="990599" y="1686187"/>
            <a:ext cx="9414030" cy="4521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80000"/>
              <a:buFontTx/>
              <a:buBlip>
                <a:blip r:embed="rId2">
                  <a:extLst>
                    <a:ext uri="{96DAC541-7B7A-43D3-8B79-37D633B846F1}">
                      <asvg:svgBlip xmlns:asvg="http://schemas.microsoft.com/office/drawing/2016/SVG/main" r:embed="rId3"/>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4">
                  <a:extLst>
                    <a:ext uri="{96DAC541-7B7A-43D3-8B79-37D633B846F1}">
                      <asvg:svgBlip xmlns:asvg="http://schemas.microsoft.com/office/drawing/2016/SVG/main" r:embed="rId5"/>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BABA requirement apply to BEAD projects </a:t>
            </a:r>
          </a:p>
          <a:p>
            <a:r>
              <a:rPr lang="en-US" sz="2400" dirty="0"/>
              <a:t>NTIA released waiver impacting material not produced in America</a:t>
            </a:r>
          </a:p>
          <a:p>
            <a:pPr lvl="1"/>
            <a:r>
              <a:rPr lang="en-US" sz="1800" u="sng" dirty="0">
                <a:solidFill>
                  <a:srgbClr val="0563C1"/>
                </a:solidFill>
                <a:effectLst/>
                <a:latin typeface="Calibri" panose="020F0502020204030204" pitchFamily="34" charset="0"/>
                <a:ea typeface="Calibri" panose="020F0502020204030204" pitchFamily="34" charset="0"/>
                <a:hlinkClick r:id="rId6"/>
              </a:rPr>
              <a:t>https://www.commerce.gov/sites/default/files/2024-02/BABA%20Waiver%20Signed.pdf</a:t>
            </a:r>
            <a:endParaRPr lang="en-US" sz="2000" dirty="0"/>
          </a:p>
          <a:p>
            <a:pPr marL="0" indent="0">
              <a:buNone/>
            </a:pPr>
            <a:endParaRPr lang="en-US" sz="2400" dirty="0"/>
          </a:p>
          <a:p>
            <a:r>
              <a:rPr lang="en-US" sz="2400" dirty="0"/>
              <a:t>Unknown – BABA reporting Requirements</a:t>
            </a:r>
          </a:p>
          <a:p>
            <a:pPr lvl="1"/>
            <a:r>
              <a:rPr lang="en-US" sz="2000" dirty="0"/>
              <a:t>NTIA has promised additional guidance will be available soon</a:t>
            </a:r>
          </a:p>
          <a:p>
            <a:pPr marL="457200" lvl="1" indent="0">
              <a:buNone/>
            </a:pPr>
            <a:endParaRPr lang="en-US" sz="2000" dirty="0"/>
          </a:p>
        </p:txBody>
      </p:sp>
    </p:spTree>
    <p:extLst>
      <p:ext uri="{BB962C8B-B14F-4D97-AF65-F5344CB8AC3E}">
        <p14:creationId xmlns:p14="http://schemas.microsoft.com/office/powerpoint/2010/main" val="105260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Extremely High Cost Per location Threshold  </a:t>
            </a:r>
          </a:p>
        </p:txBody>
      </p:sp>
      <p:sp>
        <p:nvSpPr>
          <p:cNvPr id="6" name="Title 1">
            <a:extLst>
              <a:ext uri="{FF2B5EF4-FFF2-40B4-BE49-F238E27FC236}">
                <a16:creationId xmlns:a16="http://schemas.microsoft.com/office/drawing/2014/main" id="{085DBF65-5B16-2BB5-B041-D40C0D4EB321}"/>
              </a:ext>
            </a:extLst>
          </p:cNvPr>
          <p:cNvSpPr txBox="1">
            <a:spLocks/>
          </p:cNvSpPr>
          <p:nvPr/>
        </p:nvSpPr>
        <p:spPr>
          <a:xfrm>
            <a:off x="838199" y="3521784"/>
            <a:ext cx="10515600" cy="7762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t>	</a:t>
            </a:r>
          </a:p>
        </p:txBody>
      </p:sp>
      <p:sp>
        <p:nvSpPr>
          <p:cNvPr id="7" name="Content Placeholder 2">
            <a:extLst>
              <a:ext uri="{FF2B5EF4-FFF2-40B4-BE49-F238E27FC236}">
                <a16:creationId xmlns:a16="http://schemas.microsoft.com/office/drawing/2014/main" id="{78491DF8-3BDC-92FF-E71E-7A2168E0D7E1}"/>
              </a:ext>
            </a:extLst>
          </p:cNvPr>
          <p:cNvSpPr txBox="1">
            <a:spLocks/>
          </p:cNvSpPr>
          <p:nvPr/>
        </p:nvSpPr>
        <p:spPr>
          <a:xfrm>
            <a:off x="990599" y="1437481"/>
            <a:ext cx="9414030" cy="49129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SzPct val="80000"/>
              <a:buFontTx/>
              <a:buBlip>
                <a:blip r:embed="rId2">
                  <a:extLst>
                    <a:ext uri="{96DAC541-7B7A-43D3-8B79-37D633B846F1}">
                      <asvg:svgBlip xmlns:asvg="http://schemas.microsoft.com/office/drawing/2016/SVG/main" r:embed="rId3"/>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4">
                  <a:extLst>
                    <a:ext uri="{96DAC541-7B7A-43D3-8B79-37D633B846F1}">
                      <asvg:svgBlip xmlns:asvg="http://schemas.microsoft.com/office/drawing/2016/SVG/main" r:embed="rId5"/>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BEAD is a fiber focused program </a:t>
            </a:r>
          </a:p>
          <a:p>
            <a:r>
              <a:rPr lang="en-US" sz="2400" dirty="0"/>
              <a:t>EHCPLT is where OBD can fund alternative technologies</a:t>
            </a:r>
          </a:p>
          <a:p>
            <a:pPr lvl="1"/>
            <a:r>
              <a:rPr lang="en-US" sz="2000" dirty="0"/>
              <a:t>Reliable broadband service </a:t>
            </a:r>
          </a:p>
          <a:p>
            <a:pPr lvl="2"/>
            <a:r>
              <a:rPr lang="en-US" sz="1600" dirty="0"/>
              <a:t>Licensed Fixed Wireless </a:t>
            </a:r>
          </a:p>
          <a:p>
            <a:pPr lvl="3"/>
            <a:r>
              <a:rPr lang="en-US" sz="1400" dirty="0"/>
              <a:t>As of today, does not include satellite</a:t>
            </a:r>
          </a:p>
          <a:p>
            <a:pPr lvl="3"/>
            <a:r>
              <a:rPr lang="en-US" sz="1400" dirty="0"/>
              <a:t>OBD believes NTIA will be releasing guidance on Low Earth Orbit Satellite soon</a:t>
            </a:r>
          </a:p>
          <a:p>
            <a:r>
              <a:rPr lang="en-US" sz="2400" dirty="0"/>
              <a:t>OBD Process</a:t>
            </a:r>
          </a:p>
          <a:p>
            <a:pPr lvl="1"/>
            <a:r>
              <a:rPr lang="en-US" sz="2000" dirty="0"/>
              <a:t>Prior to Round 1 </a:t>
            </a:r>
          </a:p>
          <a:p>
            <a:pPr lvl="2"/>
            <a:r>
              <a:rPr lang="en-US" sz="1600" dirty="0"/>
              <a:t>Advisory Figure </a:t>
            </a:r>
          </a:p>
          <a:p>
            <a:pPr lvl="1"/>
            <a:r>
              <a:rPr lang="en-US" dirty="0"/>
              <a:t>After receiving applications </a:t>
            </a:r>
          </a:p>
          <a:p>
            <a:pPr lvl="2"/>
            <a:r>
              <a:rPr lang="en-US" sz="1600" dirty="0"/>
              <a:t>Preliminary EHCPLT </a:t>
            </a:r>
          </a:p>
          <a:p>
            <a:pPr lvl="1"/>
            <a:r>
              <a:rPr lang="en-US" dirty="0"/>
              <a:t>Prior to Round 2</a:t>
            </a:r>
          </a:p>
          <a:p>
            <a:pPr lvl="2"/>
            <a:r>
              <a:rPr lang="en-US" sz="1600" dirty="0"/>
              <a:t>Advisory Figure </a:t>
            </a:r>
          </a:p>
          <a:p>
            <a:pPr lvl="1"/>
            <a:r>
              <a:rPr lang="en-US" dirty="0"/>
              <a:t>After Receiving applications </a:t>
            </a:r>
          </a:p>
          <a:p>
            <a:pPr lvl="2"/>
            <a:r>
              <a:rPr lang="en-US" sz="1600" dirty="0"/>
              <a:t>Final EHCPLT (No higher than Preliminary)</a:t>
            </a:r>
          </a:p>
          <a:p>
            <a:pPr lvl="1"/>
            <a:r>
              <a:rPr lang="en-US" dirty="0"/>
              <a:t>Figure will be revised down through the process to allow for the savings necessary to reach all locations. </a:t>
            </a:r>
          </a:p>
          <a:p>
            <a:pPr marL="0" indent="0">
              <a:buFontTx/>
              <a:buNone/>
            </a:pPr>
            <a:endParaRPr lang="en-US" sz="2400" dirty="0"/>
          </a:p>
        </p:txBody>
      </p:sp>
    </p:spTree>
    <p:extLst>
      <p:ext uri="{BB962C8B-B14F-4D97-AF65-F5344CB8AC3E}">
        <p14:creationId xmlns:p14="http://schemas.microsoft.com/office/powerpoint/2010/main" val="2046219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Low Cost / Affordability Requirements </a:t>
            </a:r>
          </a:p>
        </p:txBody>
      </p:sp>
      <p:sp>
        <p:nvSpPr>
          <p:cNvPr id="6" name="Title 1">
            <a:extLst>
              <a:ext uri="{FF2B5EF4-FFF2-40B4-BE49-F238E27FC236}">
                <a16:creationId xmlns:a16="http://schemas.microsoft.com/office/drawing/2014/main" id="{085DBF65-5B16-2BB5-B041-D40C0D4EB321}"/>
              </a:ext>
            </a:extLst>
          </p:cNvPr>
          <p:cNvSpPr txBox="1">
            <a:spLocks/>
          </p:cNvSpPr>
          <p:nvPr/>
        </p:nvSpPr>
        <p:spPr>
          <a:xfrm>
            <a:off x="838199" y="3521784"/>
            <a:ext cx="10515600" cy="7762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t>	</a:t>
            </a:r>
          </a:p>
        </p:txBody>
      </p:sp>
      <p:sp>
        <p:nvSpPr>
          <p:cNvPr id="7" name="Content Placeholder 2">
            <a:extLst>
              <a:ext uri="{FF2B5EF4-FFF2-40B4-BE49-F238E27FC236}">
                <a16:creationId xmlns:a16="http://schemas.microsoft.com/office/drawing/2014/main" id="{78491DF8-3BDC-92FF-E71E-7A2168E0D7E1}"/>
              </a:ext>
            </a:extLst>
          </p:cNvPr>
          <p:cNvSpPr txBox="1">
            <a:spLocks/>
          </p:cNvSpPr>
          <p:nvPr/>
        </p:nvSpPr>
        <p:spPr>
          <a:xfrm>
            <a:off x="990599" y="1468073"/>
            <a:ext cx="9414030" cy="458038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SzPct val="80000"/>
              <a:buFontTx/>
              <a:buBlip>
                <a:blip r:embed="rId2">
                  <a:extLst>
                    <a:ext uri="{96DAC541-7B7A-43D3-8B79-37D633B846F1}">
                      <asvg:svgBlip xmlns:asvg="http://schemas.microsoft.com/office/drawing/2016/SVG/main" r:embed="rId3"/>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4">
                  <a:extLst>
                    <a:ext uri="{96DAC541-7B7A-43D3-8B79-37D633B846F1}">
                      <asvg:svgBlip xmlns:asvg="http://schemas.microsoft.com/office/drawing/2016/SVG/main" r:embed="rId5"/>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NTIA’s BEAD NOFO Requires both a low-cost offerings and promotion of general affordability</a:t>
            </a:r>
          </a:p>
          <a:p>
            <a:r>
              <a:rPr lang="en-US" sz="2400" dirty="0"/>
              <a:t>Low-Cost Plan</a:t>
            </a:r>
          </a:p>
          <a:p>
            <a:pPr lvl="1"/>
            <a:r>
              <a:rPr lang="en-US" sz="2000" dirty="0"/>
              <a:t>Must be made available to locations that qualified for ACP</a:t>
            </a:r>
          </a:p>
          <a:p>
            <a:pPr lvl="1"/>
            <a:r>
              <a:rPr lang="en-US" sz="2000" dirty="0"/>
              <a:t>Plan must be approved by NTIA</a:t>
            </a:r>
          </a:p>
          <a:p>
            <a:pPr lvl="1"/>
            <a:r>
              <a:rPr lang="en-US" sz="2000" dirty="0"/>
              <a:t>OBD is in final negotiation with NTIA about the plan.</a:t>
            </a:r>
          </a:p>
          <a:p>
            <a:pPr lvl="2"/>
            <a:r>
              <a:rPr lang="en-US" sz="1600" dirty="0"/>
              <a:t>Seeking flexibility to meet the needs of consumers and the projects</a:t>
            </a:r>
          </a:p>
          <a:p>
            <a:pPr lvl="1"/>
            <a:r>
              <a:rPr lang="en-US" sz="2000" dirty="0"/>
              <a:t>NTIA has indicate they are working on a plan to certify who qualifies for these rates (potentially working with FCC)</a:t>
            </a:r>
          </a:p>
          <a:p>
            <a:pPr lvl="1"/>
            <a:r>
              <a:rPr lang="en-US" sz="2000" dirty="0"/>
              <a:t>Plan can be adjustable over time</a:t>
            </a:r>
          </a:p>
          <a:p>
            <a:pPr lvl="1"/>
            <a:r>
              <a:rPr lang="en-US" sz="2000" dirty="0"/>
              <a:t>Plan must last the entire performance period (10 years)</a:t>
            </a:r>
          </a:p>
          <a:p>
            <a:r>
              <a:rPr lang="en-US" dirty="0"/>
              <a:t>Affordability (NTIA Mandated Primary Score Criteria)</a:t>
            </a:r>
          </a:p>
          <a:p>
            <a:pPr lvl="1"/>
            <a:r>
              <a:rPr lang="en-US" dirty="0"/>
              <a:t>Scoring portion of application </a:t>
            </a:r>
          </a:p>
          <a:p>
            <a:pPr lvl="2"/>
            <a:r>
              <a:rPr lang="en-US" dirty="0"/>
              <a:t>1 Gig/Gig plan </a:t>
            </a:r>
          </a:p>
          <a:p>
            <a:pPr lvl="1"/>
            <a:r>
              <a:rPr lang="en-US" dirty="0"/>
              <a:t>Score starts at $145 </a:t>
            </a:r>
          </a:p>
          <a:p>
            <a:pPr lvl="2"/>
            <a:r>
              <a:rPr lang="en-US" dirty="0"/>
              <a:t>100 point possible for a plan costing $45 </a:t>
            </a:r>
          </a:p>
          <a:p>
            <a:pPr lvl="2"/>
            <a:r>
              <a:rPr lang="en-US" dirty="0"/>
              <a:t>0 points for a plan costing $145 or more</a:t>
            </a:r>
          </a:p>
          <a:p>
            <a:pPr lvl="1"/>
            <a:endParaRPr lang="en-US" sz="2000" dirty="0"/>
          </a:p>
          <a:p>
            <a:pPr lvl="1"/>
            <a:endParaRPr lang="en-US" dirty="0"/>
          </a:p>
        </p:txBody>
      </p:sp>
    </p:spTree>
    <p:extLst>
      <p:ext uri="{BB962C8B-B14F-4D97-AF65-F5344CB8AC3E}">
        <p14:creationId xmlns:p14="http://schemas.microsoft.com/office/powerpoint/2010/main" val="171593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B9EA-2AEC-973C-BDB6-BBB5E6C10C7B}"/>
              </a:ext>
            </a:extLst>
          </p:cNvPr>
          <p:cNvSpPr>
            <a:spLocks noGrp="1"/>
          </p:cNvSpPr>
          <p:nvPr>
            <p:ph type="title"/>
          </p:nvPr>
        </p:nvSpPr>
        <p:spPr/>
        <p:txBody>
          <a:bodyPr>
            <a:normAutofit/>
          </a:bodyPr>
          <a:lstStyle/>
          <a:p>
            <a:r>
              <a:rPr lang="en-US" dirty="0"/>
              <a:t>What to do next? 	</a:t>
            </a:r>
          </a:p>
        </p:txBody>
      </p:sp>
      <p:sp>
        <p:nvSpPr>
          <p:cNvPr id="3" name="Content Placeholder 2">
            <a:extLst>
              <a:ext uri="{FF2B5EF4-FFF2-40B4-BE49-F238E27FC236}">
                <a16:creationId xmlns:a16="http://schemas.microsoft.com/office/drawing/2014/main" id="{ED44D340-3183-F6ED-3E62-0BA78FEE0B6B}"/>
              </a:ext>
            </a:extLst>
          </p:cNvPr>
          <p:cNvSpPr>
            <a:spLocks noGrp="1"/>
          </p:cNvSpPr>
          <p:nvPr>
            <p:ph sz="half" idx="1"/>
          </p:nvPr>
        </p:nvSpPr>
        <p:spPr/>
        <p:txBody>
          <a:bodyPr>
            <a:normAutofit lnSpcReduction="10000"/>
          </a:bodyPr>
          <a:lstStyle/>
          <a:p>
            <a:r>
              <a:rPr lang="en-US" dirty="0"/>
              <a:t>Submit project areas</a:t>
            </a:r>
          </a:p>
          <a:p>
            <a:pPr lvl="1"/>
            <a:r>
              <a:rPr lang="en-US" dirty="0"/>
              <a:t>Through:</a:t>
            </a:r>
          </a:p>
          <a:p>
            <a:pPr lvl="2"/>
            <a:r>
              <a:rPr lang="en-US" dirty="0"/>
              <a:t>Map site</a:t>
            </a:r>
            <a:endParaRPr lang="en-US" dirty="0">
              <a:hlinkClick r:id="rId2"/>
            </a:endParaRPr>
          </a:p>
          <a:p>
            <a:pPr lvl="3"/>
            <a:r>
              <a:rPr lang="en-US" dirty="0">
                <a:hlinkClick r:id="rId2"/>
              </a:rPr>
              <a:t>www.broadbandmap.mo.gov</a:t>
            </a:r>
            <a:endParaRPr lang="en-US" dirty="0"/>
          </a:p>
          <a:p>
            <a:pPr lvl="3"/>
            <a:r>
              <a:rPr lang="en-US" dirty="0"/>
              <a:t>Draw your own area tool</a:t>
            </a:r>
          </a:p>
          <a:p>
            <a:pPr lvl="2"/>
            <a:r>
              <a:rPr lang="en-US" dirty="0"/>
              <a:t>RFI submission survey</a:t>
            </a:r>
          </a:p>
          <a:p>
            <a:pPr lvl="3"/>
            <a:r>
              <a:rPr lang="en-US" dirty="0">
                <a:hlinkClick r:id="rId3"/>
              </a:rPr>
              <a:t>https://survey123.arcgis.com/share/42cd1ffbbab740978fe41cdf0b690471?portalUrl=https://mogov.maps.arcgis.com</a:t>
            </a:r>
            <a:r>
              <a:rPr lang="en-US" dirty="0"/>
              <a:t>	</a:t>
            </a:r>
          </a:p>
          <a:p>
            <a:pPr lvl="3"/>
            <a:r>
              <a:rPr lang="en-US" dirty="0"/>
              <a:t>Shapefiles</a:t>
            </a:r>
          </a:p>
          <a:p>
            <a:pPr lvl="1"/>
            <a:r>
              <a:rPr lang="en-US" dirty="0"/>
              <a:t>Over 600 Project areas submitted </a:t>
            </a:r>
          </a:p>
          <a:p>
            <a:pPr lvl="3"/>
            <a:endParaRPr lang="en-US" dirty="0"/>
          </a:p>
          <a:p>
            <a:pPr lvl="3"/>
            <a:endParaRPr lang="en-US" dirty="0"/>
          </a:p>
          <a:p>
            <a:pPr lvl="1"/>
            <a:endParaRPr lang="en-US" dirty="0"/>
          </a:p>
        </p:txBody>
      </p:sp>
      <p:pic>
        <p:nvPicPr>
          <p:cNvPr id="6" name="Content Placeholder 5">
            <a:extLst>
              <a:ext uri="{FF2B5EF4-FFF2-40B4-BE49-F238E27FC236}">
                <a16:creationId xmlns:a16="http://schemas.microsoft.com/office/drawing/2014/main" id="{1F918EFA-94BF-076C-A95C-2207B5586470}"/>
              </a:ext>
            </a:extLst>
          </p:cNvPr>
          <p:cNvPicPr>
            <a:picLocks noGrp="1" noChangeAspect="1"/>
          </p:cNvPicPr>
          <p:nvPr>
            <p:ph sz="half" idx="2"/>
          </p:nvPr>
        </p:nvPicPr>
        <p:blipFill>
          <a:blip r:embed="rId4"/>
          <a:stretch>
            <a:fillRect/>
          </a:stretch>
        </p:blipFill>
        <p:spPr>
          <a:xfrm>
            <a:off x="6172202" y="1639474"/>
            <a:ext cx="5181600" cy="1100004"/>
          </a:xfrm>
        </p:spPr>
      </p:pic>
    </p:spTree>
    <p:extLst>
      <p:ext uri="{BB962C8B-B14F-4D97-AF65-F5344CB8AC3E}">
        <p14:creationId xmlns:p14="http://schemas.microsoft.com/office/powerpoint/2010/main" val="839021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B9EA-2AEC-973C-BDB6-BBB5E6C10C7B}"/>
              </a:ext>
            </a:extLst>
          </p:cNvPr>
          <p:cNvSpPr>
            <a:spLocks noGrp="1"/>
          </p:cNvSpPr>
          <p:nvPr>
            <p:ph type="title"/>
          </p:nvPr>
        </p:nvSpPr>
        <p:spPr/>
        <p:txBody>
          <a:bodyPr>
            <a:normAutofit/>
          </a:bodyPr>
          <a:lstStyle/>
          <a:p>
            <a:r>
              <a:rPr lang="en-US" dirty="0"/>
              <a:t>What to do next? 	</a:t>
            </a:r>
          </a:p>
        </p:txBody>
      </p:sp>
      <p:sp>
        <p:nvSpPr>
          <p:cNvPr id="3" name="Content Placeholder 2">
            <a:extLst>
              <a:ext uri="{FF2B5EF4-FFF2-40B4-BE49-F238E27FC236}">
                <a16:creationId xmlns:a16="http://schemas.microsoft.com/office/drawing/2014/main" id="{ED44D340-3183-F6ED-3E62-0BA78FEE0B6B}"/>
              </a:ext>
            </a:extLst>
          </p:cNvPr>
          <p:cNvSpPr>
            <a:spLocks noGrp="1"/>
          </p:cNvSpPr>
          <p:nvPr>
            <p:ph sz="half" idx="1"/>
          </p:nvPr>
        </p:nvSpPr>
        <p:spPr/>
        <p:txBody>
          <a:bodyPr/>
          <a:lstStyle/>
          <a:p>
            <a:r>
              <a:rPr lang="en-US" dirty="0"/>
              <a:t>Secure local Support</a:t>
            </a:r>
          </a:p>
          <a:p>
            <a:r>
              <a:rPr lang="en-US" dirty="0"/>
              <a:t>OBD Released Local Support Template </a:t>
            </a:r>
          </a:p>
          <a:p>
            <a:pPr lvl="1"/>
            <a:r>
              <a:rPr lang="en-US" dirty="0">
                <a:hlinkClick r:id="rId2"/>
              </a:rPr>
              <a:t>https://ded.mo.gov/media/pdf/bead-local-coordination-template</a:t>
            </a:r>
            <a:endParaRPr lang="en-US" dirty="0"/>
          </a:p>
          <a:p>
            <a:r>
              <a:rPr lang="en-US" dirty="0"/>
              <a:t>Respond </a:t>
            </a:r>
            <a:r>
              <a:rPr lang="en-US"/>
              <a:t>to challenges or file rebuttals </a:t>
            </a:r>
            <a:endParaRPr lang="en-US" dirty="0"/>
          </a:p>
          <a:p>
            <a:r>
              <a:rPr lang="en-US" dirty="0"/>
              <a:t>Plan for applying </a:t>
            </a:r>
          </a:p>
          <a:p>
            <a:pPr lvl="3"/>
            <a:endParaRPr lang="en-US" dirty="0"/>
          </a:p>
          <a:p>
            <a:pPr lvl="1"/>
            <a:endParaRPr lang="en-US" dirty="0"/>
          </a:p>
        </p:txBody>
      </p:sp>
      <p:pic>
        <p:nvPicPr>
          <p:cNvPr id="8" name="Content Placeholder 7">
            <a:extLst>
              <a:ext uri="{FF2B5EF4-FFF2-40B4-BE49-F238E27FC236}">
                <a16:creationId xmlns:a16="http://schemas.microsoft.com/office/drawing/2014/main" id="{D4599123-CF81-07C1-33BE-4FC5D5593F5F}"/>
              </a:ext>
            </a:extLst>
          </p:cNvPr>
          <p:cNvPicPr>
            <a:picLocks noGrp="1" noChangeAspect="1"/>
          </p:cNvPicPr>
          <p:nvPr>
            <p:ph sz="half" idx="2"/>
          </p:nvPr>
        </p:nvPicPr>
        <p:blipFill>
          <a:blip r:embed="rId3"/>
          <a:stretch>
            <a:fillRect/>
          </a:stretch>
        </p:blipFill>
        <p:spPr>
          <a:xfrm>
            <a:off x="6019800" y="2147582"/>
            <a:ext cx="5181600" cy="1040235"/>
          </a:xfrm>
        </p:spPr>
      </p:pic>
    </p:spTree>
    <p:extLst>
      <p:ext uri="{BB962C8B-B14F-4D97-AF65-F5344CB8AC3E}">
        <p14:creationId xmlns:p14="http://schemas.microsoft.com/office/powerpoint/2010/main" val="908103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6472" y="2277687"/>
            <a:ext cx="511905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222B4C"/>
                </a:solidFill>
                <a:effectLst/>
                <a:uLnTx/>
                <a:uFillTx/>
                <a:latin typeface="Century Gothic" panose="020F0302020204030204"/>
                <a:ea typeface="+mn-ea"/>
                <a:cs typeface="+mn-cs"/>
              </a:rPr>
              <a:t>Thank you!</a:t>
            </a:r>
          </a:p>
        </p:txBody>
      </p:sp>
    </p:spTree>
    <p:extLst>
      <p:ext uri="{BB962C8B-B14F-4D97-AF65-F5344CB8AC3E}">
        <p14:creationId xmlns:p14="http://schemas.microsoft.com/office/powerpoint/2010/main" val="30826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DF863B-2B75-CF93-9357-194532EF723F}"/>
              </a:ext>
            </a:extLst>
          </p:cNvPr>
          <p:cNvSpPr>
            <a:spLocks noGrp="1"/>
          </p:cNvSpPr>
          <p:nvPr>
            <p:ph type="title"/>
          </p:nvPr>
        </p:nvSpPr>
        <p:spPr>
          <a:xfrm>
            <a:off x="1515932" y="213461"/>
            <a:ext cx="8886713" cy="772297"/>
          </a:xfrm>
        </p:spPr>
        <p:txBody>
          <a:bodyPr>
            <a:normAutofit/>
          </a:bodyPr>
          <a:lstStyle/>
          <a:p>
            <a:r>
              <a:rPr lang="en-US" dirty="0"/>
              <a:t>Statewide Broadband Mapping </a:t>
            </a:r>
          </a:p>
        </p:txBody>
      </p:sp>
      <p:sp>
        <p:nvSpPr>
          <p:cNvPr id="14" name="Text Placeholder 13">
            <a:extLst>
              <a:ext uri="{FF2B5EF4-FFF2-40B4-BE49-F238E27FC236}">
                <a16:creationId xmlns:a16="http://schemas.microsoft.com/office/drawing/2014/main" id="{FCD1408B-A054-0CD2-3A83-95C6116A47DE}"/>
              </a:ext>
            </a:extLst>
          </p:cNvPr>
          <p:cNvSpPr>
            <a:spLocks noGrp="1"/>
          </p:cNvSpPr>
          <p:nvPr>
            <p:ph type="body" sz="half" idx="2"/>
          </p:nvPr>
        </p:nvSpPr>
        <p:spPr>
          <a:xfrm>
            <a:off x="366492" y="1519880"/>
            <a:ext cx="3932237" cy="4448433"/>
          </a:xfrm>
        </p:spPr>
        <p:txBody>
          <a:bodyPr>
            <a:normAutofit fontScale="92500" lnSpcReduction="20000"/>
          </a:bodyPr>
          <a:lstStyle/>
          <a:p>
            <a:pPr marL="342900" indent="-342900">
              <a:buFont typeface="Arial" panose="020B0604020202020204" pitchFamily="34" charset="0"/>
              <a:buChar char="•"/>
            </a:pPr>
            <a:r>
              <a:rPr lang="en-US" sz="2400" b="1" dirty="0"/>
              <a:t>BroadbandMap.mo.gov</a:t>
            </a:r>
            <a:endParaRPr lang="en-US" sz="2400" dirty="0"/>
          </a:p>
          <a:p>
            <a:pPr marL="285750" indent="-285750">
              <a:buFont typeface="Arial" panose="020B0604020202020204" pitchFamily="34" charset="0"/>
              <a:buChar char="•"/>
            </a:pPr>
            <a:r>
              <a:rPr lang="en-US" sz="2400" dirty="0"/>
              <a:t>Interactive mapping portal for presenting up-to-date data, including </a:t>
            </a:r>
            <a:r>
              <a:rPr lang="en-US" sz="2400" b="1" dirty="0"/>
              <a:t>unserved/underserved/served locations </a:t>
            </a:r>
            <a:r>
              <a:rPr lang="en-US" sz="2400" dirty="0"/>
              <a:t>and service availability by legislative districts</a:t>
            </a:r>
          </a:p>
          <a:p>
            <a:pPr marL="285750" indent="-285750">
              <a:buFont typeface="Arial" panose="020B0604020202020204" pitchFamily="34" charset="0"/>
              <a:buChar char="•"/>
            </a:pPr>
            <a:r>
              <a:rPr lang="en-US" sz="2400" b="1" dirty="0"/>
              <a:t>Challenge hub </a:t>
            </a:r>
            <a:r>
              <a:rPr lang="en-US" sz="2400" dirty="0"/>
              <a:t>for submitting, rebutting, adjudicating and closing Additional </a:t>
            </a:r>
            <a:r>
              <a:rPr lang="en-US" dirty="0"/>
              <a:t>challenges</a:t>
            </a:r>
          </a:p>
          <a:p>
            <a:pPr marL="285750" indent="-285750">
              <a:buFont typeface="Arial" panose="020B0604020202020204" pitchFamily="34" charset="0"/>
              <a:buChar char="•"/>
            </a:pPr>
            <a:r>
              <a:rPr lang="en-US" dirty="0"/>
              <a:t>F</a:t>
            </a:r>
            <a:r>
              <a:rPr lang="en-US" sz="2400" dirty="0"/>
              <a:t>unctionality for potential grant applicants to </a:t>
            </a:r>
            <a:r>
              <a:rPr lang="en-US" sz="2400" b="1" dirty="0"/>
              <a:t>submit project areas</a:t>
            </a:r>
          </a:p>
          <a:p>
            <a:pPr marL="742950" lvl="1" indent="-285750">
              <a:buFont typeface="Arial" panose="020B0604020202020204" pitchFamily="34" charset="0"/>
              <a:buChar char="•"/>
            </a:pPr>
            <a:r>
              <a:rPr lang="en-US" b="1" dirty="0">
                <a:highlight>
                  <a:srgbClr val="FFFF00"/>
                </a:highlight>
              </a:rPr>
              <a:t>Through June 14</a:t>
            </a:r>
            <a:r>
              <a:rPr lang="en-US" b="1" baseline="30000" dirty="0">
                <a:highlight>
                  <a:srgbClr val="FFFF00"/>
                </a:highlight>
              </a:rPr>
              <a:t>TH</a:t>
            </a:r>
            <a:r>
              <a:rPr lang="en-US" b="1" dirty="0">
                <a:highlight>
                  <a:srgbClr val="FFFF00"/>
                </a:highlight>
              </a:rPr>
              <a:t> </a:t>
            </a:r>
          </a:p>
          <a:p>
            <a:endParaRPr lang="en-US" dirty="0"/>
          </a:p>
        </p:txBody>
      </p:sp>
      <p:sp>
        <p:nvSpPr>
          <p:cNvPr id="3" name="Rectangle 2">
            <a:extLst>
              <a:ext uri="{FF2B5EF4-FFF2-40B4-BE49-F238E27FC236}">
                <a16:creationId xmlns:a16="http://schemas.microsoft.com/office/drawing/2014/main" id="{E40D6861-281B-89D6-2B06-167C2D04DB3C}"/>
              </a:ext>
            </a:extLst>
          </p:cNvPr>
          <p:cNvSpPr/>
          <p:nvPr/>
        </p:nvSpPr>
        <p:spPr>
          <a:xfrm>
            <a:off x="113211" y="5982789"/>
            <a:ext cx="2464526" cy="766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FC33853-8976-3C73-FCCF-A1890B930AE3}"/>
              </a:ext>
            </a:extLst>
          </p:cNvPr>
          <p:cNvPicPr>
            <a:picLocks noChangeAspect="1"/>
          </p:cNvPicPr>
          <p:nvPr/>
        </p:nvPicPr>
        <p:blipFill>
          <a:blip r:embed="rId2"/>
          <a:stretch>
            <a:fillRect/>
          </a:stretch>
        </p:blipFill>
        <p:spPr>
          <a:xfrm>
            <a:off x="7042378" y="1274984"/>
            <a:ext cx="4643280" cy="2137242"/>
          </a:xfrm>
          <a:prstGeom prst="rect">
            <a:avLst/>
          </a:prstGeom>
        </p:spPr>
      </p:pic>
      <p:pic>
        <p:nvPicPr>
          <p:cNvPr id="12" name="Picture 11">
            <a:extLst>
              <a:ext uri="{FF2B5EF4-FFF2-40B4-BE49-F238E27FC236}">
                <a16:creationId xmlns:a16="http://schemas.microsoft.com/office/drawing/2014/main" id="{1EC80D32-7947-A90D-491B-839369BA5B0D}"/>
              </a:ext>
            </a:extLst>
          </p:cNvPr>
          <p:cNvPicPr>
            <a:picLocks noChangeAspect="1"/>
          </p:cNvPicPr>
          <p:nvPr/>
        </p:nvPicPr>
        <p:blipFill>
          <a:blip r:embed="rId3"/>
          <a:stretch>
            <a:fillRect/>
          </a:stretch>
        </p:blipFill>
        <p:spPr>
          <a:xfrm>
            <a:off x="4610975" y="1927325"/>
            <a:ext cx="6998867" cy="4448432"/>
          </a:xfrm>
          <a:prstGeom prst="rect">
            <a:avLst/>
          </a:prstGeom>
        </p:spPr>
      </p:pic>
    </p:spTree>
    <p:extLst>
      <p:ext uri="{BB962C8B-B14F-4D97-AF65-F5344CB8AC3E}">
        <p14:creationId xmlns:p14="http://schemas.microsoft.com/office/powerpoint/2010/main" val="36806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B6EF34-F4EA-9300-1B1C-D42446DDC3D4}"/>
              </a:ext>
            </a:extLst>
          </p:cNvPr>
          <p:cNvSpPr>
            <a:spLocks noGrp="1"/>
          </p:cNvSpPr>
          <p:nvPr>
            <p:ph type="title"/>
          </p:nvPr>
        </p:nvSpPr>
        <p:spPr/>
        <p:txBody>
          <a:bodyPr/>
          <a:lstStyle/>
          <a:p>
            <a:r>
              <a:rPr lang="en-US" dirty="0"/>
              <a:t>IIJA BEAD Funding </a:t>
            </a:r>
          </a:p>
        </p:txBody>
      </p:sp>
      <p:sp>
        <p:nvSpPr>
          <p:cNvPr id="5" name="Content Placeholder 4">
            <a:extLst>
              <a:ext uri="{FF2B5EF4-FFF2-40B4-BE49-F238E27FC236}">
                <a16:creationId xmlns:a16="http://schemas.microsoft.com/office/drawing/2014/main" id="{E5CA957D-CA52-987E-0DA5-2C9191D0C6C6}"/>
              </a:ext>
            </a:extLst>
          </p:cNvPr>
          <p:cNvSpPr>
            <a:spLocks noGrp="1"/>
          </p:cNvSpPr>
          <p:nvPr>
            <p:ph idx="1"/>
          </p:nvPr>
        </p:nvSpPr>
        <p:spPr>
          <a:xfrm>
            <a:off x="1343297" y="1859360"/>
            <a:ext cx="3820885" cy="3769517"/>
          </a:xfrm>
        </p:spPr>
        <p:txBody>
          <a:bodyPr/>
          <a:lstStyle/>
          <a:p>
            <a:r>
              <a:rPr lang="en-US" sz="2400" dirty="0">
                <a:solidFill>
                  <a:srgbClr val="222B4C"/>
                </a:solidFill>
              </a:rPr>
              <a:t>$1.736 billion</a:t>
            </a:r>
            <a:br>
              <a:rPr lang="en-US" sz="2400" dirty="0">
                <a:solidFill>
                  <a:srgbClr val="222B4C"/>
                </a:solidFill>
              </a:rPr>
            </a:br>
            <a:endParaRPr lang="en-US" sz="2400" dirty="0">
              <a:solidFill>
                <a:srgbClr val="222B4C"/>
              </a:solidFill>
            </a:endParaRPr>
          </a:p>
          <a:p>
            <a:r>
              <a:rPr lang="en-US" sz="2400" dirty="0">
                <a:solidFill>
                  <a:srgbClr val="222B4C"/>
                </a:solidFill>
              </a:rPr>
              <a:t>Goal – Connect All Missourians </a:t>
            </a:r>
            <a:br>
              <a:rPr lang="en-US" sz="2400" dirty="0">
                <a:solidFill>
                  <a:srgbClr val="222B4C"/>
                </a:solidFill>
              </a:rPr>
            </a:br>
            <a:endParaRPr lang="en-US" sz="2400" dirty="0">
              <a:solidFill>
                <a:srgbClr val="222B4C"/>
              </a:solidFill>
            </a:endParaRPr>
          </a:p>
          <a:p>
            <a:r>
              <a:rPr lang="en-US" sz="2400" dirty="0">
                <a:solidFill>
                  <a:srgbClr val="222B4C"/>
                </a:solidFill>
              </a:rPr>
              <a:t>Eligible Locations </a:t>
            </a:r>
          </a:p>
          <a:p>
            <a:pPr lvl="1"/>
            <a:r>
              <a:rPr lang="en-US" sz="2000" dirty="0">
                <a:solidFill>
                  <a:srgbClr val="222B4C"/>
                </a:solidFill>
              </a:rPr>
              <a:t>Unserved and Underserved</a:t>
            </a:r>
          </a:p>
          <a:p>
            <a:pPr lvl="1"/>
            <a:r>
              <a:rPr lang="en-US" sz="2000" dirty="0">
                <a:solidFill>
                  <a:srgbClr val="222B4C"/>
                </a:solidFill>
              </a:rPr>
              <a:t>Unfunded </a:t>
            </a:r>
          </a:p>
        </p:txBody>
      </p:sp>
      <p:pic>
        <p:nvPicPr>
          <p:cNvPr id="6" name="Content Placeholder 4">
            <a:extLst>
              <a:ext uri="{FF2B5EF4-FFF2-40B4-BE49-F238E27FC236}">
                <a16:creationId xmlns:a16="http://schemas.microsoft.com/office/drawing/2014/main" id="{FE007CCE-D240-B703-BDDA-D2ABB90CA0C7}"/>
              </a:ext>
            </a:extLst>
          </p:cNvPr>
          <p:cNvPicPr>
            <a:picLocks noChangeAspect="1"/>
          </p:cNvPicPr>
          <p:nvPr/>
        </p:nvPicPr>
        <p:blipFill>
          <a:blip r:embed="rId2"/>
          <a:stretch>
            <a:fillRect/>
          </a:stretch>
        </p:blipFill>
        <p:spPr>
          <a:xfrm>
            <a:off x="6158639" y="1859360"/>
            <a:ext cx="4370024" cy="3875304"/>
          </a:xfrm>
          <a:prstGeom prst="round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2898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Stand </a:t>
            </a:r>
            <a:r>
              <a:rPr lang="en-US" sz="1600" b="0" dirty="0"/>
              <a:t>(Prior to Challenges/Defaults)</a:t>
            </a:r>
            <a:endParaRPr lang="en-US" b="0" dirty="0"/>
          </a:p>
        </p:txBody>
      </p:sp>
      <p:pic>
        <p:nvPicPr>
          <p:cNvPr id="5" name="Picture 4"/>
          <p:cNvPicPr>
            <a:picLocks noChangeAspect="1"/>
          </p:cNvPicPr>
          <p:nvPr/>
        </p:nvPicPr>
        <p:blipFill rotWithShape="1">
          <a:blip r:embed="rId2"/>
          <a:srcRect r="4427" b="2210"/>
          <a:stretch/>
        </p:blipFill>
        <p:spPr>
          <a:xfrm>
            <a:off x="5840183" y="1264683"/>
            <a:ext cx="5044905" cy="4655574"/>
          </a:xfrm>
          <a:prstGeom prst="rect">
            <a:avLst/>
          </a:prstGeom>
        </p:spPr>
      </p:pic>
      <p:grpSp>
        <p:nvGrpSpPr>
          <p:cNvPr id="11" name="Group 10">
            <a:extLst>
              <a:ext uri="{FF2B5EF4-FFF2-40B4-BE49-F238E27FC236}">
                <a16:creationId xmlns:a16="http://schemas.microsoft.com/office/drawing/2014/main" id="{5CDBE114-FE6E-D064-A29B-36F1353CDC87}"/>
              </a:ext>
            </a:extLst>
          </p:cNvPr>
          <p:cNvGrpSpPr/>
          <p:nvPr/>
        </p:nvGrpSpPr>
        <p:grpSpPr>
          <a:xfrm>
            <a:off x="7243991" y="5989237"/>
            <a:ext cx="3302090" cy="692228"/>
            <a:chOff x="7035274" y="5910325"/>
            <a:chExt cx="3604379" cy="755598"/>
          </a:xfrm>
        </p:grpSpPr>
        <p:pic>
          <p:nvPicPr>
            <p:cNvPr id="7" name="Picture 6"/>
            <p:cNvPicPr>
              <a:picLocks noChangeAspect="1"/>
            </p:cNvPicPr>
            <p:nvPr/>
          </p:nvPicPr>
          <p:blipFill>
            <a:blip r:embed="rId3"/>
            <a:stretch>
              <a:fillRect/>
            </a:stretch>
          </p:blipFill>
          <p:spPr>
            <a:xfrm>
              <a:off x="7061401" y="5931649"/>
              <a:ext cx="1864586" cy="383679"/>
            </a:xfrm>
            <a:prstGeom prst="rect">
              <a:avLst/>
            </a:prstGeom>
          </p:spPr>
        </p:pic>
        <p:pic>
          <p:nvPicPr>
            <p:cNvPr id="8" name="Picture 7"/>
            <p:cNvPicPr>
              <a:picLocks noChangeAspect="1"/>
            </p:cNvPicPr>
            <p:nvPr/>
          </p:nvPicPr>
          <p:blipFill>
            <a:blip r:embed="rId4"/>
            <a:stretch>
              <a:fillRect/>
            </a:stretch>
          </p:blipFill>
          <p:spPr>
            <a:xfrm>
              <a:off x="8775067" y="5910325"/>
              <a:ext cx="1864586" cy="426325"/>
            </a:xfrm>
            <a:prstGeom prst="rect">
              <a:avLst/>
            </a:prstGeom>
          </p:spPr>
        </p:pic>
        <p:pic>
          <p:nvPicPr>
            <p:cNvPr id="9" name="Picture 8"/>
            <p:cNvPicPr>
              <a:picLocks noChangeAspect="1"/>
            </p:cNvPicPr>
            <p:nvPr/>
          </p:nvPicPr>
          <p:blipFill>
            <a:blip r:embed="rId5"/>
            <a:stretch>
              <a:fillRect/>
            </a:stretch>
          </p:blipFill>
          <p:spPr>
            <a:xfrm>
              <a:off x="7035274" y="6403443"/>
              <a:ext cx="1862861" cy="227960"/>
            </a:xfrm>
            <a:prstGeom prst="rect">
              <a:avLst/>
            </a:prstGeom>
          </p:spPr>
        </p:pic>
        <p:pic>
          <p:nvPicPr>
            <p:cNvPr id="10" name="Picture 9"/>
            <p:cNvPicPr>
              <a:picLocks noChangeAspect="1"/>
            </p:cNvPicPr>
            <p:nvPr/>
          </p:nvPicPr>
          <p:blipFill>
            <a:blip r:embed="rId6"/>
            <a:stretch>
              <a:fillRect/>
            </a:stretch>
          </p:blipFill>
          <p:spPr>
            <a:xfrm>
              <a:off x="8748940" y="6371174"/>
              <a:ext cx="1059043" cy="294749"/>
            </a:xfrm>
            <a:prstGeom prst="rect">
              <a:avLst/>
            </a:prstGeom>
          </p:spPr>
        </p:pic>
      </p:grpSp>
      <p:sp>
        <p:nvSpPr>
          <p:cNvPr id="6" name="Content Placeholder 4">
            <a:extLst>
              <a:ext uri="{FF2B5EF4-FFF2-40B4-BE49-F238E27FC236}">
                <a16:creationId xmlns:a16="http://schemas.microsoft.com/office/drawing/2014/main" id="{D400E3DA-A75D-E44D-A775-EF670AB4C430}"/>
              </a:ext>
            </a:extLst>
          </p:cNvPr>
          <p:cNvSpPr txBox="1">
            <a:spLocks/>
          </p:cNvSpPr>
          <p:nvPr/>
        </p:nvSpPr>
        <p:spPr>
          <a:xfrm>
            <a:off x="1036946" y="1654903"/>
            <a:ext cx="4561114" cy="452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80000"/>
              <a:buFontTx/>
              <a:buBlip>
                <a:blip r:embed="rId7">
                  <a:extLst>
                    <a:ext uri="{96DAC541-7B7A-43D3-8B79-37D633B846F1}">
                      <asvg:svgBlip xmlns:asvg="http://schemas.microsoft.com/office/drawing/2016/SVG/main" r:embed="rId8"/>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9">
                  <a:extLst>
                    <a:ext uri="{96DAC541-7B7A-43D3-8B79-37D633B846F1}">
                      <asvg:svgBlip xmlns:asvg="http://schemas.microsoft.com/office/drawing/2016/SVG/main" r:embed="rId10"/>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222B4C"/>
                </a:solidFill>
              </a:rPr>
              <a:t>Unserved &amp; Unfunded</a:t>
            </a:r>
          </a:p>
          <a:p>
            <a:pPr lvl="1"/>
            <a:r>
              <a:rPr lang="en-US" sz="2000" dirty="0">
                <a:solidFill>
                  <a:srgbClr val="222B4C"/>
                </a:solidFill>
              </a:rPr>
              <a:t>139,228 locations</a:t>
            </a:r>
            <a:br>
              <a:rPr lang="en-US" sz="2000" dirty="0">
                <a:solidFill>
                  <a:srgbClr val="222B4C"/>
                </a:solidFill>
              </a:rPr>
            </a:br>
            <a:endParaRPr lang="en-US" sz="2000" dirty="0">
              <a:solidFill>
                <a:srgbClr val="222B4C"/>
              </a:solidFill>
            </a:endParaRPr>
          </a:p>
          <a:p>
            <a:r>
              <a:rPr lang="en-US" sz="2000" b="1" dirty="0">
                <a:solidFill>
                  <a:srgbClr val="222B4C"/>
                </a:solidFill>
              </a:rPr>
              <a:t>Underserved &amp; Unfunded</a:t>
            </a:r>
          </a:p>
          <a:p>
            <a:pPr lvl="1"/>
            <a:r>
              <a:rPr lang="en-US" sz="2000" dirty="0">
                <a:solidFill>
                  <a:srgbClr val="222B4C"/>
                </a:solidFill>
              </a:rPr>
              <a:t>64,001 locations</a:t>
            </a:r>
            <a:br>
              <a:rPr lang="en-US" sz="2000" dirty="0">
                <a:solidFill>
                  <a:srgbClr val="222B4C"/>
                </a:solidFill>
              </a:rPr>
            </a:br>
            <a:endParaRPr lang="en-US" sz="2000" dirty="0">
              <a:solidFill>
                <a:srgbClr val="222B4C"/>
              </a:solidFill>
            </a:endParaRPr>
          </a:p>
          <a:p>
            <a:r>
              <a:rPr lang="en-US" sz="2000" b="1" dirty="0">
                <a:solidFill>
                  <a:srgbClr val="222B4C"/>
                </a:solidFill>
              </a:rPr>
              <a:t>Estimated cost to serve: </a:t>
            </a:r>
          </a:p>
          <a:p>
            <a:pPr lvl="1"/>
            <a:r>
              <a:rPr lang="en-US" sz="2000" dirty="0">
                <a:solidFill>
                  <a:srgbClr val="222B4C"/>
                </a:solidFill>
              </a:rPr>
              <a:t>$1.26 billion </a:t>
            </a:r>
            <a:br>
              <a:rPr lang="en-US" sz="2000" dirty="0">
                <a:solidFill>
                  <a:srgbClr val="222B4C"/>
                </a:solidFill>
              </a:rPr>
            </a:br>
            <a:endParaRPr lang="en-US" sz="2000" dirty="0">
              <a:solidFill>
                <a:srgbClr val="222B4C"/>
              </a:solidFill>
            </a:endParaRPr>
          </a:p>
          <a:p>
            <a:r>
              <a:rPr lang="en-US" sz="2000" b="1" dirty="0">
                <a:solidFill>
                  <a:srgbClr val="222B4C"/>
                </a:solidFill>
              </a:rPr>
              <a:t>Missouri’s BEAD allocation: </a:t>
            </a:r>
          </a:p>
          <a:p>
            <a:pPr lvl="1"/>
            <a:r>
              <a:rPr lang="en-US" sz="2000" dirty="0">
                <a:solidFill>
                  <a:srgbClr val="222B4C"/>
                </a:solidFill>
              </a:rPr>
              <a:t>$1,736,302,708.39 </a:t>
            </a:r>
          </a:p>
        </p:txBody>
      </p:sp>
    </p:spTree>
    <p:extLst>
      <p:ext uri="{BB962C8B-B14F-4D97-AF65-F5344CB8AC3E}">
        <p14:creationId xmlns:p14="http://schemas.microsoft.com/office/powerpoint/2010/main" val="366218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DF863B-2B75-CF93-9357-194532EF723F}"/>
              </a:ext>
            </a:extLst>
          </p:cNvPr>
          <p:cNvSpPr>
            <a:spLocks noGrp="1"/>
          </p:cNvSpPr>
          <p:nvPr>
            <p:ph type="title"/>
          </p:nvPr>
        </p:nvSpPr>
        <p:spPr/>
        <p:txBody>
          <a:bodyPr>
            <a:normAutofit/>
          </a:bodyPr>
          <a:lstStyle/>
          <a:p>
            <a:r>
              <a:rPr lang="en-US" dirty="0"/>
              <a:t>State Challenge</a:t>
            </a:r>
          </a:p>
        </p:txBody>
      </p:sp>
      <p:sp>
        <p:nvSpPr>
          <p:cNvPr id="3" name="Rectangle 2">
            <a:extLst>
              <a:ext uri="{FF2B5EF4-FFF2-40B4-BE49-F238E27FC236}">
                <a16:creationId xmlns:a16="http://schemas.microsoft.com/office/drawing/2014/main" id="{E40D6861-281B-89D6-2B06-167C2D04DB3C}"/>
              </a:ext>
            </a:extLst>
          </p:cNvPr>
          <p:cNvSpPr/>
          <p:nvPr/>
        </p:nvSpPr>
        <p:spPr>
          <a:xfrm>
            <a:off x="113211" y="5982789"/>
            <a:ext cx="2464526" cy="766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80B104-5422-7B33-8CE6-AC7D00370AED}"/>
              </a:ext>
            </a:extLst>
          </p:cNvPr>
          <p:cNvSpPr txBox="1"/>
          <p:nvPr/>
        </p:nvSpPr>
        <p:spPr>
          <a:xfrm>
            <a:off x="6657793" y="1468966"/>
            <a:ext cx="4826451" cy="3785652"/>
          </a:xfrm>
          <a:prstGeom prst="rect">
            <a:avLst/>
          </a:prstGeom>
          <a:noFill/>
        </p:spPr>
        <p:txBody>
          <a:bodyPr wrap="square">
            <a:spAutoFit/>
          </a:bodyPr>
          <a:lstStyle/>
          <a:p>
            <a:pPr marL="285750" indent="-285750">
              <a:buFont typeface="Arial" panose="020B0604020202020204" pitchFamily="34" charset="0"/>
              <a:buChar char="•"/>
            </a:pPr>
            <a:r>
              <a:rPr lang="en-US" sz="2000" dirty="0"/>
              <a:t>Together Team DED handled over </a:t>
            </a:r>
            <a:r>
              <a:rPr lang="en-US" sz="2000" b="1" u="sng" dirty="0"/>
              <a:t>5000 Challenges </a:t>
            </a:r>
            <a:r>
              <a:rPr lang="en-US" sz="2000" dirty="0"/>
              <a:t>impacting thousands of locations.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 are now in the Rebuttal Phase (30 day from acceptance of a challenge)</a:t>
            </a:r>
          </a:p>
          <a:p>
            <a:pPr marL="742950" lvl="1" indent="-285750">
              <a:buFont typeface="Arial" panose="020B0604020202020204" pitchFamily="34" charset="0"/>
              <a:buChar char="•"/>
            </a:pPr>
            <a:r>
              <a:rPr lang="en-US" sz="2000" dirty="0"/>
              <a:t>June 7 Rebuttal Deadlines begin to hit</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Many areas eligible for open rebuttal</a:t>
            </a:r>
          </a:p>
        </p:txBody>
      </p:sp>
      <p:pic>
        <p:nvPicPr>
          <p:cNvPr id="4" name="Picture 3">
            <a:extLst>
              <a:ext uri="{FF2B5EF4-FFF2-40B4-BE49-F238E27FC236}">
                <a16:creationId xmlns:a16="http://schemas.microsoft.com/office/drawing/2014/main" id="{0DB380B4-EB49-295F-CAEA-4AD572ABBE0A}"/>
              </a:ext>
            </a:extLst>
          </p:cNvPr>
          <p:cNvPicPr>
            <a:picLocks noChangeAspect="1"/>
          </p:cNvPicPr>
          <p:nvPr/>
        </p:nvPicPr>
        <p:blipFill>
          <a:blip r:embed="rId2"/>
          <a:stretch>
            <a:fillRect/>
          </a:stretch>
        </p:blipFill>
        <p:spPr>
          <a:xfrm>
            <a:off x="416074" y="1344697"/>
            <a:ext cx="6153150" cy="5404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393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6EBE-FF6E-AA4A-8FCE-FE0E43B4E30D}"/>
              </a:ext>
            </a:extLst>
          </p:cNvPr>
          <p:cNvSpPr>
            <a:spLocks noGrp="1"/>
          </p:cNvSpPr>
          <p:nvPr>
            <p:ph type="ctrTitle"/>
          </p:nvPr>
        </p:nvSpPr>
        <p:spPr>
          <a:xfrm>
            <a:off x="1210962" y="1836466"/>
            <a:ext cx="9897762" cy="2387600"/>
          </a:xfrm>
        </p:spPr>
        <p:txBody>
          <a:bodyPr/>
          <a:lstStyle/>
          <a:p>
            <a:r>
              <a:rPr lang="en-US" dirty="0"/>
              <a:t>Thinking About Applying?</a:t>
            </a:r>
          </a:p>
        </p:txBody>
      </p:sp>
    </p:spTree>
    <p:extLst>
      <p:ext uri="{BB962C8B-B14F-4D97-AF65-F5344CB8AC3E}">
        <p14:creationId xmlns:p14="http://schemas.microsoft.com/office/powerpoint/2010/main" val="308405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sz="half" idx="4294967295"/>
          </p:nvPr>
        </p:nvSpPr>
        <p:spPr>
          <a:xfrm>
            <a:off x="838200" y="1611086"/>
            <a:ext cx="9550400" cy="4381727"/>
          </a:xfrm>
        </p:spPr>
        <p:txBody>
          <a:bodyPr>
            <a:normAutofit fontScale="92500" lnSpcReduction="20000"/>
          </a:bodyPr>
          <a:lstStyle/>
          <a:p>
            <a:pPr marL="0" indent="0">
              <a:buNone/>
            </a:pPr>
            <a:r>
              <a:rPr lang="en-US" sz="2000" b="1" dirty="0"/>
              <a:t>Completed</a:t>
            </a:r>
          </a:p>
          <a:p>
            <a:r>
              <a:rPr lang="en-US" sz="2000" dirty="0"/>
              <a:t>Submission of Initial Proposal</a:t>
            </a:r>
          </a:p>
          <a:p>
            <a:r>
              <a:rPr lang="en-US" sz="2000" dirty="0"/>
              <a:t>Curing of Initial Proposal Volume 1 (Challenge Process)</a:t>
            </a:r>
          </a:p>
          <a:p>
            <a:r>
              <a:rPr lang="en-US" sz="2000" dirty="0"/>
              <a:t>Challenge Submission and Evidence Review </a:t>
            </a:r>
          </a:p>
          <a:p>
            <a:endParaRPr lang="en-US" sz="2000" b="1" dirty="0"/>
          </a:p>
          <a:p>
            <a:pPr marL="0" indent="0">
              <a:buNone/>
            </a:pPr>
            <a:r>
              <a:rPr lang="en-US" sz="2000" b="1" dirty="0"/>
              <a:t>Ongoing</a:t>
            </a:r>
            <a:endParaRPr lang="en-US" sz="2000" dirty="0"/>
          </a:p>
          <a:p>
            <a:r>
              <a:rPr lang="en-US" sz="2000" dirty="0"/>
              <a:t>Approval of Initial Proposal Volume 2 (Program Rules and Grantee Selection)</a:t>
            </a:r>
          </a:p>
          <a:p>
            <a:r>
              <a:rPr lang="en-US" sz="2000" dirty="0"/>
              <a:t>Challenge Rebuttal</a:t>
            </a:r>
          </a:p>
          <a:p>
            <a:endParaRPr lang="en-US" sz="2000" dirty="0"/>
          </a:p>
          <a:p>
            <a:pPr marL="0" indent="0">
              <a:buNone/>
            </a:pPr>
            <a:r>
              <a:rPr lang="en-US" sz="2000" b="1" dirty="0"/>
              <a:t>Upcoming</a:t>
            </a:r>
            <a:endParaRPr lang="en-US" sz="2000" dirty="0"/>
          </a:p>
          <a:p>
            <a:r>
              <a:rPr lang="en-US" sz="2000" dirty="0"/>
              <a:t>Subgrantee Pre-qualification – June 20/July 1 2024</a:t>
            </a:r>
          </a:p>
          <a:p>
            <a:r>
              <a:rPr lang="en-US" sz="2000" dirty="0"/>
              <a:t>Two Grant Rounds – 1</a:t>
            </a:r>
            <a:r>
              <a:rPr lang="en-US" sz="2000" baseline="30000" dirty="0"/>
              <a:t>st</a:t>
            </a:r>
            <a:r>
              <a:rPr lang="en-US" sz="2000" dirty="0"/>
              <a:t> Beginning August/September 2024 </a:t>
            </a:r>
          </a:p>
          <a:p>
            <a:r>
              <a:rPr lang="en-US" sz="2000" dirty="0"/>
              <a:t>Submission of Final Proposal – 365 days from plan approval. </a:t>
            </a:r>
          </a:p>
          <a:p>
            <a:endParaRPr lang="en-US" b="1" dirty="0"/>
          </a:p>
        </p:txBody>
      </p:sp>
    </p:spTree>
    <p:extLst>
      <p:ext uri="{BB962C8B-B14F-4D97-AF65-F5344CB8AC3E}">
        <p14:creationId xmlns:p14="http://schemas.microsoft.com/office/powerpoint/2010/main" val="93748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6923" y="498425"/>
            <a:ext cx="10515600" cy="776288"/>
          </a:xfrm>
        </p:spPr>
        <p:txBody>
          <a:bodyPr/>
          <a:lstStyle/>
          <a:p>
            <a:r>
              <a:rPr lang="en-US" dirty="0"/>
              <a:t>BEAD Timeline </a:t>
            </a:r>
          </a:p>
        </p:txBody>
      </p:sp>
      <p:graphicFrame>
        <p:nvGraphicFramePr>
          <p:cNvPr id="4" name="Content Placeholder 3"/>
          <p:cNvGraphicFramePr>
            <a:graphicFrameLocks noGrp="1"/>
          </p:cNvGraphicFramePr>
          <p:nvPr>
            <p:ph idx="1"/>
          </p:nvPr>
        </p:nvGraphicFramePr>
        <p:xfrm>
          <a:off x="779477" y="1270617"/>
          <a:ext cx="10839994" cy="2963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a:extLst>
              <a:ext uri="{FF2B5EF4-FFF2-40B4-BE49-F238E27FC236}">
                <a16:creationId xmlns:a16="http://schemas.microsoft.com/office/drawing/2014/main" id="{E2B1D008-AE05-26C4-1245-ED72238689A0}"/>
              </a:ext>
            </a:extLst>
          </p:cNvPr>
          <p:cNvGraphicFramePr>
            <a:graphicFrameLocks/>
          </p:cNvGraphicFramePr>
          <p:nvPr>
            <p:extLst>
              <p:ext uri="{D42A27DB-BD31-4B8C-83A1-F6EECF244321}">
                <p14:modId xmlns:p14="http://schemas.microsoft.com/office/powerpoint/2010/main" val="3756694222"/>
              </p:ext>
            </p:extLst>
          </p:nvPr>
        </p:nvGraphicFramePr>
        <p:xfrm>
          <a:off x="572529" y="2611042"/>
          <a:ext cx="10839994" cy="43873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84839316"/>
      </p:ext>
    </p:extLst>
  </p:cSld>
  <p:clrMapOvr>
    <a:masterClrMapping/>
  </p:clrMapOvr>
</p:sld>
</file>

<file path=ppt/theme/theme1.xml><?xml version="1.0" encoding="utf-8"?>
<a:theme xmlns:a="http://schemas.openxmlformats.org/drawingml/2006/main" name="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939775DA-4944-5F4A-91AB-5238FF61CD18}"/>
    </a:ext>
  </a:extLst>
</a:theme>
</file>

<file path=ppt/theme/theme2.xml><?xml version="1.0" encoding="utf-8"?>
<a:theme xmlns:a="http://schemas.openxmlformats.org/drawingml/2006/main" name="1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B10A015F-EB09-534D-BC38-CDB1A0C31112}"/>
    </a:ext>
  </a:extLst>
</a:theme>
</file>

<file path=ppt/theme/theme3.xml><?xml version="1.0" encoding="utf-8"?>
<a:theme xmlns:a="http://schemas.openxmlformats.org/drawingml/2006/main" name="2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5556BD11-34D8-1C47-ADC1-BBA8D2215EB1}"/>
    </a:ext>
  </a:extLst>
</a:theme>
</file>

<file path=ppt/theme/theme4.xml><?xml version="1.0" encoding="utf-8"?>
<a:theme xmlns:a="http://schemas.openxmlformats.org/drawingml/2006/main" name="3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2ECF6FA4-AF7D-F447-ABE0-8255C4827DC9}"/>
    </a:ext>
  </a:extLst>
</a:theme>
</file>

<file path=ppt/theme/theme5.xml><?xml version="1.0" encoding="utf-8"?>
<a:theme xmlns:a="http://schemas.openxmlformats.org/drawingml/2006/main" name="4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3FBF3157-6ACB-4A4B-91C6-C4E0EE1240F6}"/>
    </a:ext>
  </a:extLst>
</a:theme>
</file>

<file path=ppt/theme/theme6.xml><?xml version="1.0" encoding="utf-8"?>
<a:theme xmlns:a="http://schemas.openxmlformats.org/drawingml/2006/main" name="5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80731C82-8FB7-CF4E-BE5B-2D80AA62FBF5}"/>
    </a:ext>
  </a:extLst>
</a:theme>
</file>

<file path=ppt/theme/theme7.xml><?xml version="1.0" encoding="utf-8"?>
<a:theme xmlns:a="http://schemas.openxmlformats.org/drawingml/2006/main" name="6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0D8BC5E8-EB0B-194C-BE45-6FECF4F52B38}"/>
    </a:ext>
  </a:extLst>
</a:theme>
</file>

<file path=ppt/theme/theme8.xml><?xml version="1.0" encoding="utf-8"?>
<a:theme xmlns:a="http://schemas.openxmlformats.org/drawingml/2006/main" name="7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BAF6AE5C-7C97-7F4C-B59C-102BDD448711}"/>
    </a:ext>
  </a:extLst>
</a:theme>
</file>

<file path=docProps/app.xml><?xml version="1.0" encoding="utf-8"?>
<Properties xmlns="http://schemas.openxmlformats.org/officeDocument/2006/extended-properties" xmlns:vt="http://schemas.openxmlformats.org/officeDocument/2006/docPropsVTypes">
  <Template>DED-PowerPoint-Template (1)</Template>
  <TotalTime>620</TotalTime>
  <Words>1944</Words>
  <Application>Microsoft Office PowerPoint</Application>
  <PresentationFormat>Widescreen</PresentationFormat>
  <Paragraphs>253</Paragraphs>
  <Slides>26</Slides>
  <Notes>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26</vt:i4>
      </vt:variant>
    </vt:vector>
  </HeadingPairs>
  <TitlesOfParts>
    <vt:vector size="38" baseType="lpstr">
      <vt:lpstr>Arial</vt:lpstr>
      <vt:lpstr>Calibri</vt:lpstr>
      <vt:lpstr>Century Gothic</vt:lpstr>
      <vt:lpstr>Symbol</vt:lpstr>
      <vt:lpstr>Custom Design</vt:lpstr>
      <vt:lpstr>1_Custom Design</vt:lpstr>
      <vt:lpstr>2_Custom Design</vt:lpstr>
      <vt:lpstr>3_Custom Design</vt:lpstr>
      <vt:lpstr>4_Custom Design</vt:lpstr>
      <vt:lpstr>5_Custom Design</vt:lpstr>
      <vt:lpstr>6_Custom Design</vt:lpstr>
      <vt:lpstr>7_Custom Design</vt:lpstr>
      <vt:lpstr>Office of Broadband Development</vt:lpstr>
      <vt:lpstr>Broadband Equity, Access, and Deployment Program</vt:lpstr>
      <vt:lpstr>Statewide Broadband Mapping </vt:lpstr>
      <vt:lpstr>IIJA BEAD Funding </vt:lpstr>
      <vt:lpstr>Where We Stand (Prior to Challenges/Defaults)</vt:lpstr>
      <vt:lpstr>State Challenge</vt:lpstr>
      <vt:lpstr>Thinking About Applying?</vt:lpstr>
      <vt:lpstr>Timeline</vt:lpstr>
      <vt:lpstr>BEAD Timeline </vt:lpstr>
      <vt:lpstr>Multiple Rounds of Applications </vt:lpstr>
      <vt:lpstr>BEAD Project Areas – Provider Driven</vt:lpstr>
      <vt:lpstr>PowerPoint Presentation</vt:lpstr>
      <vt:lpstr>PowerPoint Presentation</vt:lpstr>
      <vt:lpstr>Top of Mind Issues</vt:lpstr>
      <vt:lpstr>BAFO – Best and Final Offer </vt:lpstr>
      <vt:lpstr>Maximum BEAD Outlay</vt:lpstr>
      <vt:lpstr>Matching Requirement </vt:lpstr>
      <vt:lpstr>Labor Requirements </vt:lpstr>
      <vt:lpstr>Labor Requirements </vt:lpstr>
      <vt:lpstr>Letters of Credit/ Performance Bonds </vt:lpstr>
      <vt:lpstr>Build America Buy America </vt:lpstr>
      <vt:lpstr>Extremely High Cost Per location Threshold  </vt:lpstr>
      <vt:lpstr>Low Cost / Affordability Requirements </vt:lpstr>
      <vt:lpstr>What to do next?  </vt:lpstr>
      <vt:lpstr>What to do next?  </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Broadband Development</dc:title>
  <dc:creator>Meyer, Stephanie</dc:creator>
  <cp:lastModifiedBy>Tanksley, BJ</cp:lastModifiedBy>
  <cp:revision>31</cp:revision>
  <dcterms:created xsi:type="dcterms:W3CDTF">2023-10-18T19:07:32Z</dcterms:created>
  <dcterms:modified xsi:type="dcterms:W3CDTF">2024-06-10T15:48:48Z</dcterms:modified>
</cp:coreProperties>
</file>