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8" r:id="rId4"/>
    <p:sldMasterId id="2147483681" r:id="rId5"/>
    <p:sldMasterId id="2147483690" r:id="rId6"/>
    <p:sldMasterId id="2147483701" r:id="rId7"/>
    <p:sldMasterId id="2147483709" r:id="rId8"/>
  </p:sldMasterIdLst>
  <p:notesMasterIdLst>
    <p:notesMasterId r:id="rId27"/>
  </p:notesMasterIdLst>
  <p:sldIdLst>
    <p:sldId id="256" r:id="rId9"/>
    <p:sldId id="313" r:id="rId10"/>
    <p:sldId id="337" r:id="rId11"/>
    <p:sldId id="335" r:id="rId12"/>
    <p:sldId id="338" r:id="rId13"/>
    <p:sldId id="339" r:id="rId14"/>
    <p:sldId id="317" r:id="rId15"/>
    <p:sldId id="341" r:id="rId16"/>
    <p:sldId id="318" r:id="rId17"/>
    <p:sldId id="284" r:id="rId18"/>
    <p:sldId id="342" r:id="rId19"/>
    <p:sldId id="299" r:id="rId20"/>
    <p:sldId id="343" r:id="rId21"/>
    <p:sldId id="281" r:id="rId22"/>
    <p:sldId id="293" r:id="rId23"/>
    <p:sldId id="294" r:id="rId24"/>
    <p:sldId id="259" r:id="rId25"/>
    <p:sldId id="34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B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55" autoAdjust="0"/>
    <p:restoredTop sz="96405"/>
  </p:normalViewPr>
  <p:slideViewPr>
    <p:cSldViewPr snapToGrid="0" snapToObjects="1">
      <p:cViewPr varScale="1">
        <p:scale>
          <a:sx n="99" d="100"/>
          <a:sy n="99" d="100"/>
        </p:scale>
        <p:origin x="2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071B5-2178-4316-8081-3437838358A7}" type="doc">
      <dgm:prSet loTypeId="urn:microsoft.com/office/officeart/2005/8/layout/chevron1" loCatId="process" qsTypeId="urn:microsoft.com/office/officeart/2005/8/quickstyle/simple1" qsCatId="simple" csTypeId="urn:microsoft.com/office/officeart/2005/8/colors/accent1_2" csCatId="accent1" phldr="1"/>
      <dgm:spPr/>
    </dgm:pt>
    <dgm:pt modelId="{A946F6E9-58E9-488D-A56C-B592BC6C7DE6}">
      <dgm:prSet phldrT="[Text]"/>
      <dgm:spPr>
        <a:solidFill>
          <a:srgbClr val="222B4C"/>
        </a:solidFill>
      </dgm:spPr>
      <dgm:t>
        <a:bodyPr/>
        <a:lstStyle/>
        <a:p>
          <a:r>
            <a:rPr lang="en-US" b="1" dirty="0">
              <a:solidFill>
                <a:schemeClr val="bg1"/>
              </a:solidFill>
            </a:rPr>
            <a:t>October-November 2023</a:t>
          </a:r>
        </a:p>
      </dgm:t>
    </dgm:pt>
    <dgm:pt modelId="{9744FA3B-BE31-4A34-B749-58C57389100E}" type="parTrans" cxnId="{1843C0B9-6E5A-403A-934B-6012F3D6EA08}">
      <dgm:prSet/>
      <dgm:spPr/>
      <dgm:t>
        <a:bodyPr/>
        <a:lstStyle/>
        <a:p>
          <a:endParaRPr lang="en-US"/>
        </a:p>
      </dgm:t>
    </dgm:pt>
    <dgm:pt modelId="{A71E0D6F-D0ED-410C-9FAE-2F809CB59546}" type="sibTrans" cxnId="{1843C0B9-6E5A-403A-934B-6012F3D6EA08}">
      <dgm:prSet/>
      <dgm:spPr/>
      <dgm:t>
        <a:bodyPr/>
        <a:lstStyle/>
        <a:p>
          <a:endParaRPr lang="en-US"/>
        </a:p>
      </dgm:t>
    </dgm:pt>
    <dgm:pt modelId="{1554987C-4CCF-4046-B738-89E6836F5C0E}">
      <dgm:prSet phldrT="[Text]"/>
      <dgm:spPr>
        <a:solidFill>
          <a:srgbClr val="222B4C"/>
        </a:solidFill>
      </dgm:spPr>
      <dgm:t>
        <a:bodyPr/>
        <a:lstStyle/>
        <a:p>
          <a:r>
            <a:rPr lang="en-US" b="1" dirty="0">
              <a:solidFill>
                <a:schemeClr val="bg1"/>
              </a:solidFill>
            </a:rPr>
            <a:t>January 26, 2024</a:t>
          </a:r>
        </a:p>
      </dgm:t>
    </dgm:pt>
    <dgm:pt modelId="{CBC414ED-19C4-4D65-AEBE-0CF21563EE46}" type="parTrans" cxnId="{CB65FF17-9096-409E-9E7C-00D7C7D5B195}">
      <dgm:prSet/>
      <dgm:spPr/>
      <dgm:t>
        <a:bodyPr/>
        <a:lstStyle/>
        <a:p>
          <a:endParaRPr lang="en-US"/>
        </a:p>
      </dgm:t>
    </dgm:pt>
    <dgm:pt modelId="{12BEBF80-4B97-4795-97EA-7A4DA42A36B8}" type="sibTrans" cxnId="{CB65FF17-9096-409E-9E7C-00D7C7D5B195}">
      <dgm:prSet/>
      <dgm:spPr/>
      <dgm:t>
        <a:bodyPr/>
        <a:lstStyle/>
        <a:p>
          <a:endParaRPr lang="en-US"/>
        </a:p>
      </dgm:t>
    </dgm:pt>
    <dgm:pt modelId="{1E87EFAA-4D4E-4A47-A1C0-F34D4007AB8F}">
      <dgm:prSet phldrT="[Text]"/>
      <dgm:spPr>
        <a:solidFill>
          <a:srgbClr val="222B4C"/>
        </a:solidFill>
      </dgm:spPr>
      <dgm:t>
        <a:bodyPr/>
        <a:lstStyle/>
        <a:p>
          <a:r>
            <a:rPr lang="en-US" b="1" dirty="0">
              <a:solidFill>
                <a:schemeClr val="bg1"/>
              </a:solidFill>
            </a:rPr>
            <a:t>Spring 2024</a:t>
          </a:r>
        </a:p>
      </dgm:t>
    </dgm:pt>
    <dgm:pt modelId="{E64C5679-0434-4278-8867-F4F1F624E7DB}" type="parTrans" cxnId="{47D4D82E-B6D6-46FA-BA92-FAB532094618}">
      <dgm:prSet/>
      <dgm:spPr/>
      <dgm:t>
        <a:bodyPr/>
        <a:lstStyle/>
        <a:p>
          <a:endParaRPr lang="en-US"/>
        </a:p>
      </dgm:t>
    </dgm:pt>
    <dgm:pt modelId="{9E991308-B7A1-4DB5-9947-B611CE53CDC2}" type="sibTrans" cxnId="{47D4D82E-B6D6-46FA-BA92-FAB532094618}">
      <dgm:prSet/>
      <dgm:spPr/>
      <dgm:t>
        <a:bodyPr/>
        <a:lstStyle/>
        <a:p>
          <a:endParaRPr lang="en-US"/>
        </a:p>
      </dgm:t>
    </dgm:pt>
    <dgm:pt modelId="{9C716303-4F75-4398-8BAC-8EEC42C9F116}">
      <dgm:prSet phldrT="[Text]"/>
      <dgm:spPr/>
      <dgm:t>
        <a:bodyPr/>
        <a:lstStyle/>
        <a:p>
          <a:r>
            <a:rPr lang="en-US" dirty="0"/>
            <a:t>Draft Digital Opportunity Plan Public Comment Period</a:t>
          </a:r>
        </a:p>
      </dgm:t>
    </dgm:pt>
    <dgm:pt modelId="{3E573531-B21C-4ABE-9135-87187659DA57}" type="parTrans" cxnId="{CA37F37D-69B8-4024-A7C5-8EDB880F1A2A}">
      <dgm:prSet/>
      <dgm:spPr/>
      <dgm:t>
        <a:bodyPr/>
        <a:lstStyle/>
        <a:p>
          <a:endParaRPr lang="en-US"/>
        </a:p>
      </dgm:t>
    </dgm:pt>
    <dgm:pt modelId="{D87B624C-BC75-469E-B002-3C8B4DF69A5D}" type="sibTrans" cxnId="{CA37F37D-69B8-4024-A7C5-8EDB880F1A2A}">
      <dgm:prSet/>
      <dgm:spPr/>
      <dgm:t>
        <a:bodyPr/>
        <a:lstStyle/>
        <a:p>
          <a:endParaRPr lang="en-US"/>
        </a:p>
      </dgm:t>
    </dgm:pt>
    <dgm:pt modelId="{47545D18-6A94-4252-9794-BC62CDF41CAA}">
      <dgm:prSet phldrT="[Text]"/>
      <dgm:spPr/>
      <dgm:t>
        <a:bodyPr/>
        <a:lstStyle/>
        <a:p>
          <a:r>
            <a:rPr lang="en-US" dirty="0"/>
            <a:t>Final Digital Opportunity Plan submitted to NTIA</a:t>
          </a:r>
        </a:p>
      </dgm:t>
    </dgm:pt>
    <dgm:pt modelId="{FA8B04F8-A5E1-450A-A264-F7E5B4E36B07}" type="parTrans" cxnId="{C9341308-1BD4-4358-A614-6C7391F0E283}">
      <dgm:prSet/>
      <dgm:spPr/>
      <dgm:t>
        <a:bodyPr/>
        <a:lstStyle/>
        <a:p>
          <a:endParaRPr lang="en-US"/>
        </a:p>
      </dgm:t>
    </dgm:pt>
    <dgm:pt modelId="{ECDBA6BB-67F6-4631-8C4E-7F979B509C80}" type="sibTrans" cxnId="{C9341308-1BD4-4358-A614-6C7391F0E283}">
      <dgm:prSet/>
      <dgm:spPr/>
      <dgm:t>
        <a:bodyPr/>
        <a:lstStyle/>
        <a:p>
          <a:endParaRPr lang="en-US"/>
        </a:p>
      </dgm:t>
    </dgm:pt>
    <dgm:pt modelId="{EE93712B-D6F9-4B05-83AC-D04BAD10D5D5}">
      <dgm:prSet phldrT="[Text]"/>
      <dgm:spPr/>
      <dgm:t>
        <a:bodyPr/>
        <a:lstStyle/>
        <a:p>
          <a:r>
            <a:rPr lang="en-US" dirty="0"/>
            <a:t>DE Capacity Grant NOFO released</a:t>
          </a:r>
        </a:p>
      </dgm:t>
    </dgm:pt>
    <dgm:pt modelId="{FDB1B6A7-B8EF-458E-B11D-2F36DB90E211}" type="parTrans" cxnId="{AA15C5E7-3E85-4BF3-B834-D8A1F5F4E7ED}">
      <dgm:prSet/>
      <dgm:spPr/>
      <dgm:t>
        <a:bodyPr/>
        <a:lstStyle/>
        <a:p>
          <a:endParaRPr lang="en-US"/>
        </a:p>
      </dgm:t>
    </dgm:pt>
    <dgm:pt modelId="{2B7A3250-ADC5-47D8-B6BE-20E575C02FC1}" type="sibTrans" cxnId="{AA15C5E7-3E85-4BF3-B834-D8A1F5F4E7ED}">
      <dgm:prSet/>
      <dgm:spPr/>
      <dgm:t>
        <a:bodyPr/>
        <a:lstStyle/>
        <a:p>
          <a:endParaRPr lang="en-US"/>
        </a:p>
      </dgm:t>
    </dgm:pt>
    <dgm:pt modelId="{72C19894-9E7B-4ABC-B95F-78BE113ABF3D}">
      <dgm:prSet phldrT="[Text]"/>
      <dgm:spPr/>
      <dgm:t>
        <a:bodyPr/>
        <a:lstStyle/>
        <a:p>
          <a:r>
            <a:rPr lang="en-US" dirty="0"/>
            <a:t>DE Capacity Grant Due May 28</a:t>
          </a:r>
        </a:p>
      </dgm:t>
    </dgm:pt>
    <dgm:pt modelId="{CE2EB0A0-2D5B-46C9-A9A6-DD469512A1C8}" type="parTrans" cxnId="{49A9B758-2F31-4735-97BD-34C0588573B1}">
      <dgm:prSet/>
      <dgm:spPr/>
      <dgm:t>
        <a:bodyPr/>
        <a:lstStyle/>
        <a:p>
          <a:endParaRPr lang="en-US"/>
        </a:p>
      </dgm:t>
    </dgm:pt>
    <dgm:pt modelId="{CD6DEDFF-A82D-4C07-9760-F052B2920635}" type="sibTrans" cxnId="{49A9B758-2F31-4735-97BD-34C0588573B1}">
      <dgm:prSet/>
      <dgm:spPr/>
      <dgm:t>
        <a:bodyPr/>
        <a:lstStyle/>
        <a:p>
          <a:endParaRPr lang="en-US"/>
        </a:p>
      </dgm:t>
    </dgm:pt>
    <dgm:pt modelId="{756D4BAD-5B67-439A-96F0-71EE4C828502}">
      <dgm:prSet phldrT="[Text]"/>
      <dgm:spPr>
        <a:solidFill>
          <a:srgbClr val="222B4C"/>
        </a:solidFill>
      </dgm:spPr>
      <dgm:t>
        <a:bodyPr/>
        <a:lstStyle/>
        <a:p>
          <a:r>
            <a:rPr lang="en-US" b="1" dirty="0">
              <a:solidFill>
                <a:schemeClr val="bg1"/>
              </a:solidFill>
            </a:rPr>
            <a:t>Summer 2024</a:t>
          </a:r>
        </a:p>
      </dgm:t>
    </dgm:pt>
    <dgm:pt modelId="{A950D266-5350-4ED6-B71D-443DA9EBE620}" type="parTrans" cxnId="{504142F2-41C7-4D47-A182-50F11D5BA707}">
      <dgm:prSet/>
      <dgm:spPr/>
      <dgm:t>
        <a:bodyPr/>
        <a:lstStyle/>
        <a:p>
          <a:endParaRPr lang="en-US"/>
        </a:p>
      </dgm:t>
    </dgm:pt>
    <dgm:pt modelId="{306D5273-390D-4CE5-B2E3-218C2C013C68}" type="sibTrans" cxnId="{504142F2-41C7-4D47-A182-50F11D5BA707}">
      <dgm:prSet/>
      <dgm:spPr/>
      <dgm:t>
        <a:bodyPr/>
        <a:lstStyle/>
        <a:p>
          <a:endParaRPr lang="en-US"/>
        </a:p>
      </dgm:t>
    </dgm:pt>
    <dgm:pt modelId="{778FA6A9-3EAB-460C-B892-33AC7B58CE52}">
      <dgm:prSet phldrT="[Text]"/>
      <dgm:spPr/>
      <dgm:t>
        <a:bodyPr/>
        <a:lstStyle/>
        <a:p>
          <a:r>
            <a:rPr lang="en-US" dirty="0"/>
            <a:t>DE Competitive Grant opens for application</a:t>
          </a:r>
        </a:p>
      </dgm:t>
    </dgm:pt>
    <dgm:pt modelId="{E4977698-0345-4E8E-8153-BFAF1D9AD876}" type="parTrans" cxnId="{660A255F-1AE5-49F4-9E19-C1E4CEAFB7B7}">
      <dgm:prSet/>
      <dgm:spPr/>
      <dgm:t>
        <a:bodyPr/>
        <a:lstStyle/>
        <a:p>
          <a:endParaRPr lang="en-US"/>
        </a:p>
      </dgm:t>
    </dgm:pt>
    <dgm:pt modelId="{C9E9AA8F-90CF-4941-AD63-58ADDBB28F16}" type="sibTrans" cxnId="{660A255F-1AE5-49F4-9E19-C1E4CEAFB7B7}">
      <dgm:prSet/>
      <dgm:spPr/>
      <dgm:t>
        <a:bodyPr/>
        <a:lstStyle/>
        <a:p>
          <a:endParaRPr lang="en-US"/>
        </a:p>
      </dgm:t>
    </dgm:pt>
    <dgm:pt modelId="{430FDC59-882E-4777-8A47-6EDB188950B1}">
      <dgm:prSet phldrT="[Text]"/>
      <dgm:spPr>
        <a:solidFill>
          <a:srgbClr val="222B4C"/>
        </a:solidFill>
      </dgm:spPr>
      <dgm:t>
        <a:bodyPr/>
        <a:lstStyle/>
        <a:p>
          <a:r>
            <a:rPr lang="en-US" b="1" dirty="0">
              <a:solidFill>
                <a:schemeClr val="bg1"/>
              </a:solidFill>
            </a:rPr>
            <a:t>Fall 2024-Winter 2028</a:t>
          </a:r>
        </a:p>
      </dgm:t>
    </dgm:pt>
    <dgm:pt modelId="{223430C5-A89A-4ADD-BF30-ED489F81973A}" type="parTrans" cxnId="{1BFFBB9A-4734-451E-BD80-E279D343C2DE}">
      <dgm:prSet/>
      <dgm:spPr/>
      <dgm:t>
        <a:bodyPr/>
        <a:lstStyle/>
        <a:p>
          <a:endParaRPr lang="en-US"/>
        </a:p>
      </dgm:t>
    </dgm:pt>
    <dgm:pt modelId="{CD493B49-C598-47DF-B0B5-C29D095FA1E8}" type="sibTrans" cxnId="{1BFFBB9A-4734-451E-BD80-E279D343C2DE}">
      <dgm:prSet/>
      <dgm:spPr/>
      <dgm:t>
        <a:bodyPr/>
        <a:lstStyle/>
        <a:p>
          <a:endParaRPr lang="en-US"/>
        </a:p>
      </dgm:t>
    </dgm:pt>
    <dgm:pt modelId="{F0ADBF36-126B-4569-8DA6-5E2FA514310E}">
      <dgm:prSet phldrT="[Text]"/>
      <dgm:spPr/>
      <dgm:t>
        <a:bodyPr/>
        <a:lstStyle/>
        <a:p>
          <a:r>
            <a:rPr lang="en-US" dirty="0"/>
            <a:t>DEA Capacity Grant funded activities </a:t>
          </a:r>
        </a:p>
      </dgm:t>
    </dgm:pt>
    <dgm:pt modelId="{86EC0ED1-2B68-4271-B21A-93DBD3F585DF}" type="parTrans" cxnId="{BA1E4070-1001-40FF-B627-C7F8F71D2657}">
      <dgm:prSet/>
      <dgm:spPr/>
      <dgm:t>
        <a:bodyPr/>
        <a:lstStyle/>
        <a:p>
          <a:endParaRPr lang="en-US"/>
        </a:p>
      </dgm:t>
    </dgm:pt>
    <dgm:pt modelId="{70F6FA57-3B3A-49F7-8AA0-3B8E94104A50}" type="sibTrans" cxnId="{BA1E4070-1001-40FF-B627-C7F8F71D2657}">
      <dgm:prSet/>
      <dgm:spPr/>
      <dgm:t>
        <a:bodyPr/>
        <a:lstStyle/>
        <a:p>
          <a:endParaRPr lang="en-US"/>
        </a:p>
      </dgm:t>
    </dgm:pt>
    <dgm:pt modelId="{91A30555-F797-467B-A85D-B8B7FBC23F09}" type="pres">
      <dgm:prSet presAssocID="{69B071B5-2178-4316-8081-3437838358A7}" presName="Name0" presStyleCnt="0">
        <dgm:presLayoutVars>
          <dgm:dir/>
          <dgm:animLvl val="lvl"/>
          <dgm:resizeHandles val="exact"/>
        </dgm:presLayoutVars>
      </dgm:prSet>
      <dgm:spPr/>
    </dgm:pt>
    <dgm:pt modelId="{277F224C-3D01-462A-8F7C-18128911B942}" type="pres">
      <dgm:prSet presAssocID="{A946F6E9-58E9-488D-A56C-B592BC6C7DE6}" presName="composite" presStyleCnt="0"/>
      <dgm:spPr/>
    </dgm:pt>
    <dgm:pt modelId="{B34DBCE3-9A49-431C-85E1-5390F89D69EE}" type="pres">
      <dgm:prSet presAssocID="{A946F6E9-58E9-488D-A56C-B592BC6C7DE6}" presName="parTx" presStyleLbl="node1" presStyleIdx="0" presStyleCnt="5">
        <dgm:presLayoutVars>
          <dgm:chMax val="0"/>
          <dgm:chPref val="0"/>
          <dgm:bulletEnabled val="1"/>
        </dgm:presLayoutVars>
      </dgm:prSet>
      <dgm:spPr/>
    </dgm:pt>
    <dgm:pt modelId="{2C9CDE41-3093-4D9E-AED0-5E9ED605E48F}" type="pres">
      <dgm:prSet presAssocID="{A946F6E9-58E9-488D-A56C-B592BC6C7DE6}" presName="desTx" presStyleLbl="revTx" presStyleIdx="0" presStyleCnt="5">
        <dgm:presLayoutVars>
          <dgm:bulletEnabled val="1"/>
        </dgm:presLayoutVars>
      </dgm:prSet>
      <dgm:spPr/>
    </dgm:pt>
    <dgm:pt modelId="{D14DE5F6-5FA1-4F3B-BE8C-ABAAC7AFF56E}" type="pres">
      <dgm:prSet presAssocID="{A71E0D6F-D0ED-410C-9FAE-2F809CB59546}" presName="space" presStyleCnt="0"/>
      <dgm:spPr/>
    </dgm:pt>
    <dgm:pt modelId="{8B8D3CD6-F273-46B1-BF61-9D02ECF73E01}" type="pres">
      <dgm:prSet presAssocID="{1554987C-4CCF-4046-B738-89E6836F5C0E}" presName="composite" presStyleCnt="0"/>
      <dgm:spPr/>
    </dgm:pt>
    <dgm:pt modelId="{CF41F28F-FB64-4745-A390-8B4914A3F535}" type="pres">
      <dgm:prSet presAssocID="{1554987C-4CCF-4046-B738-89E6836F5C0E}" presName="parTx" presStyleLbl="node1" presStyleIdx="1" presStyleCnt="5">
        <dgm:presLayoutVars>
          <dgm:chMax val="0"/>
          <dgm:chPref val="0"/>
          <dgm:bulletEnabled val="1"/>
        </dgm:presLayoutVars>
      </dgm:prSet>
      <dgm:spPr/>
    </dgm:pt>
    <dgm:pt modelId="{AA197A9E-BD2B-4091-9991-BFD9D6A55096}" type="pres">
      <dgm:prSet presAssocID="{1554987C-4CCF-4046-B738-89E6836F5C0E}" presName="desTx" presStyleLbl="revTx" presStyleIdx="1" presStyleCnt="5">
        <dgm:presLayoutVars>
          <dgm:bulletEnabled val="1"/>
        </dgm:presLayoutVars>
      </dgm:prSet>
      <dgm:spPr/>
    </dgm:pt>
    <dgm:pt modelId="{360C602F-1300-4CF9-9AF2-83BE9F8B5BDD}" type="pres">
      <dgm:prSet presAssocID="{12BEBF80-4B97-4795-97EA-7A4DA42A36B8}" presName="space" presStyleCnt="0"/>
      <dgm:spPr/>
    </dgm:pt>
    <dgm:pt modelId="{9FEEC8B4-F016-4687-9DF5-56E758AA422B}" type="pres">
      <dgm:prSet presAssocID="{1E87EFAA-4D4E-4A47-A1C0-F34D4007AB8F}" presName="composite" presStyleCnt="0"/>
      <dgm:spPr/>
    </dgm:pt>
    <dgm:pt modelId="{CB254C64-52B4-4B95-B1E7-92B75A16C5A7}" type="pres">
      <dgm:prSet presAssocID="{1E87EFAA-4D4E-4A47-A1C0-F34D4007AB8F}" presName="parTx" presStyleLbl="node1" presStyleIdx="2" presStyleCnt="5">
        <dgm:presLayoutVars>
          <dgm:chMax val="0"/>
          <dgm:chPref val="0"/>
          <dgm:bulletEnabled val="1"/>
        </dgm:presLayoutVars>
      </dgm:prSet>
      <dgm:spPr/>
    </dgm:pt>
    <dgm:pt modelId="{9DC648F4-C6F4-4C5F-AB72-5C05663E5E5E}" type="pres">
      <dgm:prSet presAssocID="{1E87EFAA-4D4E-4A47-A1C0-F34D4007AB8F}" presName="desTx" presStyleLbl="revTx" presStyleIdx="2" presStyleCnt="5">
        <dgm:presLayoutVars>
          <dgm:bulletEnabled val="1"/>
        </dgm:presLayoutVars>
      </dgm:prSet>
      <dgm:spPr/>
    </dgm:pt>
    <dgm:pt modelId="{0189BEA1-1223-43DC-80FD-40EAB82B1913}" type="pres">
      <dgm:prSet presAssocID="{9E991308-B7A1-4DB5-9947-B611CE53CDC2}" presName="space" presStyleCnt="0"/>
      <dgm:spPr/>
    </dgm:pt>
    <dgm:pt modelId="{E590BABB-13C4-43C8-A17B-517AE673454C}" type="pres">
      <dgm:prSet presAssocID="{756D4BAD-5B67-439A-96F0-71EE4C828502}" presName="composite" presStyleCnt="0"/>
      <dgm:spPr/>
    </dgm:pt>
    <dgm:pt modelId="{410D9208-37F5-4ECF-B576-0482641E069D}" type="pres">
      <dgm:prSet presAssocID="{756D4BAD-5B67-439A-96F0-71EE4C828502}" presName="parTx" presStyleLbl="node1" presStyleIdx="3" presStyleCnt="5">
        <dgm:presLayoutVars>
          <dgm:chMax val="0"/>
          <dgm:chPref val="0"/>
          <dgm:bulletEnabled val="1"/>
        </dgm:presLayoutVars>
      </dgm:prSet>
      <dgm:spPr/>
    </dgm:pt>
    <dgm:pt modelId="{845DFC6A-0B50-48A5-9945-2914E6648C64}" type="pres">
      <dgm:prSet presAssocID="{756D4BAD-5B67-439A-96F0-71EE4C828502}" presName="desTx" presStyleLbl="revTx" presStyleIdx="3" presStyleCnt="5">
        <dgm:presLayoutVars>
          <dgm:bulletEnabled val="1"/>
        </dgm:presLayoutVars>
      </dgm:prSet>
      <dgm:spPr/>
    </dgm:pt>
    <dgm:pt modelId="{7287AD97-6547-4FC0-B1A7-D1612B288C80}" type="pres">
      <dgm:prSet presAssocID="{306D5273-390D-4CE5-B2E3-218C2C013C68}" presName="space" presStyleCnt="0"/>
      <dgm:spPr/>
    </dgm:pt>
    <dgm:pt modelId="{2C75F2EC-D322-4724-B244-14796A381D61}" type="pres">
      <dgm:prSet presAssocID="{430FDC59-882E-4777-8A47-6EDB188950B1}" presName="composite" presStyleCnt="0"/>
      <dgm:spPr/>
    </dgm:pt>
    <dgm:pt modelId="{CAAC9F87-852F-4E64-BEEA-465DA51CF148}" type="pres">
      <dgm:prSet presAssocID="{430FDC59-882E-4777-8A47-6EDB188950B1}" presName="parTx" presStyleLbl="node1" presStyleIdx="4" presStyleCnt="5">
        <dgm:presLayoutVars>
          <dgm:chMax val="0"/>
          <dgm:chPref val="0"/>
          <dgm:bulletEnabled val="1"/>
        </dgm:presLayoutVars>
      </dgm:prSet>
      <dgm:spPr/>
    </dgm:pt>
    <dgm:pt modelId="{7B271F2F-9BC0-4938-AEB5-00FD20CB7CF1}" type="pres">
      <dgm:prSet presAssocID="{430FDC59-882E-4777-8A47-6EDB188950B1}" presName="desTx" presStyleLbl="revTx" presStyleIdx="4" presStyleCnt="5">
        <dgm:presLayoutVars>
          <dgm:bulletEnabled val="1"/>
        </dgm:presLayoutVars>
      </dgm:prSet>
      <dgm:spPr/>
    </dgm:pt>
  </dgm:ptLst>
  <dgm:cxnLst>
    <dgm:cxn modelId="{AEB3F506-5D01-488E-9B80-B00A9BE7A7C6}" type="presOf" srcId="{F0ADBF36-126B-4569-8DA6-5E2FA514310E}" destId="{7B271F2F-9BC0-4938-AEB5-00FD20CB7CF1}" srcOrd="0" destOrd="0" presId="urn:microsoft.com/office/officeart/2005/8/layout/chevron1"/>
    <dgm:cxn modelId="{C9341308-1BD4-4358-A614-6C7391F0E283}" srcId="{1554987C-4CCF-4046-B738-89E6836F5C0E}" destId="{47545D18-6A94-4252-9794-BC62CDF41CAA}" srcOrd="0" destOrd="0" parTransId="{FA8B04F8-A5E1-450A-A264-F7E5B4E36B07}" sibTransId="{ECDBA6BB-67F6-4631-8C4E-7F979B509C80}"/>
    <dgm:cxn modelId="{8AF32616-386E-46B2-B3A3-5A14036C5810}" type="presOf" srcId="{A946F6E9-58E9-488D-A56C-B592BC6C7DE6}" destId="{B34DBCE3-9A49-431C-85E1-5390F89D69EE}" srcOrd="0" destOrd="0" presId="urn:microsoft.com/office/officeart/2005/8/layout/chevron1"/>
    <dgm:cxn modelId="{CB65FF17-9096-409E-9E7C-00D7C7D5B195}" srcId="{69B071B5-2178-4316-8081-3437838358A7}" destId="{1554987C-4CCF-4046-B738-89E6836F5C0E}" srcOrd="1" destOrd="0" parTransId="{CBC414ED-19C4-4D65-AEBE-0CF21563EE46}" sibTransId="{12BEBF80-4B97-4795-97EA-7A4DA42A36B8}"/>
    <dgm:cxn modelId="{47D4D82E-B6D6-46FA-BA92-FAB532094618}" srcId="{69B071B5-2178-4316-8081-3437838358A7}" destId="{1E87EFAA-4D4E-4A47-A1C0-F34D4007AB8F}" srcOrd="2" destOrd="0" parTransId="{E64C5679-0434-4278-8867-F4F1F624E7DB}" sibTransId="{9E991308-B7A1-4DB5-9947-B611CE53CDC2}"/>
    <dgm:cxn modelId="{69430940-7AA3-4EA0-8399-41584A7A163B}" type="presOf" srcId="{69B071B5-2178-4316-8081-3437838358A7}" destId="{91A30555-F797-467B-A85D-B8B7FBC23F09}" srcOrd="0" destOrd="0" presId="urn:microsoft.com/office/officeart/2005/8/layout/chevron1"/>
    <dgm:cxn modelId="{660A255F-1AE5-49F4-9E19-C1E4CEAFB7B7}" srcId="{756D4BAD-5B67-439A-96F0-71EE4C828502}" destId="{778FA6A9-3EAB-460C-B892-33AC7B58CE52}" srcOrd="0" destOrd="0" parTransId="{E4977698-0345-4E8E-8153-BFAF1D9AD876}" sibTransId="{C9E9AA8F-90CF-4941-AD63-58ADDBB28F16}"/>
    <dgm:cxn modelId="{BA1E4070-1001-40FF-B627-C7F8F71D2657}" srcId="{430FDC59-882E-4777-8A47-6EDB188950B1}" destId="{F0ADBF36-126B-4569-8DA6-5E2FA514310E}" srcOrd="0" destOrd="0" parTransId="{86EC0ED1-2B68-4271-B21A-93DBD3F585DF}" sibTransId="{70F6FA57-3B3A-49F7-8AA0-3B8E94104A50}"/>
    <dgm:cxn modelId="{B8D3D575-7816-4D6F-B0CB-20EF076550FD}" type="presOf" srcId="{9C716303-4F75-4398-8BAC-8EEC42C9F116}" destId="{2C9CDE41-3093-4D9E-AED0-5E9ED605E48F}" srcOrd="0" destOrd="0" presId="urn:microsoft.com/office/officeart/2005/8/layout/chevron1"/>
    <dgm:cxn modelId="{49A9B758-2F31-4735-97BD-34C0588573B1}" srcId="{1E87EFAA-4D4E-4A47-A1C0-F34D4007AB8F}" destId="{72C19894-9E7B-4ABC-B95F-78BE113ABF3D}" srcOrd="1" destOrd="0" parTransId="{CE2EB0A0-2D5B-46C9-A9A6-DD469512A1C8}" sibTransId="{CD6DEDFF-A82D-4C07-9760-F052B2920635}"/>
    <dgm:cxn modelId="{CA37F37D-69B8-4024-A7C5-8EDB880F1A2A}" srcId="{A946F6E9-58E9-488D-A56C-B592BC6C7DE6}" destId="{9C716303-4F75-4398-8BAC-8EEC42C9F116}" srcOrd="0" destOrd="0" parTransId="{3E573531-B21C-4ABE-9135-87187659DA57}" sibTransId="{D87B624C-BC75-469E-B002-3C8B4DF69A5D}"/>
    <dgm:cxn modelId="{728DC881-6C0A-4B2B-B7A5-6FC2A7F0460E}" type="presOf" srcId="{47545D18-6A94-4252-9794-BC62CDF41CAA}" destId="{AA197A9E-BD2B-4091-9991-BFD9D6A55096}" srcOrd="0" destOrd="0" presId="urn:microsoft.com/office/officeart/2005/8/layout/chevron1"/>
    <dgm:cxn modelId="{1613D786-363A-4960-8CA7-2F8FC3D516C1}" type="presOf" srcId="{EE93712B-D6F9-4B05-83AC-D04BAD10D5D5}" destId="{9DC648F4-C6F4-4C5F-AB72-5C05663E5E5E}" srcOrd="0" destOrd="0" presId="urn:microsoft.com/office/officeart/2005/8/layout/chevron1"/>
    <dgm:cxn modelId="{1BFFBB9A-4734-451E-BD80-E279D343C2DE}" srcId="{69B071B5-2178-4316-8081-3437838358A7}" destId="{430FDC59-882E-4777-8A47-6EDB188950B1}" srcOrd="4" destOrd="0" parTransId="{223430C5-A89A-4ADD-BF30-ED489F81973A}" sibTransId="{CD493B49-C598-47DF-B0B5-C29D095FA1E8}"/>
    <dgm:cxn modelId="{19EFFDA5-0B03-40AB-A84D-54660EA75DF9}" type="presOf" srcId="{756D4BAD-5B67-439A-96F0-71EE4C828502}" destId="{410D9208-37F5-4ECF-B576-0482641E069D}" srcOrd="0" destOrd="0" presId="urn:microsoft.com/office/officeart/2005/8/layout/chevron1"/>
    <dgm:cxn modelId="{A60F0DA6-FB71-4DC1-B305-819B2BBFA47C}" type="presOf" srcId="{778FA6A9-3EAB-460C-B892-33AC7B58CE52}" destId="{845DFC6A-0B50-48A5-9945-2914E6648C64}" srcOrd="0" destOrd="0" presId="urn:microsoft.com/office/officeart/2005/8/layout/chevron1"/>
    <dgm:cxn modelId="{829CB3B0-8E22-45E5-877A-1C71CA27B07C}" type="presOf" srcId="{72C19894-9E7B-4ABC-B95F-78BE113ABF3D}" destId="{9DC648F4-C6F4-4C5F-AB72-5C05663E5E5E}" srcOrd="0" destOrd="1" presId="urn:microsoft.com/office/officeart/2005/8/layout/chevron1"/>
    <dgm:cxn modelId="{1843C0B9-6E5A-403A-934B-6012F3D6EA08}" srcId="{69B071B5-2178-4316-8081-3437838358A7}" destId="{A946F6E9-58E9-488D-A56C-B592BC6C7DE6}" srcOrd="0" destOrd="0" parTransId="{9744FA3B-BE31-4A34-B749-58C57389100E}" sibTransId="{A71E0D6F-D0ED-410C-9FAE-2F809CB59546}"/>
    <dgm:cxn modelId="{517D4EC0-D222-48EE-817C-A7DC5177F946}" type="presOf" srcId="{1E87EFAA-4D4E-4A47-A1C0-F34D4007AB8F}" destId="{CB254C64-52B4-4B95-B1E7-92B75A16C5A7}" srcOrd="0" destOrd="0" presId="urn:microsoft.com/office/officeart/2005/8/layout/chevron1"/>
    <dgm:cxn modelId="{6FB77BC7-BD66-422B-BD00-2A8C6A92B4B8}" type="presOf" srcId="{430FDC59-882E-4777-8A47-6EDB188950B1}" destId="{CAAC9F87-852F-4E64-BEEA-465DA51CF148}" srcOrd="0" destOrd="0" presId="urn:microsoft.com/office/officeart/2005/8/layout/chevron1"/>
    <dgm:cxn modelId="{AA15C5E7-3E85-4BF3-B834-D8A1F5F4E7ED}" srcId="{1E87EFAA-4D4E-4A47-A1C0-F34D4007AB8F}" destId="{EE93712B-D6F9-4B05-83AC-D04BAD10D5D5}" srcOrd="0" destOrd="0" parTransId="{FDB1B6A7-B8EF-458E-B11D-2F36DB90E211}" sibTransId="{2B7A3250-ADC5-47D8-B6BE-20E575C02FC1}"/>
    <dgm:cxn modelId="{77FFF8E8-EA15-470C-8096-B693F8771A5D}" type="presOf" srcId="{1554987C-4CCF-4046-B738-89E6836F5C0E}" destId="{CF41F28F-FB64-4745-A390-8B4914A3F535}" srcOrd="0" destOrd="0" presId="urn:microsoft.com/office/officeart/2005/8/layout/chevron1"/>
    <dgm:cxn modelId="{504142F2-41C7-4D47-A182-50F11D5BA707}" srcId="{69B071B5-2178-4316-8081-3437838358A7}" destId="{756D4BAD-5B67-439A-96F0-71EE4C828502}" srcOrd="3" destOrd="0" parTransId="{A950D266-5350-4ED6-B71D-443DA9EBE620}" sibTransId="{306D5273-390D-4CE5-B2E3-218C2C013C68}"/>
    <dgm:cxn modelId="{735839C5-5FA3-45DD-A821-45A18A9B2A75}" type="presParOf" srcId="{91A30555-F797-467B-A85D-B8B7FBC23F09}" destId="{277F224C-3D01-462A-8F7C-18128911B942}" srcOrd="0" destOrd="0" presId="urn:microsoft.com/office/officeart/2005/8/layout/chevron1"/>
    <dgm:cxn modelId="{F607F0B8-90D8-4D08-A150-BCF6E232733B}" type="presParOf" srcId="{277F224C-3D01-462A-8F7C-18128911B942}" destId="{B34DBCE3-9A49-431C-85E1-5390F89D69EE}" srcOrd="0" destOrd="0" presId="urn:microsoft.com/office/officeart/2005/8/layout/chevron1"/>
    <dgm:cxn modelId="{B8DEE9C4-CCA7-4AD6-9B59-276C32FFFBAB}" type="presParOf" srcId="{277F224C-3D01-462A-8F7C-18128911B942}" destId="{2C9CDE41-3093-4D9E-AED0-5E9ED605E48F}" srcOrd="1" destOrd="0" presId="urn:microsoft.com/office/officeart/2005/8/layout/chevron1"/>
    <dgm:cxn modelId="{620AFCCF-FE7F-46DC-9407-104525C0BAE5}" type="presParOf" srcId="{91A30555-F797-467B-A85D-B8B7FBC23F09}" destId="{D14DE5F6-5FA1-4F3B-BE8C-ABAAC7AFF56E}" srcOrd="1" destOrd="0" presId="urn:microsoft.com/office/officeart/2005/8/layout/chevron1"/>
    <dgm:cxn modelId="{44DBC4CA-66D5-4A34-B508-6E8893C7DCC1}" type="presParOf" srcId="{91A30555-F797-467B-A85D-B8B7FBC23F09}" destId="{8B8D3CD6-F273-46B1-BF61-9D02ECF73E01}" srcOrd="2" destOrd="0" presId="urn:microsoft.com/office/officeart/2005/8/layout/chevron1"/>
    <dgm:cxn modelId="{7E40DB5C-BECE-4B79-8367-41BE1B8ADF08}" type="presParOf" srcId="{8B8D3CD6-F273-46B1-BF61-9D02ECF73E01}" destId="{CF41F28F-FB64-4745-A390-8B4914A3F535}" srcOrd="0" destOrd="0" presId="urn:microsoft.com/office/officeart/2005/8/layout/chevron1"/>
    <dgm:cxn modelId="{CC01D85D-4B77-4637-BAB3-FBD8EDD42F8F}" type="presParOf" srcId="{8B8D3CD6-F273-46B1-BF61-9D02ECF73E01}" destId="{AA197A9E-BD2B-4091-9991-BFD9D6A55096}" srcOrd="1" destOrd="0" presId="urn:microsoft.com/office/officeart/2005/8/layout/chevron1"/>
    <dgm:cxn modelId="{FE0ACF5B-2034-4C5A-BDD1-A4B4D4AADFF4}" type="presParOf" srcId="{91A30555-F797-467B-A85D-B8B7FBC23F09}" destId="{360C602F-1300-4CF9-9AF2-83BE9F8B5BDD}" srcOrd="3" destOrd="0" presId="urn:microsoft.com/office/officeart/2005/8/layout/chevron1"/>
    <dgm:cxn modelId="{997B3E90-4405-4747-BA48-FCD74400B750}" type="presParOf" srcId="{91A30555-F797-467B-A85D-B8B7FBC23F09}" destId="{9FEEC8B4-F016-4687-9DF5-56E758AA422B}" srcOrd="4" destOrd="0" presId="urn:microsoft.com/office/officeart/2005/8/layout/chevron1"/>
    <dgm:cxn modelId="{C92FAD03-3BD1-48D2-A411-C48D0E69D5D0}" type="presParOf" srcId="{9FEEC8B4-F016-4687-9DF5-56E758AA422B}" destId="{CB254C64-52B4-4B95-B1E7-92B75A16C5A7}" srcOrd="0" destOrd="0" presId="urn:microsoft.com/office/officeart/2005/8/layout/chevron1"/>
    <dgm:cxn modelId="{2280909C-0FAD-4A86-93A5-0C042BC8DB0E}" type="presParOf" srcId="{9FEEC8B4-F016-4687-9DF5-56E758AA422B}" destId="{9DC648F4-C6F4-4C5F-AB72-5C05663E5E5E}" srcOrd="1" destOrd="0" presId="urn:microsoft.com/office/officeart/2005/8/layout/chevron1"/>
    <dgm:cxn modelId="{F5C68B21-2518-4551-AE1E-5236FBC0C4CE}" type="presParOf" srcId="{91A30555-F797-467B-A85D-B8B7FBC23F09}" destId="{0189BEA1-1223-43DC-80FD-40EAB82B1913}" srcOrd="5" destOrd="0" presId="urn:microsoft.com/office/officeart/2005/8/layout/chevron1"/>
    <dgm:cxn modelId="{D5F584F1-2911-4FE5-876E-92EDB17DB8AC}" type="presParOf" srcId="{91A30555-F797-467B-A85D-B8B7FBC23F09}" destId="{E590BABB-13C4-43C8-A17B-517AE673454C}" srcOrd="6" destOrd="0" presId="urn:microsoft.com/office/officeart/2005/8/layout/chevron1"/>
    <dgm:cxn modelId="{EAF1112C-7B18-409E-BDE0-F86642D2B90E}" type="presParOf" srcId="{E590BABB-13C4-43C8-A17B-517AE673454C}" destId="{410D9208-37F5-4ECF-B576-0482641E069D}" srcOrd="0" destOrd="0" presId="urn:microsoft.com/office/officeart/2005/8/layout/chevron1"/>
    <dgm:cxn modelId="{2F5BA06B-E7A7-4CF3-8EED-FE433620BAB6}" type="presParOf" srcId="{E590BABB-13C4-43C8-A17B-517AE673454C}" destId="{845DFC6A-0B50-48A5-9945-2914E6648C64}" srcOrd="1" destOrd="0" presId="urn:microsoft.com/office/officeart/2005/8/layout/chevron1"/>
    <dgm:cxn modelId="{89087F17-F693-4DEB-8410-021EDF602615}" type="presParOf" srcId="{91A30555-F797-467B-A85D-B8B7FBC23F09}" destId="{7287AD97-6547-4FC0-B1A7-D1612B288C80}" srcOrd="7" destOrd="0" presId="urn:microsoft.com/office/officeart/2005/8/layout/chevron1"/>
    <dgm:cxn modelId="{D56BCCB8-1A35-4E53-AB53-DE55CBCD9114}" type="presParOf" srcId="{91A30555-F797-467B-A85D-B8B7FBC23F09}" destId="{2C75F2EC-D322-4724-B244-14796A381D61}" srcOrd="8" destOrd="0" presId="urn:microsoft.com/office/officeart/2005/8/layout/chevron1"/>
    <dgm:cxn modelId="{7EB5BE7D-1750-46E7-B826-148D35211C20}" type="presParOf" srcId="{2C75F2EC-D322-4724-B244-14796A381D61}" destId="{CAAC9F87-852F-4E64-BEEA-465DA51CF148}" srcOrd="0" destOrd="0" presId="urn:microsoft.com/office/officeart/2005/8/layout/chevron1"/>
    <dgm:cxn modelId="{3D8A3438-722A-474A-956E-455F6CB96CCA}" type="presParOf" srcId="{2C75F2EC-D322-4724-B244-14796A381D61}" destId="{7B271F2F-9BC0-4938-AEB5-00FD20CB7CF1}"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4DBCE3-9A49-431C-85E1-5390F89D69EE}">
      <dsp:nvSpPr>
        <dsp:cNvPr id="0" name=""/>
        <dsp:cNvSpPr/>
      </dsp:nvSpPr>
      <dsp:spPr>
        <a:xfrm>
          <a:off x="3269" y="825671"/>
          <a:ext cx="2339490" cy="935796"/>
        </a:xfrm>
        <a:prstGeom prst="chevron">
          <a:avLst/>
        </a:prstGeom>
        <a:solidFill>
          <a:srgbClr val="222B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October-November 2023</a:t>
          </a:r>
        </a:p>
      </dsp:txBody>
      <dsp:txXfrm>
        <a:off x="471167" y="825671"/>
        <a:ext cx="1403694" cy="935796"/>
      </dsp:txXfrm>
    </dsp:sp>
    <dsp:sp modelId="{2C9CDE41-3093-4D9E-AED0-5E9ED605E48F}">
      <dsp:nvSpPr>
        <dsp:cNvPr id="0" name=""/>
        <dsp:cNvSpPr/>
      </dsp:nvSpPr>
      <dsp:spPr>
        <a:xfrm>
          <a:off x="3269" y="1878442"/>
          <a:ext cx="1871592" cy="168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Draft Digital Opportunity Plan Public Comment Period</a:t>
          </a:r>
        </a:p>
      </dsp:txBody>
      <dsp:txXfrm>
        <a:off x="3269" y="1878442"/>
        <a:ext cx="1871592" cy="1683281"/>
      </dsp:txXfrm>
    </dsp:sp>
    <dsp:sp modelId="{CF41F28F-FB64-4745-A390-8B4914A3F535}">
      <dsp:nvSpPr>
        <dsp:cNvPr id="0" name=""/>
        <dsp:cNvSpPr/>
      </dsp:nvSpPr>
      <dsp:spPr>
        <a:xfrm>
          <a:off x="2126760" y="825671"/>
          <a:ext cx="2339490" cy="935796"/>
        </a:xfrm>
        <a:prstGeom prst="chevron">
          <a:avLst/>
        </a:prstGeom>
        <a:solidFill>
          <a:srgbClr val="222B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January 26, 2024</a:t>
          </a:r>
        </a:p>
      </dsp:txBody>
      <dsp:txXfrm>
        <a:off x="2594658" y="825671"/>
        <a:ext cx="1403694" cy="935796"/>
      </dsp:txXfrm>
    </dsp:sp>
    <dsp:sp modelId="{AA197A9E-BD2B-4091-9991-BFD9D6A55096}">
      <dsp:nvSpPr>
        <dsp:cNvPr id="0" name=""/>
        <dsp:cNvSpPr/>
      </dsp:nvSpPr>
      <dsp:spPr>
        <a:xfrm>
          <a:off x="2126760" y="1878442"/>
          <a:ext cx="1871592" cy="168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Final Digital Opportunity Plan submitted to NTIA</a:t>
          </a:r>
        </a:p>
      </dsp:txBody>
      <dsp:txXfrm>
        <a:off x="2126760" y="1878442"/>
        <a:ext cx="1871592" cy="1683281"/>
      </dsp:txXfrm>
    </dsp:sp>
    <dsp:sp modelId="{CB254C64-52B4-4B95-B1E7-92B75A16C5A7}">
      <dsp:nvSpPr>
        <dsp:cNvPr id="0" name=""/>
        <dsp:cNvSpPr/>
      </dsp:nvSpPr>
      <dsp:spPr>
        <a:xfrm>
          <a:off x="4250251" y="825671"/>
          <a:ext cx="2339490" cy="935796"/>
        </a:xfrm>
        <a:prstGeom prst="chevron">
          <a:avLst/>
        </a:prstGeom>
        <a:solidFill>
          <a:srgbClr val="222B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Spring 2024</a:t>
          </a:r>
        </a:p>
      </dsp:txBody>
      <dsp:txXfrm>
        <a:off x="4718149" y="825671"/>
        <a:ext cx="1403694" cy="935796"/>
      </dsp:txXfrm>
    </dsp:sp>
    <dsp:sp modelId="{9DC648F4-C6F4-4C5F-AB72-5C05663E5E5E}">
      <dsp:nvSpPr>
        <dsp:cNvPr id="0" name=""/>
        <dsp:cNvSpPr/>
      </dsp:nvSpPr>
      <dsp:spPr>
        <a:xfrm>
          <a:off x="4250251" y="1878442"/>
          <a:ext cx="1871592" cy="168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DE Capacity Grant NOFO released</a:t>
          </a:r>
        </a:p>
        <a:p>
          <a:pPr marL="171450" lvl="1" indent="-171450" algn="l" defTabSz="844550">
            <a:lnSpc>
              <a:spcPct val="90000"/>
            </a:lnSpc>
            <a:spcBef>
              <a:spcPct val="0"/>
            </a:spcBef>
            <a:spcAft>
              <a:spcPct val="15000"/>
            </a:spcAft>
            <a:buChar char="•"/>
          </a:pPr>
          <a:r>
            <a:rPr lang="en-US" sz="1900" kern="1200" dirty="0"/>
            <a:t>DE Capacity Grant Due May 28</a:t>
          </a:r>
        </a:p>
      </dsp:txBody>
      <dsp:txXfrm>
        <a:off x="4250251" y="1878442"/>
        <a:ext cx="1871592" cy="1683281"/>
      </dsp:txXfrm>
    </dsp:sp>
    <dsp:sp modelId="{410D9208-37F5-4ECF-B576-0482641E069D}">
      <dsp:nvSpPr>
        <dsp:cNvPr id="0" name=""/>
        <dsp:cNvSpPr/>
      </dsp:nvSpPr>
      <dsp:spPr>
        <a:xfrm>
          <a:off x="6373742" y="825671"/>
          <a:ext cx="2339490" cy="935796"/>
        </a:xfrm>
        <a:prstGeom prst="chevron">
          <a:avLst/>
        </a:prstGeom>
        <a:solidFill>
          <a:srgbClr val="222B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Summer 2024</a:t>
          </a:r>
        </a:p>
      </dsp:txBody>
      <dsp:txXfrm>
        <a:off x="6841640" y="825671"/>
        <a:ext cx="1403694" cy="935796"/>
      </dsp:txXfrm>
    </dsp:sp>
    <dsp:sp modelId="{845DFC6A-0B50-48A5-9945-2914E6648C64}">
      <dsp:nvSpPr>
        <dsp:cNvPr id="0" name=""/>
        <dsp:cNvSpPr/>
      </dsp:nvSpPr>
      <dsp:spPr>
        <a:xfrm>
          <a:off x="6373742" y="1878442"/>
          <a:ext cx="1871592" cy="168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DE Competitive Grant opens for application</a:t>
          </a:r>
        </a:p>
      </dsp:txBody>
      <dsp:txXfrm>
        <a:off x="6373742" y="1878442"/>
        <a:ext cx="1871592" cy="1683281"/>
      </dsp:txXfrm>
    </dsp:sp>
    <dsp:sp modelId="{CAAC9F87-852F-4E64-BEEA-465DA51CF148}">
      <dsp:nvSpPr>
        <dsp:cNvPr id="0" name=""/>
        <dsp:cNvSpPr/>
      </dsp:nvSpPr>
      <dsp:spPr>
        <a:xfrm>
          <a:off x="8497233" y="825671"/>
          <a:ext cx="2339490" cy="935796"/>
        </a:xfrm>
        <a:prstGeom prst="chevron">
          <a:avLst/>
        </a:prstGeom>
        <a:solidFill>
          <a:srgbClr val="222B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Fall 2024-Winter 2028</a:t>
          </a:r>
        </a:p>
      </dsp:txBody>
      <dsp:txXfrm>
        <a:off x="8965131" y="825671"/>
        <a:ext cx="1403694" cy="935796"/>
      </dsp:txXfrm>
    </dsp:sp>
    <dsp:sp modelId="{7B271F2F-9BC0-4938-AEB5-00FD20CB7CF1}">
      <dsp:nvSpPr>
        <dsp:cNvPr id="0" name=""/>
        <dsp:cNvSpPr/>
      </dsp:nvSpPr>
      <dsp:spPr>
        <a:xfrm>
          <a:off x="8497233" y="1878442"/>
          <a:ext cx="1871592" cy="168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DEA Capacity Grant funded activities </a:t>
          </a:r>
        </a:p>
      </dsp:txBody>
      <dsp:txXfrm>
        <a:off x="8497233" y="1878442"/>
        <a:ext cx="1871592" cy="16832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50C9E-3522-459B-A097-E675E1C63F22}" type="datetimeFigureOut">
              <a:rPr lang="en-US" smtClean="0"/>
              <a:t>7/11/2024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5E3BA-189C-4FA3-8102-A1501FDC7743}" type="slidenum">
              <a:rPr lang="en-US" smtClean="0"/>
              <a:t>‹#›</a:t>
            </a:fld>
            <a:endParaRPr lang="en-US"/>
          </a:p>
        </p:txBody>
      </p:sp>
    </p:spTree>
    <p:extLst>
      <p:ext uri="{BB962C8B-B14F-4D97-AF65-F5344CB8AC3E}">
        <p14:creationId xmlns:p14="http://schemas.microsoft.com/office/powerpoint/2010/main" val="1795687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A1D5AA-3C64-4E02-9611-540B04E865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9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EBAC5-B4A4-AA47-ADBE-6F2669443CDE}"/>
              </a:ext>
            </a:extLst>
          </p:cNvPr>
          <p:cNvSpPr>
            <a:spLocks noGrp="1"/>
          </p:cNvSpPr>
          <p:nvPr>
            <p:ph type="ctrTitle"/>
          </p:nvPr>
        </p:nvSpPr>
        <p:spPr>
          <a:xfrm>
            <a:off x="1210962" y="1122363"/>
            <a:ext cx="9897762" cy="2387600"/>
          </a:xfrm>
          <a:prstGeom prst="rect">
            <a:avLst/>
          </a:prstGeom>
        </p:spPr>
        <p:txBody>
          <a:bodyPr anchor="b">
            <a:normAutofit/>
          </a:bodyPr>
          <a:lstStyle>
            <a:lvl1pPr algn="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0C1B39D-16A7-F04E-8233-993530263FD8}"/>
              </a:ext>
            </a:extLst>
          </p:cNvPr>
          <p:cNvSpPr>
            <a:spLocks noGrp="1"/>
          </p:cNvSpPr>
          <p:nvPr>
            <p:ph type="subTitle" idx="1"/>
          </p:nvPr>
        </p:nvSpPr>
        <p:spPr>
          <a:xfrm>
            <a:off x="1210962" y="3602038"/>
            <a:ext cx="9897762" cy="1655762"/>
          </a:xfrm>
          <a:prstGeom prst="rect">
            <a:avLst/>
          </a:prstGeom>
        </p:spPr>
        <p:txBody>
          <a:bodyPr>
            <a:normAutofit/>
          </a:bodyPr>
          <a:lstStyle>
            <a:lvl1pPr marL="0" indent="0" algn="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1814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328FF-238F-1E43-94BA-AAF96FFAE7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00AEAC-C33F-B447-B32E-920D19834682}"/>
              </a:ext>
            </a:extLst>
          </p:cNvPr>
          <p:cNvSpPr>
            <a:spLocks noGrp="1"/>
          </p:cNvSpPr>
          <p:nvPr>
            <p:ph type="dt" sz="half" idx="10"/>
          </p:nvPr>
        </p:nvSpPr>
        <p:spPr/>
        <p:txBody>
          <a:bodyPr/>
          <a:lstStyle/>
          <a:p>
            <a:fld id="{667D5620-9EDC-234B-B472-A831CB557BAA}" type="datetimeFigureOut">
              <a:rPr lang="en-US" smtClean="0"/>
              <a:t>7/11/2024</a:t>
            </a:fld>
            <a:endParaRPr lang="en-US"/>
          </a:p>
        </p:txBody>
      </p:sp>
      <p:sp>
        <p:nvSpPr>
          <p:cNvPr id="4" name="Footer Placeholder 3">
            <a:extLst>
              <a:ext uri="{FF2B5EF4-FFF2-40B4-BE49-F238E27FC236}">
                <a16:creationId xmlns:a16="http://schemas.microsoft.com/office/drawing/2014/main" id="{5FD5B787-8B8C-CB4F-9878-47829D539E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D36722-6583-C94B-8756-79545A958E0B}"/>
              </a:ext>
            </a:extLst>
          </p:cNvPr>
          <p:cNvSpPr>
            <a:spLocks noGrp="1"/>
          </p:cNvSpPr>
          <p:nvPr>
            <p:ph type="sldNum" sz="quarter" idx="12"/>
          </p:nvPr>
        </p:nvSpPr>
        <p:spPr/>
        <p:txBody>
          <a:bodyPr/>
          <a:lstStyle/>
          <a:p>
            <a:fld id="{80D84599-41CE-F548-B12D-3BC3B7F9B128}" type="slidenum">
              <a:rPr lang="en-US" smtClean="0"/>
              <a:t>‹#›</a:t>
            </a:fld>
            <a:endParaRPr lang="en-US"/>
          </a:p>
        </p:txBody>
      </p:sp>
    </p:spTree>
    <p:extLst>
      <p:ext uri="{BB962C8B-B14F-4D97-AF65-F5344CB8AC3E}">
        <p14:creationId xmlns:p14="http://schemas.microsoft.com/office/powerpoint/2010/main" val="122843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9782-B08E-4643-8906-13699E635841}"/>
              </a:ext>
            </a:extLst>
          </p:cNvPr>
          <p:cNvSpPr>
            <a:spLocks noGrp="1"/>
          </p:cNvSpPr>
          <p:nvPr>
            <p:ph type="title"/>
          </p:nvPr>
        </p:nvSpPr>
        <p:spPr>
          <a:xfrm>
            <a:off x="838200" y="531340"/>
            <a:ext cx="10514012" cy="772297"/>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567B54B4-A1D5-7546-A53B-8E33A3514A17}"/>
              </a:ext>
            </a:extLst>
          </p:cNvPr>
          <p:cNvSpPr>
            <a:spLocks noGrp="1"/>
          </p:cNvSpPr>
          <p:nvPr>
            <p:ph idx="1"/>
          </p:nvPr>
        </p:nvSpPr>
        <p:spPr>
          <a:xfrm>
            <a:off x="5183188" y="1519881"/>
            <a:ext cx="6172200" cy="444843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B64DEA4-4C2D-2547-A0B9-2CB47C1BF315}"/>
              </a:ext>
            </a:extLst>
          </p:cNvPr>
          <p:cNvSpPr>
            <a:spLocks noGrp="1"/>
          </p:cNvSpPr>
          <p:nvPr>
            <p:ph type="body" sz="half" idx="2"/>
          </p:nvPr>
        </p:nvSpPr>
        <p:spPr>
          <a:xfrm>
            <a:off x="839788" y="1519881"/>
            <a:ext cx="3932237" cy="444843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81F88964-7610-664F-8B7F-DE12C0ABEC37}"/>
              </a:ext>
            </a:extLst>
          </p:cNvPr>
          <p:cNvSpPr>
            <a:spLocks noGrp="1"/>
          </p:cNvSpPr>
          <p:nvPr>
            <p:ph type="dt" sz="half" idx="10"/>
          </p:nvPr>
        </p:nvSpPr>
        <p:spPr/>
        <p:txBody>
          <a:bodyPr/>
          <a:lstStyle/>
          <a:p>
            <a:fld id="{667D5620-9EDC-234B-B472-A831CB557BAA}" type="datetimeFigureOut">
              <a:rPr lang="en-US" smtClean="0"/>
              <a:t>7/11/2024</a:t>
            </a:fld>
            <a:endParaRPr lang="en-US"/>
          </a:p>
        </p:txBody>
      </p:sp>
      <p:sp>
        <p:nvSpPr>
          <p:cNvPr id="6" name="Footer Placeholder 5">
            <a:extLst>
              <a:ext uri="{FF2B5EF4-FFF2-40B4-BE49-F238E27FC236}">
                <a16:creationId xmlns:a16="http://schemas.microsoft.com/office/drawing/2014/main" id="{5DB8C5A0-4BC9-2E45-954E-E55AE8F3C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CE3B7-397C-7B4B-B04A-FD1DE6843462}"/>
              </a:ext>
            </a:extLst>
          </p:cNvPr>
          <p:cNvSpPr>
            <a:spLocks noGrp="1"/>
          </p:cNvSpPr>
          <p:nvPr>
            <p:ph type="sldNum" sz="quarter" idx="12"/>
          </p:nvPr>
        </p:nvSpPr>
        <p:spPr/>
        <p:txBody>
          <a:bodyPr/>
          <a:lstStyle/>
          <a:p>
            <a:fld id="{80D84599-41CE-F548-B12D-3BC3B7F9B128}" type="slidenum">
              <a:rPr lang="en-US" smtClean="0"/>
              <a:t>‹#›</a:t>
            </a:fld>
            <a:endParaRPr lang="en-US"/>
          </a:p>
        </p:txBody>
      </p:sp>
    </p:spTree>
    <p:extLst>
      <p:ext uri="{BB962C8B-B14F-4D97-AF65-F5344CB8AC3E}">
        <p14:creationId xmlns:p14="http://schemas.microsoft.com/office/powerpoint/2010/main" val="1670416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9782-B08E-4643-8906-13699E635841}"/>
              </a:ext>
            </a:extLst>
          </p:cNvPr>
          <p:cNvSpPr>
            <a:spLocks noGrp="1"/>
          </p:cNvSpPr>
          <p:nvPr>
            <p:ph type="title"/>
          </p:nvPr>
        </p:nvSpPr>
        <p:spPr>
          <a:xfrm>
            <a:off x="838200"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6B64DEA4-4C2D-2547-A0B9-2CB47C1BF315}"/>
              </a:ext>
            </a:extLst>
          </p:cNvPr>
          <p:cNvSpPr>
            <a:spLocks noGrp="1"/>
          </p:cNvSpPr>
          <p:nvPr>
            <p:ph type="body" sz="half" idx="2"/>
          </p:nvPr>
        </p:nvSpPr>
        <p:spPr>
          <a:xfrm>
            <a:off x="838200"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81F88964-7610-664F-8B7F-DE12C0ABEC37}"/>
              </a:ext>
            </a:extLst>
          </p:cNvPr>
          <p:cNvSpPr>
            <a:spLocks noGrp="1"/>
          </p:cNvSpPr>
          <p:nvPr>
            <p:ph type="dt" sz="half" idx="10"/>
          </p:nvPr>
        </p:nvSpPr>
        <p:spPr/>
        <p:txBody>
          <a:bodyPr/>
          <a:lstStyle/>
          <a:p>
            <a:fld id="{667D5620-9EDC-234B-B472-A831CB557BAA}" type="datetimeFigureOut">
              <a:rPr lang="en-US" smtClean="0"/>
              <a:t>7/11/2024</a:t>
            </a:fld>
            <a:endParaRPr lang="en-US"/>
          </a:p>
        </p:txBody>
      </p:sp>
      <p:sp>
        <p:nvSpPr>
          <p:cNvPr id="6" name="Footer Placeholder 5">
            <a:extLst>
              <a:ext uri="{FF2B5EF4-FFF2-40B4-BE49-F238E27FC236}">
                <a16:creationId xmlns:a16="http://schemas.microsoft.com/office/drawing/2014/main" id="{5DB8C5A0-4BC9-2E45-954E-E55AE8F3C1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DCE3B7-397C-7B4B-B04A-FD1DE6843462}"/>
              </a:ext>
            </a:extLst>
          </p:cNvPr>
          <p:cNvSpPr>
            <a:spLocks noGrp="1"/>
          </p:cNvSpPr>
          <p:nvPr>
            <p:ph type="sldNum" sz="quarter" idx="12"/>
          </p:nvPr>
        </p:nvSpPr>
        <p:spPr/>
        <p:txBody>
          <a:bodyPr/>
          <a:lstStyle/>
          <a:p>
            <a:fld id="{80D84599-41CE-F548-B12D-3BC3B7F9B128}" type="slidenum">
              <a:rPr lang="en-US" smtClean="0"/>
              <a:t>‹#›</a:t>
            </a:fld>
            <a:endParaRPr lang="en-US"/>
          </a:p>
        </p:txBody>
      </p:sp>
      <p:sp>
        <p:nvSpPr>
          <p:cNvPr id="8" name="Picture Placeholder 2">
            <a:extLst>
              <a:ext uri="{FF2B5EF4-FFF2-40B4-BE49-F238E27FC236}">
                <a16:creationId xmlns:a16="http://schemas.microsoft.com/office/drawing/2014/main" id="{D582095A-7902-3D43-9974-B3F539F1D53F}"/>
              </a:ext>
            </a:extLst>
          </p:cNvPr>
          <p:cNvSpPr>
            <a:spLocks noGrp="1"/>
          </p:cNvSpPr>
          <p:nvPr>
            <p:ph type="pic" idx="1"/>
          </p:nvPr>
        </p:nvSpPr>
        <p:spPr>
          <a:xfrm>
            <a:off x="5181600" y="967646"/>
            <a:ext cx="6172200" cy="4873625"/>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2161784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84135"/>
            <a:ext cx="11121570" cy="4061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E39C950-FA85-4446-B89F-73DE20872B15}" type="slidenum">
              <a:rPr lang="en-US" smtClean="0"/>
              <a:t>‹#›</a:t>
            </a:fld>
            <a:endParaRPr lang="en-US" dirty="0"/>
          </a:p>
        </p:txBody>
      </p:sp>
      <p:sp>
        <p:nvSpPr>
          <p:cNvPr id="4" name="Title 3">
            <a:extLst>
              <a:ext uri="{FF2B5EF4-FFF2-40B4-BE49-F238E27FC236}">
                <a16:creationId xmlns:a16="http://schemas.microsoft.com/office/drawing/2014/main" id="{EE11B996-A0AB-004E-B1C6-F33FBEEE06E1}"/>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44067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40F7-90D0-6549-85C9-CB19B947EC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578154-544E-A443-A745-12EA43A7197F}"/>
              </a:ext>
            </a:extLst>
          </p:cNvPr>
          <p:cNvSpPr>
            <a:spLocks noGrp="1"/>
          </p:cNvSpPr>
          <p:nvPr>
            <p:ph type="dt" sz="half" idx="10"/>
          </p:nvPr>
        </p:nvSpPr>
        <p:spPr/>
        <p:txBody>
          <a:bodyPr/>
          <a:lstStyle/>
          <a:p>
            <a:fld id="{38E1F46A-AD5E-624C-91E1-44365F562CB7}" type="datetimeFigureOut">
              <a:rPr lang="en-US" smtClean="0"/>
              <a:t>7/11/2024</a:t>
            </a:fld>
            <a:endParaRPr lang="en-US"/>
          </a:p>
        </p:txBody>
      </p:sp>
      <p:sp>
        <p:nvSpPr>
          <p:cNvPr id="4" name="Footer Placeholder 3">
            <a:extLst>
              <a:ext uri="{FF2B5EF4-FFF2-40B4-BE49-F238E27FC236}">
                <a16:creationId xmlns:a16="http://schemas.microsoft.com/office/drawing/2014/main" id="{781CF42B-0F69-9445-8442-7C2667A8CD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E7D806-5832-0B47-A915-06AB24F1D610}"/>
              </a:ext>
            </a:extLst>
          </p:cNvPr>
          <p:cNvSpPr>
            <a:spLocks noGrp="1"/>
          </p:cNvSpPr>
          <p:nvPr>
            <p:ph type="sldNum" sz="quarter" idx="12"/>
          </p:nvPr>
        </p:nvSpPr>
        <p:spPr/>
        <p:txBody>
          <a:bodyPr/>
          <a:lstStyle/>
          <a:p>
            <a:fld id="{A199AE5B-B4CA-814A-9B2F-FF9705939BE0}" type="slidenum">
              <a:rPr lang="en-US" smtClean="0"/>
              <a:t>‹#›</a:t>
            </a:fld>
            <a:endParaRPr lang="en-US"/>
          </a:p>
        </p:txBody>
      </p:sp>
    </p:spTree>
    <p:extLst>
      <p:ext uri="{BB962C8B-B14F-4D97-AF65-F5344CB8AC3E}">
        <p14:creationId xmlns:p14="http://schemas.microsoft.com/office/powerpoint/2010/main" val="3232814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5AA68F-76CC-E840-B133-1393119DF032}"/>
              </a:ext>
            </a:extLst>
          </p:cNvPr>
          <p:cNvSpPr>
            <a:spLocks noGrp="1"/>
          </p:cNvSpPr>
          <p:nvPr>
            <p:ph type="dt" sz="half" idx="10"/>
          </p:nvPr>
        </p:nvSpPr>
        <p:spPr/>
        <p:txBody>
          <a:bodyPr/>
          <a:lstStyle/>
          <a:p>
            <a:fld id="{38E1F46A-AD5E-624C-91E1-44365F562CB7}" type="datetimeFigureOut">
              <a:rPr lang="en-US" smtClean="0"/>
              <a:t>7/11/2024</a:t>
            </a:fld>
            <a:endParaRPr lang="en-US"/>
          </a:p>
        </p:txBody>
      </p:sp>
      <p:sp>
        <p:nvSpPr>
          <p:cNvPr id="3" name="Footer Placeholder 2">
            <a:extLst>
              <a:ext uri="{FF2B5EF4-FFF2-40B4-BE49-F238E27FC236}">
                <a16:creationId xmlns:a16="http://schemas.microsoft.com/office/drawing/2014/main" id="{24AE0CF3-8A8E-EB48-9E2E-A21178DB2C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A55233-A3DD-0C46-B4C6-E38B14CB235C}"/>
              </a:ext>
            </a:extLst>
          </p:cNvPr>
          <p:cNvSpPr>
            <a:spLocks noGrp="1"/>
          </p:cNvSpPr>
          <p:nvPr>
            <p:ph type="sldNum" sz="quarter" idx="12"/>
          </p:nvPr>
        </p:nvSpPr>
        <p:spPr/>
        <p:txBody>
          <a:bodyPr/>
          <a:lstStyle/>
          <a:p>
            <a:fld id="{A199AE5B-B4CA-814A-9B2F-FF9705939BE0}" type="slidenum">
              <a:rPr lang="en-US" smtClean="0"/>
              <a:t>‹#›</a:t>
            </a:fld>
            <a:endParaRPr lang="en-US"/>
          </a:p>
        </p:txBody>
      </p:sp>
    </p:spTree>
    <p:extLst>
      <p:ext uri="{BB962C8B-B14F-4D97-AF65-F5344CB8AC3E}">
        <p14:creationId xmlns:p14="http://schemas.microsoft.com/office/powerpoint/2010/main" val="3936210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732E9-B5AB-4844-B248-6D3EE003EA56}"/>
              </a:ext>
            </a:extLst>
          </p:cNvPr>
          <p:cNvSpPr>
            <a:spLocks noGrp="1"/>
          </p:cNvSpPr>
          <p:nvPr>
            <p:ph type="title"/>
          </p:nvPr>
        </p:nvSpPr>
        <p:spPr>
          <a:xfrm>
            <a:off x="838200" y="748187"/>
            <a:ext cx="10515600" cy="771697"/>
          </a:xfrm>
        </p:spPr>
        <p:txBody>
          <a:bodyPr anchor="t"/>
          <a:lstStyle/>
          <a:p>
            <a:r>
              <a:rPr lang="en-US" dirty="0"/>
              <a:t>Click to edit Master title style</a:t>
            </a:r>
          </a:p>
        </p:txBody>
      </p:sp>
      <p:sp>
        <p:nvSpPr>
          <p:cNvPr id="3" name="Date Placeholder 2">
            <a:extLst>
              <a:ext uri="{FF2B5EF4-FFF2-40B4-BE49-F238E27FC236}">
                <a16:creationId xmlns:a16="http://schemas.microsoft.com/office/drawing/2014/main" id="{A2D279B4-2E93-2E4A-9834-2F6DA51129AC}"/>
              </a:ext>
            </a:extLst>
          </p:cNvPr>
          <p:cNvSpPr>
            <a:spLocks noGrp="1"/>
          </p:cNvSpPr>
          <p:nvPr>
            <p:ph type="dt" sz="half" idx="10"/>
          </p:nvPr>
        </p:nvSpPr>
        <p:spPr/>
        <p:txBody>
          <a:bodyPr/>
          <a:lstStyle/>
          <a:p>
            <a:fld id="{38E1F46A-AD5E-624C-91E1-44365F562CB7}" type="datetimeFigureOut">
              <a:rPr lang="en-US" smtClean="0"/>
              <a:t>7/11/2024</a:t>
            </a:fld>
            <a:endParaRPr lang="en-US"/>
          </a:p>
        </p:txBody>
      </p:sp>
      <p:sp>
        <p:nvSpPr>
          <p:cNvPr id="4" name="Footer Placeholder 3">
            <a:extLst>
              <a:ext uri="{FF2B5EF4-FFF2-40B4-BE49-F238E27FC236}">
                <a16:creationId xmlns:a16="http://schemas.microsoft.com/office/drawing/2014/main" id="{8B749B09-9905-094A-BCC1-266FD1D17A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B091BA-5AD6-AB47-ADA0-7C0BB2B176A4}"/>
              </a:ext>
            </a:extLst>
          </p:cNvPr>
          <p:cNvSpPr>
            <a:spLocks noGrp="1"/>
          </p:cNvSpPr>
          <p:nvPr>
            <p:ph type="sldNum" sz="quarter" idx="12"/>
          </p:nvPr>
        </p:nvSpPr>
        <p:spPr/>
        <p:txBody>
          <a:bodyPr/>
          <a:lstStyle/>
          <a:p>
            <a:fld id="{A199AE5B-B4CA-814A-9B2F-FF9705939BE0}" type="slidenum">
              <a:rPr lang="en-US" smtClean="0"/>
              <a:t>‹#›</a:t>
            </a:fld>
            <a:endParaRPr lang="en-US"/>
          </a:p>
        </p:txBody>
      </p:sp>
      <p:sp>
        <p:nvSpPr>
          <p:cNvPr id="6" name="Picture Placeholder 2">
            <a:extLst>
              <a:ext uri="{FF2B5EF4-FFF2-40B4-BE49-F238E27FC236}">
                <a16:creationId xmlns:a16="http://schemas.microsoft.com/office/drawing/2014/main" id="{9372AADC-80D3-3246-B92C-4EAC8815F934}"/>
              </a:ext>
            </a:extLst>
          </p:cNvPr>
          <p:cNvSpPr>
            <a:spLocks noGrp="1"/>
          </p:cNvSpPr>
          <p:nvPr>
            <p:ph type="pic" idx="1"/>
          </p:nvPr>
        </p:nvSpPr>
        <p:spPr>
          <a:xfrm>
            <a:off x="838200" y="1680519"/>
            <a:ext cx="10517188" cy="4180531"/>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4111001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7C49243-DB25-FA44-9464-09326C0E3DA2}"/>
              </a:ext>
            </a:extLst>
          </p:cNvPr>
          <p:cNvSpPr>
            <a:spLocks noGrp="1"/>
          </p:cNvSpPr>
          <p:nvPr>
            <p:ph type="dt" sz="half" idx="10"/>
          </p:nvPr>
        </p:nvSpPr>
        <p:spPr/>
        <p:txBody>
          <a:bodyPr/>
          <a:lstStyle/>
          <a:p>
            <a:fld id="{9E54DE7D-6ADC-6241-9FE1-FE5D970ABFDC}" type="datetimeFigureOut">
              <a:rPr lang="en-US" smtClean="0"/>
              <a:pPr/>
              <a:t>7/11/2024</a:t>
            </a:fld>
            <a:endParaRPr lang="en-US" dirty="0"/>
          </a:p>
        </p:txBody>
      </p:sp>
      <p:sp>
        <p:nvSpPr>
          <p:cNvPr id="6" name="Footer Placeholder 5">
            <a:extLst>
              <a:ext uri="{FF2B5EF4-FFF2-40B4-BE49-F238E27FC236}">
                <a16:creationId xmlns:a16="http://schemas.microsoft.com/office/drawing/2014/main" id="{FD5E7C6D-2B17-8243-A527-D8EC13E5199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65E623-4654-514C-BC72-D635B66950D2}"/>
              </a:ext>
            </a:extLst>
          </p:cNvPr>
          <p:cNvSpPr>
            <a:spLocks noGrp="1"/>
          </p:cNvSpPr>
          <p:nvPr>
            <p:ph type="sldNum" sz="quarter" idx="12"/>
          </p:nvPr>
        </p:nvSpPr>
        <p:spPr/>
        <p:txBody>
          <a:bodyPr/>
          <a:lstStyle/>
          <a:p>
            <a:fld id="{96D279BE-A5AC-CF4D-B3E5-76B0C201770C}" type="slidenum">
              <a:rPr lang="en-US" smtClean="0"/>
              <a:pPr/>
              <a:t>‹#›</a:t>
            </a:fld>
            <a:endParaRPr lang="en-US" dirty="0"/>
          </a:p>
        </p:txBody>
      </p:sp>
    </p:spTree>
    <p:extLst>
      <p:ext uri="{BB962C8B-B14F-4D97-AF65-F5344CB8AC3E}">
        <p14:creationId xmlns:p14="http://schemas.microsoft.com/office/powerpoint/2010/main" val="2597711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8E867-8F5B-3548-888A-8294EA54B3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FF1DF1-19BC-5340-8309-81B2E3CFE7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3EB4FF-4B39-2442-8B95-43039EB09C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8144BF-1C68-4E44-B83B-963DBBE3DD6F}"/>
              </a:ext>
            </a:extLst>
          </p:cNvPr>
          <p:cNvSpPr>
            <a:spLocks noGrp="1"/>
          </p:cNvSpPr>
          <p:nvPr>
            <p:ph type="dt" sz="half" idx="10"/>
          </p:nvPr>
        </p:nvSpPr>
        <p:spPr/>
        <p:txBody>
          <a:bodyPr/>
          <a:lstStyle/>
          <a:p>
            <a:fld id="{9E54DE7D-6ADC-6241-9FE1-FE5D970ABFDC}" type="datetimeFigureOut">
              <a:rPr lang="en-US" smtClean="0"/>
              <a:t>7/11/2024</a:t>
            </a:fld>
            <a:endParaRPr lang="en-US"/>
          </a:p>
        </p:txBody>
      </p:sp>
      <p:sp>
        <p:nvSpPr>
          <p:cNvPr id="6" name="Footer Placeholder 5">
            <a:extLst>
              <a:ext uri="{FF2B5EF4-FFF2-40B4-BE49-F238E27FC236}">
                <a16:creationId xmlns:a16="http://schemas.microsoft.com/office/drawing/2014/main" id="{7BCFEFB8-E074-7848-B213-CB6ECDEB66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FDE33-437B-3349-9787-C6DCEFE17AF6}"/>
              </a:ext>
            </a:extLst>
          </p:cNvPr>
          <p:cNvSpPr>
            <a:spLocks noGrp="1"/>
          </p:cNvSpPr>
          <p:nvPr>
            <p:ph type="sldNum" sz="quarter" idx="12"/>
          </p:nvPr>
        </p:nvSpPr>
        <p:spPr/>
        <p:txBody>
          <a:bodyPr/>
          <a:lstStyle/>
          <a:p>
            <a:fld id="{96D279BE-A5AC-CF4D-B3E5-76B0C201770C}" type="slidenum">
              <a:rPr lang="en-US" smtClean="0"/>
              <a:t>‹#›</a:t>
            </a:fld>
            <a:endParaRPr lang="en-US"/>
          </a:p>
        </p:txBody>
      </p:sp>
    </p:spTree>
    <p:extLst>
      <p:ext uri="{BB962C8B-B14F-4D97-AF65-F5344CB8AC3E}">
        <p14:creationId xmlns:p14="http://schemas.microsoft.com/office/powerpoint/2010/main" val="2745415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B5E3-2AD7-0E4C-BA7C-3D8D9A8BC232}"/>
              </a:ext>
            </a:extLst>
          </p:cNvPr>
          <p:cNvSpPr>
            <a:spLocks noGrp="1"/>
          </p:cNvSpPr>
          <p:nvPr>
            <p:ph type="title"/>
          </p:nvPr>
        </p:nvSpPr>
        <p:spPr>
          <a:xfrm>
            <a:off x="635344" y="87601"/>
            <a:ext cx="10515600"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585CA9A-D25F-694A-B0AC-4D25041189C3}"/>
              </a:ext>
            </a:extLst>
          </p:cNvPr>
          <p:cNvSpPr>
            <a:spLocks noGrp="1"/>
          </p:cNvSpPr>
          <p:nvPr>
            <p:ph type="dt" sz="half" idx="10"/>
          </p:nvPr>
        </p:nvSpPr>
        <p:spPr/>
        <p:txBody>
          <a:bodyPr/>
          <a:lstStyle/>
          <a:p>
            <a:fld id="{9E54DE7D-6ADC-6241-9FE1-FE5D970ABFDC}" type="datetimeFigureOut">
              <a:rPr lang="en-US" smtClean="0"/>
              <a:t>7/11/2024</a:t>
            </a:fld>
            <a:endParaRPr lang="en-US"/>
          </a:p>
        </p:txBody>
      </p:sp>
      <p:sp>
        <p:nvSpPr>
          <p:cNvPr id="4" name="Footer Placeholder 3">
            <a:extLst>
              <a:ext uri="{FF2B5EF4-FFF2-40B4-BE49-F238E27FC236}">
                <a16:creationId xmlns:a16="http://schemas.microsoft.com/office/drawing/2014/main" id="{E36FC5BE-0A03-F443-999E-194C928267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1FF1E1-7CE4-F041-9941-AC97CE52B3FF}"/>
              </a:ext>
            </a:extLst>
          </p:cNvPr>
          <p:cNvSpPr>
            <a:spLocks noGrp="1"/>
          </p:cNvSpPr>
          <p:nvPr>
            <p:ph type="sldNum" sz="quarter" idx="12"/>
          </p:nvPr>
        </p:nvSpPr>
        <p:spPr/>
        <p:txBody>
          <a:bodyPr/>
          <a:lstStyle/>
          <a:p>
            <a:fld id="{96D279BE-A5AC-CF4D-B3E5-76B0C201770C}" type="slidenum">
              <a:rPr lang="en-US" smtClean="0"/>
              <a:t>‹#›</a:t>
            </a:fld>
            <a:endParaRPr lang="en-US"/>
          </a:p>
        </p:txBody>
      </p:sp>
      <p:sp>
        <p:nvSpPr>
          <p:cNvPr id="8" name="Rectangle 7">
            <a:extLst>
              <a:ext uri="{FF2B5EF4-FFF2-40B4-BE49-F238E27FC236}">
                <a16:creationId xmlns:a16="http://schemas.microsoft.com/office/drawing/2014/main" id="{59DB642D-0668-D245-9F8F-960A03267498}"/>
              </a:ext>
            </a:extLst>
          </p:cNvPr>
          <p:cNvSpPr/>
          <p:nvPr userDrawn="1"/>
        </p:nvSpPr>
        <p:spPr>
          <a:xfrm>
            <a:off x="4397240" y="1418458"/>
            <a:ext cx="3440472" cy="455483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0100A39-E02C-094B-B97B-563A62FC4C55}"/>
              </a:ext>
            </a:extLst>
          </p:cNvPr>
          <p:cNvSpPr/>
          <p:nvPr userDrawn="1"/>
        </p:nvSpPr>
        <p:spPr>
          <a:xfrm>
            <a:off x="706498" y="1413165"/>
            <a:ext cx="3440472" cy="455483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10" name="Rectangle 9">
            <a:extLst>
              <a:ext uri="{FF2B5EF4-FFF2-40B4-BE49-F238E27FC236}">
                <a16:creationId xmlns:a16="http://schemas.microsoft.com/office/drawing/2014/main" id="{5CADBDAE-F3CC-4746-A1C8-45FE3182652C}"/>
              </a:ext>
            </a:extLst>
          </p:cNvPr>
          <p:cNvSpPr/>
          <p:nvPr userDrawn="1"/>
        </p:nvSpPr>
        <p:spPr>
          <a:xfrm>
            <a:off x="8078591" y="1413164"/>
            <a:ext cx="3440472" cy="455483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D3DB069-741C-AC46-8AD4-B833B45FDED1}"/>
              </a:ext>
            </a:extLst>
          </p:cNvPr>
          <p:cNvSpPr/>
          <p:nvPr userDrawn="1"/>
        </p:nvSpPr>
        <p:spPr>
          <a:xfrm>
            <a:off x="901142" y="1876303"/>
            <a:ext cx="3036826" cy="388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3DE005-6717-044D-8E10-379C18D30C29}"/>
              </a:ext>
            </a:extLst>
          </p:cNvPr>
          <p:cNvSpPr/>
          <p:nvPr userDrawn="1"/>
        </p:nvSpPr>
        <p:spPr>
          <a:xfrm>
            <a:off x="4601547" y="1876303"/>
            <a:ext cx="3036826" cy="388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C52A9A-32CA-F749-8A25-C83CDD236D93}"/>
              </a:ext>
            </a:extLst>
          </p:cNvPr>
          <p:cNvSpPr/>
          <p:nvPr userDrawn="1"/>
        </p:nvSpPr>
        <p:spPr>
          <a:xfrm>
            <a:off x="8280414" y="1876303"/>
            <a:ext cx="3036826" cy="3886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05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1796-BCF3-334B-9673-388F54FE3991}"/>
              </a:ext>
            </a:extLst>
          </p:cNvPr>
          <p:cNvSpPr>
            <a:spLocks noGrp="1"/>
          </p:cNvSpPr>
          <p:nvPr>
            <p:ph type="ctrTitle"/>
          </p:nvPr>
        </p:nvSpPr>
        <p:spPr>
          <a:xfrm>
            <a:off x="1087395" y="1122363"/>
            <a:ext cx="10132540" cy="2387600"/>
          </a:xfrm>
          <a:prstGeom prst="rect">
            <a:avLst/>
          </a:prstGeom>
        </p:spPr>
        <p:txBody>
          <a:bodyPr anchor="b">
            <a:normAutofit/>
          </a:bodyPr>
          <a:lstStyle>
            <a:lvl1pPr algn="r">
              <a:defRPr sz="4800"/>
            </a:lvl1pPr>
          </a:lstStyle>
          <a:p>
            <a:r>
              <a:rPr lang="en-US" dirty="0"/>
              <a:t>Click to edit Master title style</a:t>
            </a:r>
          </a:p>
        </p:txBody>
      </p:sp>
      <p:sp>
        <p:nvSpPr>
          <p:cNvPr id="3" name="Subtitle 2">
            <a:extLst>
              <a:ext uri="{FF2B5EF4-FFF2-40B4-BE49-F238E27FC236}">
                <a16:creationId xmlns:a16="http://schemas.microsoft.com/office/drawing/2014/main" id="{FAB82F3B-D46D-9C49-BB37-6CAC15C50B7A}"/>
              </a:ext>
            </a:extLst>
          </p:cNvPr>
          <p:cNvSpPr>
            <a:spLocks noGrp="1"/>
          </p:cNvSpPr>
          <p:nvPr>
            <p:ph type="subTitle" idx="1"/>
          </p:nvPr>
        </p:nvSpPr>
        <p:spPr>
          <a:xfrm>
            <a:off x="1087395" y="3602038"/>
            <a:ext cx="10132539" cy="1655762"/>
          </a:xfrm>
          <a:prstGeom prst="rect">
            <a:avLst/>
          </a:prstGeom>
        </p:spPr>
        <p:txBody>
          <a:bodyPr>
            <a:normAutofit/>
          </a:bodyPr>
          <a:lstStyle>
            <a:lvl1pPr marL="0" indent="0" algn="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625170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9940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315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BC060-4FA2-2249-AD5E-DD2363CDDF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2BBDF-8CE0-DB4E-B65F-FC724A3C7681}"/>
              </a:ext>
            </a:extLst>
          </p:cNvPr>
          <p:cNvSpPr>
            <a:spLocks noGrp="1"/>
          </p:cNvSpPr>
          <p:nvPr>
            <p:ph sz="half" idx="1"/>
          </p:nvPr>
        </p:nvSpPr>
        <p:spPr>
          <a:xfrm>
            <a:off x="838200" y="1825625"/>
            <a:ext cx="5181600" cy="4167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B729D7-369B-8842-993B-FE3F105770CA}"/>
              </a:ext>
            </a:extLst>
          </p:cNvPr>
          <p:cNvSpPr>
            <a:spLocks noGrp="1"/>
          </p:cNvSpPr>
          <p:nvPr>
            <p:ph sz="half" idx="2"/>
          </p:nvPr>
        </p:nvSpPr>
        <p:spPr>
          <a:xfrm>
            <a:off x="6172200" y="1825625"/>
            <a:ext cx="5181600" cy="4167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E90D39-A56E-084D-B579-AA9AF9908D0D}"/>
              </a:ext>
            </a:extLst>
          </p:cNvPr>
          <p:cNvSpPr>
            <a:spLocks noGrp="1"/>
          </p:cNvSpPr>
          <p:nvPr>
            <p:ph type="dt" sz="half" idx="10"/>
          </p:nvPr>
        </p:nvSpPr>
        <p:spPr/>
        <p:txBody>
          <a:bodyPr/>
          <a:lstStyle/>
          <a:p>
            <a:fld id="{667D5620-9EDC-234B-B472-A831CB557BAA}" type="datetimeFigureOut">
              <a:rPr lang="en-US" smtClean="0"/>
              <a:t>7/11/2024</a:t>
            </a:fld>
            <a:endParaRPr lang="en-US"/>
          </a:p>
        </p:txBody>
      </p:sp>
      <p:sp>
        <p:nvSpPr>
          <p:cNvPr id="6" name="Footer Placeholder 5">
            <a:extLst>
              <a:ext uri="{FF2B5EF4-FFF2-40B4-BE49-F238E27FC236}">
                <a16:creationId xmlns:a16="http://schemas.microsoft.com/office/drawing/2014/main" id="{BB4A9918-C667-A549-A1F6-88773952C2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515FBB-9E2A-BB4E-8D70-B01B8043A72B}"/>
              </a:ext>
            </a:extLst>
          </p:cNvPr>
          <p:cNvSpPr>
            <a:spLocks noGrp="1"/>
          </p:cNvSpPr>
          <p:nvPr>
            <p:ph type="sldNum" sz="quarter" idx="12"/>
          </p:nvPr>
        </p:nvSpPr>
        <p:spPr/>
        <p:txBody>
          <a:bodyPr/>
          <a:lstStyle/>
          <a:p>
            <a:fld id="{80D84599-41CE-F548-B12D-3BC3B7F9B128}" type="slidenum">
              <a:rPr lang="en-US" smtClean="0"/>
              <a:t>‹#›</a:t>
            </a:fld>
            <a:endParaRPr lang="en-US"/>
          </a:p>
        </p:txBody>
      </p:sp>
    </p:spTree>
    <p:extLst>
      <p:ext uri="{BB962C8B-B14F-4D97-AF65-F5344CB8AC3E}">
        <p14:creationId xmlns:p14="http://schemas.microsoft.com/office/powerpoint/2010/main" val="7534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4A7F-0DA6-A742-BD26-5E46EFDCB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32B70D-4969-4141-9723-DD7CE75FCA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AD52A-03F1-7844-B3F9-DFAB0C6D67A9}"/>
              </a:ext>
            </a:extLst>
          </p:cNvPr>
          <p:cNvSpPr>
            <a:spLocks noGrp="1"/>
          </p:cNvSpPr>
          <p:nvPr>
            <p:ph type="dt" sz="half" idx="10"/>
          </p:nvPr>
        </p:nvSpPr>
        <p:spPr/>
        <p:txBody>
          <a:bodyPr/>
          <a:lstStyle/>
          <a:p>
            <a:fld id="{667D5620-9EDC-234B-B472-A831CB557BAA}" type="datetimeFigureOut">
              <a:rPr lang="en-US" smtClean="0"/>
              <a:t>7/11/2024</a:t>
            </a:fld>
            <a:endParaRPr lang="en-US"/>
          </a:p>
        </p:txBody>
      </p:sp>
      <p:sp>
        <p:nvSpPr>
          <p:cNvPr id="5" name="Footer Placeholder 4">
            <a:extLst>
              <a:ext uri="{FF2B5EF4-FFF2-40B4-BE49-F238E27FC236}">
                <a16:creationId xmlns:a16="http://schemas.microsoft.com/office/drawing/2014/main" id="{C1814809-C6BA-0744-A2AE-A4881FAD0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EF9C9-0295-E548-89CA-F0827BD42901}"/>
              </a:ext>
            </a:extLst>
          </p:cNvPr>
          <p:cNvSpPr>
            <a:spLocks noGrp="1"/>
          </p:cNvSpPr>
          <p:nvPr>
            <p:ph type="sldNum" sz="quarter" idx="12"/>
          </p:nvPr>
        </p:nvSpPr>
        <p:spPr/>
        <p:txBody>
          <a:bodyPr/>
          <a:lstStyle/>
          <a:p>
            <a:fld id="{80D84599-41CE-F548-B12D-3BC3B7F9B128}" type="slidenum">
              <a:rPr lang="en-US" smtClean="0"/>
              <a:t>‹#›</a:t>
            </a:fld>
            <a:endParaRPr lang="en-US"/>
          </a:p>
        </p:txBody>
      </p:sp>
    </p:spTree>
    <p:extLst>
      <p:ext uri="{BB962C8B-B14F-4D97-AF65-F5344CB8AC3E}">
        <p14:creationId xmlns:p14="http://schemas.microsoft.com/office/powerpoint/2010/main" val="2139158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12FF-9751-024F-ADD7-BE652608DCC7}"/>
              </a:ext>
            </a:extLst>
          </p:cNvPr>
          <p:cNvSpPr>
            <a:spLocks noGrp="1"/>
          </p:cNvSpPr>
          <p:nvPr>
            <p:ph type="title"/>
          </p:nvPr>
        </p:nvSpPr>
        <p:spPr>
          <a:xfrm>
            <a:off x="831850" y="1178397"/>
            <a:ext cx="10515600" cy="2852737"/>
          </a:xfrm>
          <a:prstGeom prst="rect">
            <a:avLst/>
          </a:prstGeom>
        </p:spPr>
        <p:txBody>
          <a:bodyPr anchor="b">
            <a:normAutofit/>
          </a:bodyPr>
          <a:lstStyle>
            <a:lvl1pPr algn="r">
              <a:defRPr sz="4600"/>
            </a:lvl1pPr>
          </a:lstStyle>
          <a:p>
            <a:r>
              <a:rPr lang="en-US" dirty="0"/>
              <a:t>Click to edit Master title style</a:t>
            </a:r>
          </a:p>
        </p:txBody>
      </p:sp>
      <p:sp>
        <p:nvSpPr>
          <p:cNvPr id="3" name="Text Placeholder 2">
            <a:extLst>
              <a:ext uri="{FF2B5EF4-FFF2-40B4-BE49-F238E27FC236}">
                <a16:creationId xmlns:a16="http://schemas.microsoft.com/office/drawing/2014/main" id="{0E19B6AD-6632-F34C-BDFB-81E6A6ED6896}"/>
              </a:ext>
            </a:extLst>
          </p:cNvPr>
          <p:cNvSpPr>
            <a:spLocks noGrp="1"/>
          </p:cNvSpPr>
          <p:nvPr>
            <p:ph type="body" idx="1"/>
          </p:nvPr>
        </p:nvSpPr>
        <p:spPr>
          <a:xfrm>
            <a:off x="831850" y="4058122"/>
            <a:ext cx="10515600" cy="1500187"/>
          </a:xfrm>
          <a:prstGeom prst="rect">
            <a:avLst/>
          </a:prstGeom>
        </p:spPr>
        <p:txBody>
          <a:bodyPr>
            <a:normAutofit/>
          </a:bodyPr>
          <a:lstStyle>
            <a:lvl1pPr marL="0" indent="0" algn="r">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702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84A7F-0DA6-A742-BD26-5E46EFDCB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32B70D-4969-4141-9723-DD7CE75FCA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5AD52A-03F1-7844-B3F9-DFAB0C6D67A9}"/>
              </a:ext>
            </a:extLst>
          </p:cNvPr>
          <p:cNvSpPr>
            <a:spLocks noGrp="1"/>
          </p:cNvSpPr>
          <p:nvPr>
            <p:ph type="dt" sz="half" idx="10"/>
          </p:nvPr>
        </p:nvSpPr>
        <p:spPr/>
        <p:txBody>
          <a:bodyPr/>
          <a:lstStyle/>
          <a:p>
            <a:fld id="{667D5620-9EDC-234B-B472-A831CB557BAA}" type="datetimeFigureOut">
              <a:rPr lang="en-US" smtClean="0"/>
              <a:t>7/11/2024</a:t>
            </a:fld>
            <a:endParaRPr lang="en-US"/>
          </a:p>
        </p:txBody>
      </p:sp>
      <p:sp>
        <p:nvSpPr>
          <p:cNvPr id="5" name="Footer Placeholder 4">
            <a:extLst>
              <a:ext uri="{FF2B5EF4-FFF2-40B4-BE49-F238E27FC236}">
                <a16:creationId xmlns:a16="http://schemas.microsoft.com/office/drawing/2014/main" id="{C1814809-C6BA-0744-A2AE-A4881FAD0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EF9C9-0295-E548-89CA-F0827BD42901}"/>
              </a:ext>
            </a:extLst>
          </p:cNvPr>
          <p:cNvSpPr>
            <a:spLocks noGrp="1"/>
          </p:cNvSpPr>
          <p:nvPr>
            <p:ph type="sldNum" sz="quarter" idx="12"/>
          </p:nvPr>
        </p:nvSpPr>
        <p:spPr/>
        <p:txBody>
          <a:bodyPr/>
          <a:lstStyle/>
          <a:p>
            <a:fld id="{80D84599-41CE-F548-B12D-3BC3B7F9B128}" type="slidenum">
              <a:rPr lang="en-US" smtClean="0"/>
              <a:t>‹#›</a:t>
            </a:fld>
            <a:endParaRPr lang="en-US"/>
          </a:p>
        </p:txBody>
      </p:sp>
    </p:spTree>
    <p:extLst>
      <p:ext uri="{BB962C8B-B14F-4D97-AF65-F5344CB8AC3E}">
        <p14:creationId xmlns:p14="http://schemas.microsoft.com/office/powerpoint/2010/main" val="99160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BC060-4FA2-2249-AD5E-DD2363CDDF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2BBDF-8CE0-DB4E-B65F-FC724A3C7681}"/>
              </a:ext>
            </a:extLst>
          </p:cNvPr>
          <p:cNvSpPr>
            <a:spLocks noGrp="1"/>
          </p:cNvSpPr>
          <p:nvPr>
            <p:ph sz="half" idx="1"/>
          </p:nvPr>
        </p:nvSpPr>
        <p:spPr>
          <a:xfrm>
            <a:off x="838200" y="1825625"/>
            <a:ext cx="5181600" cy="4167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B729D7-369B-8842-993B-FE3F105770CA}"/>
              </a:ext>
            </a:extLst>
          </p:cNvPr>
          <p:cNvSpPr>
            <a:spLocks noGrp="1"/>
          </p:cNvSpPr>
          <p:nvPr>
            <p:ph sz="half" idx="2"/>
          </p:nvPr>
        </p:nvSpPr>
        <p:spPr>
          <a:xfrm>
            <a:off x="6172200" y="1825625"/>
            <a:ext cx="5181600" cy="416740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E90D39-A56E-084D-B579-AA9AF9908D0D}"/>
              </a:ext>
            </a:extLst>
          </p:cNvPr>
          <p:cNvSpPr>
            <a:spLocks noGrp="1"/>
          </p:cNvSpPr>
          <p:nvPr>
            <p:ph type="dt" sz="half" idx="10"/>
          </p:nvPr>
        </p:nvSpPr>
        <p:spPr/>
        <p:txBody>
          <a:bodyPr/>
          <a:lstStyle/>
          <a:p>
            <a:fld id="{667D5620-9EDC-234B-B472-A831CB557BAA}" type="datetimeFigureOut">
              <a:rPr lang="en-US" smtClean="0"/>
              <a:t>7/11/2024</a:t>
            </a:fld>
            <a:endParaRPr lang="en-US"/>
          </a:p>
        </p:txBody>
      </p:sp>
      <p:sp>
        <p:nvSpPr>
          <p:cNvPr id="6" name="Footer Placeholder 5">
            <a:extLst>
              <a:ext uri="{FF2B5EF4-FFF2-40B4-BE49-F238E27FC236}">
                <a16:creationId xmlns:a16="http://schemas.microsoft.com/office/drawing/2014/main" id="{BB4A9918-C667-A549-A1F6-88773952C2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515FBB-9E2A-BB4E-8D70-B01B8043A72B}"/>
              </a:ext>
            </a:extLst>
          </p:cNvPr>
          <p:cNvSpPr>
            <a:spLocks noGrp="1"/>
          </p:cNvSpPr>
          <p:nvPr>
            <p:ph type="sldNum" sz="quarter" idx="12"/>
          </p:nvPr>
        </p:nvSpPr>
        <p:spPr/>
        <p:txBody>
          <a:bodyPr/>
          <a:lstStyle/>
          <a:p>
            <a:fld id="{80D84599-41CE-F548-B12D-3BC3B7F9B128}" type="slidenum">
              <a:rPr lang="en-US" smtClean="0"/>
              <a:t>‹#›</a:t>
            </a:fld>
            <a:endParaRPr lang="en-US"/>
          </a:p>
        </p:txBody>
      </p:sp>
    </p:spTree>
    <p:extLst>
      <p:ext uri="{BB962C8B-B14F-4D97-AF65-F5344CB8AC3E}">
        <p14:creationId xmlns:p14="http://schemas.microsoft.com/office/powerpoint/2010/main" val="3057362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DC37-F846-0F4D-8218-ED2C66CCF4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74BAB9-B181-8C40-99F7-53E917B2264B}"/>
              </a:ext>
            </a:extLst>
          </p:cNvPr>
          <p:cNvSpPr>
            <a:spLocks noGrp="1"/>
          </p:cNvSpPr>
          <p:nvPr>
            <p:ph type="body" idx="1"/>
          </p:nvPr>
        </p:nvSpPr>
        <p:spPr>
          <a:xfrm>
            <a:off x="839788" y="1681163"/>
            <a:ext cx="5157787" cy="823912"/>
          </a:xfrm>
        </p:spPr>
        <p:txBody>
          <a:bodyPr anchor="b"/>
          <a:lstStyle>
            <a:lvl1pPr marL="0" indent="0">
              <a:buNone/>
              <a:defRPr sz="2400" b="1">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5FD0E3B-0DE2-6A4E-9363-00F300A42548}"/>
              </a:ext>
            </a:extLst>
          </p:cNvPr>
          <p:cNvSpPr>
            <a:spLocks noGrp="1"/>
          </p:cNvSpPr>
          <p:nvPr>
            <p:ph sz="half" idx="2"/>
          </p:nvPr>
        </p:nvSpPr>
        <p:spPr>
          <a:xfrm>
            <a:off x="839788" y="2505075"/>
            <a:ext cx="5157787" cy="35126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9DF0EE-2AA4-0646-BAB4-288A003705D7}"/>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C654A283-874C-734B-87BD-E99586B4C50A}"/>
              </a:ext>
            </a:extLst>
          </p:cNvPr>
          <p:cNvSpPr>
            <a:spLocks noGrp="1"/>
          </p:cNvSpPr>
          <p:nvPr>
            <p:ph sz="quarter" idx="4"/>
          </p:nvPr>
        </p:nvSpPr>
        <p:spPr>
          <a:xfrm>
            <a:off x="6172200" y="2505075"/>
            <a:ext cx="5183188" cy="35126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56DAC1-E0AC-214B-A6C9-8D9992A52A08}"/>
              </a:ext>
            </a:extLst>
          </p:cNvPr>
          <p:cNvSpPr>
            <a:spLocks noGrp="1"/>
          </p:cNvSpPr>
          <p:nvPr>
            <p:ph type="dt" sz="half" idx="10"/>
          </p:nvPr>
        </p:nvSpPr>
        <p:spPr/>
        <p:txBody>
          <a:bodyPr/>
          <a:lstStyle/>
          <a:p>
            <a:fld id="{667D5620-9EDC-234B-B472-A831CB557BAA}" type="datetimeFigureOut">
              <a:rPr lang="en-US" smtClean="0"/>
              <a:t>7/11/2024</a:t>
            </a:fld>
            <a:endParaRPr lang="en-US"/>
          </a:p>
        </p:txBody>
      </p:sp>
      <p:sp>
        <p:nvSpPr>
          <p:cNvPr id="8" name="Footer Placeholder 7">
            <a:extLst>
              <a:ext uri="{FF2B5EF4-FFF2-40B4-BE49-F238E27FC236}">
                <a16:creationId xmlns:a16="http://schemas.microsoft.com/office/drawing/2014/main" id="{E7120D6D-6449-2940-96FD-51511E713E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AC54FE-8E8A-3A4D-8160-3E98BF5E21F7}"/>
              </a:ext>
            </a:extLst>
          </p:cNvPr>
          <p:cNvSpPr>
            <a:spLocks noGrp="1"/>
          </p:cNvSpPr>
          <p:nvPr>
            <p:ph type="sldNum" sz="quarter" idx="12"/>
          </p:nvPr>
        </p:nvSpPr>
        <p:spPr/>
        <p:txBody>
          <a:bodyPr/>
          <a:lstStyle/>
          <a:p>
            <a:fld id="{80D84599-41CE-F548-B12D-3BC3B7F9B128}" type="slidenum">
              <a:rPr lang="en-US" smtClean="0"/>
              <a:t>‹#›</a:t>
            </a:fld>
            <a:endParaRPr lang="en-US"/>
          </a:p>
        </p:txBody>
      </p:sp>
    </p:spTree>
    <p:extLst>
      <p:ext uri="{BB962C8B-B14F-4D97-AF65-F5344CB8AC3E}">
        <p14:creationId xmlns:p14="http://schemas.microsoft.com/office/powerpoint/2010/main" val="292100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EC7631-E12F-4142-9533-EF43D09485A1}"/>
              </a:ext>
            </a:extLst>
          </p:cNvPr>
          <p:cNvSpPr>
            <a:spLocks noGrp="1"/>
          </p:cNvSpPr>
          <p:nvPr>
            <p:ph type="dt" sz="half" idx="10"/>
          </p:nvPr>
        </p:nvSpPr>
        <p:spPr/>
        <p:txBody>
          <a:bodyPr/>
          <a:lstStyle/>
          <a:p>
            <a:fld id="{667D5620-9EDC-234B-B472-A831CB557BAA}" type="datetimeFigureOut">
              <a:rPr lang="en-US" smtClean="0"/>
              <a:t>7/11/2024</a:t>
            </a:fld>
            <a:endParaRPr lang="en-US"/>
          </a:p>
        </p:txBody>
      </p:sp>
      <p:sp>
        <p:nvSpPr>
          <p:cNvPr id="3" name="Footer Placeholder 2">
            <a:extLst>
              <a:ext uri="{FF2B5EF4-FFF2-40B4-BE49-F238E27FC236}">
                <a16:creationId xmlns:a16="http://schemas.microsoft.com/office/drawing/2014/main" id="{A5600E23-F88E-174F-99E0-80D29B0CB3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F15139-E127-A544-9BE3-55F79F64E195}"/>
              </a:ext>
            </a:extLst>
          </p:cNvPr>
          <p:cNvSpPr>
            <a:spLocks noGrp="1"/>
          </p:cNvSpPr>
          <p:nvPr>
            <p:ph type="sldNum" sz="quarter" idx="12"/>
          </p:nvPr>
        </p:nvSpPr>
        <p:spPr/>
        <p:txBody>
          <a:bodyPr/>
          <a:lstStyle/>
          <a:p>
            <a:fld id="{80D84599-41CE-F548-B12D-3BC3B7F9B128}" type="slidenum">
              <a:rPr lang="en-US" smtClean="0"/>
              <a:t>‹#›</a:t>
            </a:fld>
            <a:endParaRPr lang="en-US"/>
          </a:p>
        </p:txBody>
      </p:sp>
    </p:spTree>
    <p:extLst>
      <p:ext uri="{BB962C8B-B14F-4D97-AF65-F5344CB8AC3E}">
        <p14:creationId xmlns:p14="http://schemas.microsoft.com/office/powerpoint/2010/main" val="13247466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7.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6.sv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5.png"/><Relationship Id="rId5" Type="http://schemas.openxmlformats.org/officeDocument/2006/relationships/slideLayout" Target="../slideLayouts/slideLayout10.xml"/><Relationship Id="rId10" Type="http://schemas.openxmlformats.org/officeDocument/2006/relationships/image" Target="../media/image4.jpg"/><Relationship Id="rId4" Type="http://schemas.openxmlformats.org/officeDocument/2006/relationships/slideLayout" Target="../slideLayouts/slideLayout9.xml"/><Relationship Id="rId9" Type="http://schemas.openxmlformats.org/officeDocument/2006/relationships/theme" Target="../theme/theme4.xml"/><Relationship Id="rId14" Type="http://schemas.openxmlformats.org/officeDocument/2006/relationships/image" Target="../media/image8.sv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image" Target="../media/image6.sv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9.jpg"/><Relationship Id="rId4" Type="http://schemas.openxmlformats.org/officeDocument/2006/relationships/theme" Target="../theme/theme5.xml"/><Relationship Id="rId9" Type="http://schemas.openxmlformats.org/officeDocument/2006/relationships/image" Target="../media/image8.sv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9.xml"/><Relationship Id="rId7" Type="http://schemas.openxmlformats.org/officeDocument/2006/relationships/image" Target="../media/image6.sv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theme" Target="../theme/theme6.xml"/><Relationship Id="rId9" Type="http://schemas.openxmlformats.org/officeDocument/2006/relationships/image" Target="../media/image8.sv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8.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834187-4CF8-B246-A957-F2C395D4AD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52564D-1EEC-F345-AFD9-2ACDDF434B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029628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278C3B-ACC0-B640-BCC4-6A189D5453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3E69AF-68CE-7248-A21F-E30BC9AD81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6018826"/>
      </p:ext>
    </p:extLst>
  </p:cSld>
  <p:clrMap bg1="lt1" tx1="dk1" bg2="lt2" tx2="dk2" accent1="accent1" accent2="accent2" accent3="accent3" accent4="accent4" accent5="accent5" accent6="accent6" hlink="hlink" folHlink="folHlink"/>
  <p:sldLayoutIdLst>
    <p:sldLayoutId id="2147483663" r:id="rId1"/>
    <p:sldLayoutId id="2147483723" r:id="rId2"/>
    <p:sldLayoutId id="2147483724" r:id="rId3"/>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5A9CD3-6143-0D48-B651-5E78597D85AE}"/>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758C72-E714-9E43-AA68-ACD5EE36E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FAAC148-9570-8342-B034-858011633F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B5B13-CBB4-9F45-B75A-EF548741E658}" type="datetimeFigureOut">
              <a:rPr lang="en-US" smtClean="0"/>
              <a:t>7/11/2024</a:t>
            </a:fld>
            <a:endParaRPr lang="en-US"/>
          </a:p>
        </p:txBody>
      </p:sp>
      <p:sp>
        <p:nvSpPr>
          <p:cNvPr id="5" name="Footer Placeholder 4">
            <a:extLst>
              <a:ext uri="{FF2B5EF4-FFF2-40B4-BE49-F238E27FC236}">
                <a16:creationId xmlns:a16="http://schemas.microsoft.com/office/drawing/2014/main" id="{542EC834-5BBD-204A-9272-4B0BFC0A0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6D7C97-7B17-4345-8DEC-92567FF65D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5F186C-F592-7F47-92E8-62F1E000B95C}" type="slidenum">
              <a:rPr lang="en-US" smtClean="0"/>
              <a:t>‹#›</a:t>
            </a:fld>
            <a:endParaRPr lang="en-US"/>
          </a:p>
        </p:txBody>
      </p:sp>
    </p:spTree>
    <p:extLst>
      <p:ext uri="{BB962C8B-B14F-4D97-AF65-F5344CB8AC3E}">
        <p14:creationId xmlns:p14="http://schemas.microsoft.com/office/powerpoint/2010/main" val="3705776658"/>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DB9BAB-6510-084A-B96E-D5B24CE95402}"/>
              </a:ext>
            </a:extLst>
          </p:cNvPr>
          <p:cNvSpPr>
            <a:spLocks noGrp="1"/>
          </p:cNvSpPr>
          <p:nvPr>
            <p:ph type="title"/>
          </p:nvPr>
        </p:nvSpPr>
        <p:spPr>
          <a:xfrm>
            <a:off x="838200" y="568409"/>
            <a:ext cx="10515600" cy="77628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C196E4-6DD7-8A4F-949B-C023A868294E}"/>
              </a:ext>
            </a:extLst>
          </p:cNvPr>
          <p:cNvSpPr>
            <a:spLocks noGrp="1"/>
          </p:cNvSpPr>
          <p:nvPr>
            <p:ph type="body" idx="1"/>
          </p:nvPr>
        </p:nvSpPr>
        <p:spPr>
          <a:xfrm>
            <a:off x="838200" y="1519881"/>
            <a:ext cx="10515600" cy="45225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E94A48-8D34-7044-855E-AE00B9260470}"/>
              </a:ext>
            </a:extLst>
          </p:cNvPr>
          <p:cNvSpPr>
            <a:spLocks noGrp="1"/>
          </p:cNvSpPr>
          <p:nvPr>
            <p:ph type="dt" sz="half" idx="2"/>
          </p:nvPr>
        </p:nvSpPr>
        <p:spPr>
          <a:xfrm>
            <a:off x="2891482" y="628220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D5620-9EDC-234B-B472-A831CB557BAA}" type="datetimeFigureOut">
              <a:rPr lang="en-US" smtClean="0"/>
              <a:t>7/11/2024</a:t>
            </a:fld>
            <a:endParaRPr lang="en-US" dirty="0"/>
          </a:p>
        </p:txBody>
      </p:sp>
      <p:sp>
        <p:nvSpPr>
          <p:cNvPr id="5" name="Footer Placeholder 4">
            <a:extLst>
              <a:ext uri="{FF2B5EF4-FFF2-40B4-BE49-F238E27FC236}">
                <a16:creationId xmlns:a16="http://schemas.microsoft.com/office/drawing/2014/main" id="{D798BED3-4309-AD4C-A13E-4EF7201F73B8}"/>
              </a:ext>
            </a:extLst>
          </p:cNvPr>
          <p:cNvSpPr>
            <a:spLocks noGrp="1"/>
          </p:cNvSpPr>
          <p:nvPr>
            <p:ph type="ftr" sz="quarter" idx="3"/>
          </p:nvPr>
        </p:nvSpPr>
        <p:spPr>
          <a:xfrm>
            <a:off x="5955957" y="6282208"/>
            <a:ext cx="460907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9DAD311-0BD0-FB48-B267-AD8EF4906BFC}"/>
              </a:ext>
            </a:extLst>
          </p:cNvPr>
          <p:cNvSpPr>
            <a:spLocks noGrp="1"/>
          </p:cNvSpPr>
          <p:nvPr>
            <p:ph type="sldNum" sz="quarter" idx="4"/>
          </p:nvPr>
        </p:nvSpPr>
        <p:spPr>
          <a:xfrm>
            <a:off x="10886302" y="6282208"/>
            <a:ext cx="46749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84599-41CE-F548-B12D-3BC3B7F9B128}" type="slidenum">
              <a:rPr lang="en-US" smtClean="0"/>
              <a:t>‹#›</a:t>
            </a:fld>
            <a:endParaRPr lang="en-US"/>
          </a:p>
        </p:txBody>
      </p:sp>
    </p:spTree>
    <p:extLst>
      <p:ext uri="{BB962C8B-B14F-4D97-AF65-F5344CB8AC3E}">
        <p14:creationId xmlns:p14="http://schemas.microsoft.com/office/powerpoint/2010/main" val="4193767239"/>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3" r:id="rId3"/>
    <p:sldLayoutId id="2147483675" r:id="rId4"/>
    <p:sldLayoutId id="2147483674" r:id="rId5"/>
    <p:sldLayoutId id="2147483676" r:id="rId6"/>
    <p:sldLayoutId id="2147483680" r:id="rId7"/>
    <p:sldLayoutId id="2147483722" r:id="rId8"/>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SzPct val="80000"/>
        <a:buFontTx/>
        <a:buBlip>
          <a:blip r:embed="rId11">
            <a:extLst>
              <a:ext uri="{96DAC541-7B7A-43D3-8B79-37D633B846F1}">
                <asvg:svgBlip xmlns:asvg="http://schemas.microsoft.com/office/drawing/2016/SVG/main" r:embed="rId12"/>
              </a:ext>
            </a:extLst>
          </a:blip>
        </a:buBlip>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SzPct val="70000"/>
        <a:buFontTx/>
        <a:buBlip>
          <a:blip r:embed="rId13">
            <a:extLst>
              <a:ext uri="{96DAC541-7B7A-43D3-8B79-37D633B846F1}">
                <asvg:svgBlip xmlns:asvg="http://schemas.microsoft.com/office/drawing/2016/SVG/main" r:embed="rId14"/>
              </a:ext>
            </a:extLst>
          </a:blip>
        </a:buBlip>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3B373A-A567-0344-A627-878ABAB0B019}"/>
              </a:ext>
            </a:extLst>
          </p:cNvPr>
          <p:cNvSpPr>
            <a:spLocks noGrp="1"/>
          </p:cNvSpPr>
          <p:nvPr>
            <p:ph type="title"/>
          </p:nvPr>
        </p:nvSpPr>
        <p:spPr>
          <a:xfrm>
            <a:off x="838200" y="827513"/>
            <a:ext cx="10515600" cy="63776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EBAA3E7-2989-A74C-8AE7-F1B4391D167F}"/>
              </a:ext>
            </a:extLst>
          </p:cNvPr>
          <p:cNvSpPr>
            <a:spLocks noGrp="1"/>
          </p:cNvSpPr>
          <p:nvPr>
            <p:ph type="body" idx="1"/>
          </p:nvPr>
        </p:nvSpPr>
        <p:spPr>
          <a:xfrm>
            <a:off x="838200" y="1618735"/>
            <a:ext cx="10515600" cy="43619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4C94BF5-7A09-6145-92FA-72D56AF52062}"/>
              </a:ext>
            </a:extLst>
          </p:cNvPr>
          <p:cNvSpPr>
            <a:spLocks noGrp="1"/>
          </p:cNvSpPr>
          <p:nvPr>
            <p:ph type="dt" sz="half" idx="2"/>
          </p:nvPr>
        </p:nvSpPr>
        <p:spPr>
          <a:xfrm>
            <a:off x="2627870" y="6368707"/>
            <a:ext cx="2743200" cy="365125"/>
          </a:xfrm>
          <a:prstGeom prst="rect">
            <a:avLst/>
          </a:prstGeom>
        </p:spPr>
        <p:txBody>
          <a:bodyPr vert="horz" lIns="91440" tIns="45720" rIns="91440" bIns="45720" rtlCol="0" anchor="ctr"/>
          <a:lstStyle>
            <a:lvl1pPr algn="l">
              <a:defRPr sz="1200">
                <a:solidFill>
                  <a:schemeClr val="bg1"/>
                </a:solidFill>
              </a:defRPr>
            </a:lvl1pPr>
          </a:lstStyle>
          <a:p>
            <a:fld id="{38E1F46A-AD5E-624C-91E1-44365F562CB7}" type="datetimeFigureOut">
              <a:rPr lang="en-US" smtClean="0"/>
              <a:pPr/>
              <a:t>7/11/2024</a:t>
            </a:fld>
            <a:endParaRPr lang="en-US" dirty="0"/>
          </a:p>
        </p:txBody>
      </p:sp>
      <p:sp>
        <p:nvSpPr>
          <p:cNvPr id="5" name="Footer Placeholder 4">
            <a:extLst>
              <a:ext uri="{FF2B5EF4-FFF2-40B4-BE49-F238E27FC236}">
                <a16:creationId xmlns:a16="http://schemas.microsoft.com/office/drawing/2014/main" id="{27BF849F-6989-4E4C-87DA-847752B3FA90}"/>
              </a:ext>
            </a:extLst>
          </p:cNvPr>
          <p:cNvSpPr>
            <a:spLocks noGrp="1"/>
          </p:cNvSpPr>
          <p:nvPr>
            <p:ph type="ftr" sz="quarter" idx="3"/>
          </p:nvPr>
        </p:nvSpPr>
        <p:spPr>
          <a:xfrm>
            <a:off x="5916827" y="639101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F62D7773-040F-B14B-BC1D-D52D3E8DE25F}"/>
              </a:ext>
            </a:extLst>
          </p:cNvPr>
          <p:cNvSpPr>
            <a:spLocks noGrp="1"/>
          </p:cNvSpPr>
          <p:nvPr>
            <p:ph type="sldNum" sz="quarter" idx="4"/>
          </p:nvPr>
        </p:nvSpPr>
        <p:spPr>
          <a:xfrm>
            <a:off x="10577384" y="6368707"/>
            <a:ext cx="776416" cy="365125"/>
          </a:xfrm>
          <a:prstGeom prst="rect">
            <a:avLst/>
          </a:prstGeom>
        </p:spPr>
        <p:txBody>
          <a:bodyPr vert="horz" lIns="91440" tIns="45720" rIns="91440" bIns="45720" rtlCol="0" anchor="ctr"/>
          <a:lstStyle>
            <a:lvl1pPr algn="r">
              <a:defRPr sz="1200">
                <a:solidFill>
                  <a:schemeClr val="bg1"/>
                </a:solidFill>
              </a:defRPr>
            </a:lvl1pPr>
          </a:lstStyle>
          <a:p>
            <a:fld id="{A199AE5B-B4CA-814A-9B2F-FF9705939BE0}" type="slidenum">
              <a:rPr lang="en-US" smtClean="0"/>
              <a:pPr/>
              <a:t>‹#›</a:t>
            </a:fld>
            <a:endParaRPr lang="en-US" dirty="0"/>
          </a:p>
        </p:txBody>
      </p:sp>
    </p:spTree>
    <p:extLst>
      <p:ext uri="{BB962C8B-B14F-4D97-AF65-F5344CB8AC3E}">
        <p14:creationId xmlns:p14="http://schemas.microsoft.com/office/powerpoint/2010/main" val="8713452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SzPct val="80000"/>
        <a:buFontTx/>
        <a:buBlip>
          <a:blip r:embed="rId6">
            <a:extLst>
              <a:ext uri="{96DAC541-7B7A-43D3-8B79-37D633B846F1}">
                <asvg:svgBlip xmlns:asvg="http://schemas.microsoft.com/office/drawing/2016/SVG/main" r:embed="rId7"/>
              </a:ext>
            </a:extLst>
          </a:blip>
        </a:buBlip>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SzPct val="70000"/>
        <a:buFontTx/>
        <a:buBlip>
          <a:blip r:embed="rId8">
            <a:extLst>
              <a:ext uri="{96DAC541-7B7A-43D3-8B79-37D633B846F1}">
                <asvg:svgBlip xmlns:asvg="http://schemas.microsoft.com/office/drawing/2016/SVG/main" r:embed="rId9"/>
              </a:ext>
            </a:extLst>
          </a:blip>
        </a:buBlip>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86515D-5186-D14E-9E21-5BFDB28DB664}"/>
              </a:ext>
            </a:extLst>
          </p:cNvPr>
          <p:cNvSpPr>
            <a:spLocks noGrp="1"/>
          </p:cNvSpPr>
          <p:nvPr>
            <p:ph type="title"/>
          </p:nvPr>
        </p:nvSpPr>
        <p:spPr>
          <a:xfrm>
            <a:off x="838200" y="444843"/>
            <a:ext cx="10515600" cy="91221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FFA983F-D08B-DA48-BABA-0786EA556B52}"/>
              </a:ext>
            </a:extLst>
          </p:cNvPr>
          <p:cNvSpPr>
            <a:spLocks noGrp="1"/>
          </p:cNvSpPr>
          <p:nvPr>
            <p:ph type="body" idx="1"/>
          </p:nvPr>
        </p:nvSpPr>
        <p:spPr>
          <a:xfrm>
            <a:off x="838200" y="1569308"/>
            <a:ext cx="10515600" cy="460765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2B5684-A74A-A043-873A-C61352266AE2}"/>
              </a:ext>
            </a:extLst>
          </p:cNvPr>
          <p:cNvSpPr>
            <a:spLocks noGrp="1"/>
          </p:cNvSpPr>
          <p:nvPr>
            <p:ph type="dt" sz="half" idx="2"/>
          </p:nvPr>
        </p:nvSpPr>
        <p:spPr>
          <a:xfrm>
            <a:off x="8709454" y="602409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4DE7D-6ADC-6241-9FE1-FE5D970ABFDC}" type="datetimeFigureOut">
              <a:rPr lang="en-US" smtClean="0"/>
              <a:pPr/>
              <a:t>7/11/2024</a:t>
            </a:fld>
            <a:endParaRPr lang="en-US" dirty="0"/>
          </a:p>
        </p:txBody>
      </p:sp>
      <p:sp>
        <p:nvSpPr>
          <p:cNvPr id="5" name="Footer Placeholder 4">
            <a:extLst>
              <a:ext uri="{FF2B5EF4-FFF2-40B4-BE49-F238E27FC236}">
                <a16:creationId xmlns:a16="http://schemas.microsoft.com/office/drawing/2014/main" id="{83432407-38EF-654E-9312-EE76DCEC13BD}"/>
              </a:ext>
            </a:extLst>
          </p:cNvPr>
          <p:cNvSpPr>
            <a:spLocks noGrp="1"/>
          </p:cNvSpPr>
          <p:nvPr>
            <p:ph type="ftr" sz="quarter" idx="3"/>
          </p:nvPr>
        </p:nvSpPr>
        <p:spPr>
          <a:xfrm>
            <a:off x="6858000" y="64065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7A26A3CD-D145-B940-B47E-553408ED563A}"/>
              </a:ext>
            </a:extLst>
          </p:cNvPr>
          <p:cNvSpPr>
            <a:spLocks noGrp="1"/>
          </p:cNvSpPr>
          <p:nvPr>
            <p:ph type="sldNum" sz="quarter" idx="4"/>
          </p:nvPr>
        </p:nvSpPr>
        <p:spPr>
          <a:xfrm>
            <a:off x="10972800" y="6406550"/>
            <a:ext cx="479854" cy="365125"/>
          </a:xfrm>
          <a:prstGeom prst="rect">
            <a:avLst/>
          </a:prstGeom>
        </p:spPr>
        <p:txBody>
          <a:bodyPr vert="horz" lIns="91440" tIns="45720" rIns="91440" bIns="45720" rtlCol="0" anchor="ctr"/>
          <a:lstStyle>
            <a:lvl1pPr algn="r">
              <a:defRPr sz="1200">
                <a:solidFill>
                  <a:schemeClr val="bg1"/>
                </a:solidFill>
              </a:defRPr>
            </a:lvl1pPr>
          </a:lstStyle>
          <a:p>
            <a:fld id="{96D279BE-A5AC-CF4D-B3E5-76B0C201770C}" type="slidenum">
              <a:rPr lang="en-US" smtClean="0"/>
              <a:pPr/>
              <a:t>‹#›</a:t>
            </a:fld>
            <a:endParaRPr lang="en-US" dirty="0"/>
          </a:p>
        </p:txBody>
      </p:sp>
    </p:spTree>
    <p:extLst>
      <p:ext uri="{BB962C8B-B14F-4D97-AF65-F5344CB8AC3E}">
        <p14:creationId xmlns:p14="http://schemas.microsoft.com/office/powerpoint/2010/main" val="190244023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700" r:id="rId3"/>
  </p:sldLayoutIdLst>
  <p:txStyles>
    <p:titleStyle>
      <a:lvl1pPr algn="l" defTabSz="914400" rtl="0" eaLnBrk="1" latinLnBrk="0" hangingPunct="1">
        <a:lnSpc>
          <a:spcPct val="90000"/>
        </a:lnSpc>
        <a:spcBef>
          <a:spcPct val="0"/>
        </a:spcBef>
        <a:buNone/>
        <a:defRPr sz="4400" b="1"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SzPct val="80000"/>
        <a:buFontTx/>
        <a:buBlip>
          <a:blip r:embed="rId6">
            <a:extLst>
              <a:ext uri="{96DAC541-7B7A-43D3-8B79-37D633B846F1}">
                <asvg:svgBlip xmlns:asvg="http://schemas.microsoft.com/office/drawing/2016/SVG/main" r:embed="rId7"/>
              </a:ext>
            </a:extLst>
          </a:blip>
        </a:buBlip>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SzPct val="70000"/>
        <a:buFontTx/>
        <a:buBlip>
          <a:blip r:embed="rId8">
            <a:extLst>
              <a:ext uri="{96DAC541-7B7A-43D3-8B79-37D633B846F1}">
                <asvg:svgBlip xmlns:asvg="http://schemas.microsoft.com/office/drawing/2016/SVG/main" r:embed="rId9"/>
              </a:ext>
            </a:extLst>
          </a:blip>
        </a:buBlip>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692017"/>
      </p:ext>
    </p:extLst>
  </p:cSld>
  <p:clrMap bg1="lt1" tx1="dk1" bg2="lt2" tx2="dk2" accent1="accent1" accent2="accent2" accent3="accent3" accent4="accent4" accent5="accent5" accent6="accent6" hlink="hlink" folHlink="folHlink"/>
  <p:sldLayoutIdLst>
    <p:sldLayoutId id="214748370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927253"/>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0.png"/><Relationship Id="rId7"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8.svg"/><Relationship Id="rId4" Type="http://schemas.openxmlformats.org/officeDocument/2006/relationships/image" Target="../media/image21.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6EBE-FF6E-AA4A-8FCE-FE0E43B4E30D}"/>
              </a:ext>
            </a:extLst>
          </p:cNvPr>
          <p:cNvSpPr>
            <a:spLocks noGrp="1"/>
          </p:cNvSpPr>
          <p:nvPr>
            <p:ph type="ctrTitle"/>
          </p:nvPr>
        </p:nvSpPr>
        <p:spPr>
          <a:xfrm>
            <a:off x="1210962" y="1886900"/>
            <a:ext cx="9897762" cy="1973223"/>
          </a:xfrm>
        </p:spPr>
        <p:txBody>
          <a:bodyPr/>
          <a:lstStyle/>
          <a:p>
            <a:r>
              <a:rPr lang="en-US" dirty="0"/>
              <a:t>Office of Broadband Development</a:t>
            </a:r>
          </a:p>
        </p:txBody>
      </p:sp>
      <p:sp>
        <p:nvSpPr>
          <p:cNvPr id="3" name="Subtitle 2">
            <a:extLst>
              <a:ext uri="{FF2B5EF4-FFF2-40B4-BE49-F238E27FC236}">
                <a16:creationId xmlns:a16="http://schemas.microsoft.com/office/drawing/2014/main" id="{C6111FF7-6DA9-0F43-9F3B-5A6C3268C906}"/>
              </a:ext>
            </a:extLst>
          </p:cNvPr>
          <p:cNvSpPr>
            <a:spLocks noGrp="1"/>
          </p:cNvSpPr>
          <p:nvPr>
            <p:ph type="subTitle" idx="1"/>
          </p:nvPr>
        </p:nvSpPr>
        <p:spPr>
          <a:xfrm>
            <a:off x="1210962" y="3972143"/>
            <a:ext cx="9897762" cy="1368398"/>
          </a:xfrm>
        </p:spPr>
        <p:txBody>
          <a:bodyPr/>
          <a:lstStyle/>
          <a:p>
            <a:r>
              <a:rPr lang="en-US" dirty="0"/>
              <a:t>July 2024</a:t>
            </a:r>
          </a:p>
        </p:txBody>
      </p:sp>
    </p:spTree>
    <p:extLst>
      <p:ext uri="{BB962C8B-B14F-4D97-AF65-F5344CB8AC3E}">
        <p14:creationId xmlns:p14="http://schemas.microsoft.com/office/powerpoint/2010/main" val="3466061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Typical Missouri Scenarios</a:t>
            </a:r>
          </a:p>
        </p:txBody>
      </p:sp>
      <p:pic>
        <p:nvPicPr>
          <p:cNvPr id="4" name="Picture 3">
            <a:extLst>
              <a:ext uri="{FF2B5EF4-FFF2-40B4-BE49-F238E27FC236}">
                <a16:creationId xmlns:a16="http://schemas.microsoft.com/office/drawing/2014/main" id="{4D881A7F-EF67-FAAE-95FC-0DA733A64682}"/>
              </a:ext>
            </a:extLst>
          </p:cNvPr>
          <p:cNvPicPr>
            <a:picLocks noChangeAspect="1"/>
          </p:cNvPicPr>
          <p:nvPr/>
        </p:nvPicPr>
        <p:blipFill>
          <a:blip r:embed="rId2"/>
          <a:stretch>
            <a:fillRect/>
          </a:stretch>
        </p:blipFill>
        <p:spPr>
          <a:xfrm>
            <a:off x="838200" y="1626171"/>
            <a:ext cx="4419600" cy="4362450"/>
          </a:xfrm>
          <a:prstGeom prst="rect">
            <a:avLst/>
          </a:prstGeom>
        </p:spPr>
      </p:pic>
      <p:pic>
        <p:nvPicPr>
          <p:cNvPr id="7" name="Picture 6">
            <a:extLst>
              <a:ext uri="{FF2B5EF4-FFF2-40B4-BE49-F238E27FC236}">
                <a16:creationId xmlns:a16="http://schemas.microsoft.com/office/drawing/2014/main" id="{D1B3EF32-CCFB-478D-0890-E11BEB0BDC6B}"/>
              </a:ext>
            </a:extLst>
          </p:cNvPr>
          <p:cNvPicPr>
            <a:picLocks noChangeAspect="1"/>
          </p:cNvPicPr>
          <p:nvPr/>
        </p:nvPicPr>
        <p:blipFill>
          <a:blip r:embed="rId3"/>
          <a:stretch>
            <a:fillRect/>
          </a:stretch>
        </p:blipFill>
        <p:spPr>
          <a:xfrm>
            <a:off x="5900079" y="2094862"/>
            <a:ext cx="5384101" cy="3425067"/>
          </a:xfrm>
          <a:prstGeom prst="rect">
            <a:avLst/>
          </a:prstGeom>
        </p:spPr>
      </p:pic>
    </p:spTree>
    <p:extLst>
      <p:ext uri="{BB962C8B-B14F-4D97-AF65-F5344CB8AC3E}">
        <p14:creationId xmlns:p14="http://schemas.microsoft.com/office/powerpoint/2010/main" val="708462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DF863B-2B75-CF93-9357-194532EF723F}"/>
              </a:ext>
            </a:extLst>
          </p:cNvPr>
          <p:cNvSpPr>
            <a:spLocks noGrp="1"/>
          </p:cNvSpPr>
          <p:nvPr>
            <p:ph type="title"/>
          </p:nvPr>
        </p:nvSpPr>
        <p:spPr/>
        <p:txBody>
          <a:bodyPr>
            <a:normAutofit/>
          </a:bodyPr>
          <a:lstStyle/>
          <a:p>
            <a:r>
              <a:rPr lang="en-US" dirty="0"/>
              <a:t>State Challenge</a:t>
            </a:r>
          </a:p>
        </p:txBody>
      </p:sp>
      <p:sp>
        <p:nvSpPr>
          <p:cNvPr id="3" name="Rectangle 2">
            <a:extLst>
              <a:ext uri="{FF2B5EF4-FFF2-40B4-BE49-F238E27FC236}">
                <a16:creationId xmlns:a16="http://schemas.microsoft.com/office/drawing/2014/main" id="{E40D6861-281B-89D6-2B06-167C2D04DB3C}"/>
              </a:ext>
            </a:extLst>
          </p:cNvPr>
          <p:cNvSpPr/>
          <p:nvPr/>
        </p:nvSpPr>
        <p:spPr>
          <a:xfrm>
            <a:off x="113211" y="5982789"/>
            <a:ext cx="2464526" cy="766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D80B104-5422-7B33-8CE6-AC7D00370AED}"/>
              </a:ext>
            </a:extLst>
          </p:cNvPr>
          <p:cNvSpPr txBox="1"/>
          <p:nvPr/>
        </p:nvSpPr>
        <p:spPr>
          <a:xfrm>
            <a:off x="6657793" y="1468966"/>
            <a:ext cx="4826451" cy="2554545"/>
          </a:xfrm>
          <a:prstGeom prst="rect">
            <a:avLst/>
          </a:prstGeom>
          <a:noFill/>
        </p:spPr>
        <p:txBody>
          <a:bodyPr wrap="square">
            <a:spAutoFit/>
          </a:bodyPr>
          <a:lstStyle/>
          <a:p>
            <a:pPr marL="285750" indent="-285750">
              <a:buFont typeface="Arial" panose="020B0604020202020204" pitchFamily="34" charset="0"/>
              <a:buChar char="•"/>
            </a:pPr>
            <a:r>
              <a:rPr lang="en-US" sz="2000" dirty="0"/>
              <a:t>Together Team DED handled over </a:t>
            </a:r>
            <a:r>
              <a:rPr lang="en-US" sz="2000" b="1" u="sng" dirty="0"/>
              <a:t>5000 Challenges </a:t>
            </a:r>
            <a:r>
              <a:rPr lang="en-US" sz="2000" dirty="0"/>
              <a:t>impacting thousands of locations.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We are now in the Rebuttal Phase (30 </a:t>
            </a:r>
            <a:r>
              <a:rPr lang="en-US" sz="2000"/>
              <a:t>day from </a:t>
            </a:r>
            <a:r>
              <a:rPr lang="en-US" sz="2000" dirty="0"/>
              <a:t>acceptance of a challenge)</a:t>
            </a:r>
          </a:p>
          <a:p>
            <a:endParaRPr lang="en-US" sz="2000" dirty="0"/>
          </a:p>
        </p:txBody>
      </p:sp>
      <p:pic>
        <p:nvPicPr>
          <p:cNvPr id="4" name="Picture 3">
            <a:extLst>
              <a:ext uri="{FF2B5EF4-FFF2-40B4-BE49-F238E27FC236}">
                <a16:creationId xmlns:a16="http://schemas.microsoft.com/office/drawing/2014/main" id="{0DB380B4-EB49-295F-CAEA-4AD572ABBE0A}"/>
              </a:ext>
            </a:extLst>
          </p:cNvPr>
          <p:cNvPicPr>
            <a:picLocks noChangeAspect="1"/>
          </p:cNvPicPr>
          <p:nvPr/>
        </p:nvPicPr>
        <p:blipFill>
          <a:blip r:embed="rId2"/>
          <a:stretch>
            <a:fillRect/>
          </a:stretch>
        </p:blipFill>
        <p:spPr>
          <a:xfrm>
            <a:off x="416074" y="1344697"/>
            <a:ext cx="6153150" cy="5404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93939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E71C7-E015-0262-8B9F-4EFFF564F741}"/>
              </a:ext>
            </a:extLst>
          </p:cNvPr>
          <p:cNvSpPr>
            <a:spLocks noGrp="1"/>
          </p:cNvSpPr>
          <p:nvPr>
            <p:ph type="title"/>
          </p:nvPr>
        </p:nvSpPr>
        <p:spPr/>
        <p:txBody>
          <a:bodyPr>
            <a:normAutofit/>
          </a:bodyPr>
          <a:lstStyle/>
          <a:p>
            <a:r>
              <a:rPr lang="en-US" dirty="0">
                <a:solidFill>
                  <a:srgbClr val="212B4C"/>
                </a:solidFill>
              </a:rPr>
              <a:t>Request for Input (RFI) Closing</a:t>
            </a:r>
            <a:endParaRPr lang="en-US" dirty="0"/>
          </a:p>
        </p:txBody>
      </p:sp>
      <p:sp>
        <p:nvSpPr>
          <p:cNvPr id="3" name="Content Placeholder 2">
            <a:extLst>
              <a:ext uri="{FF2B5EF4-FFF2-40B4-BE49-F238E27FC236}">
                <a16:creationId xmlns:a16="http://schemas.microsoft.com/office/drawing/2014/main" id="{702321D6-ACCF-E963-8832-B857384FF5EB}"/>
              </a:ext>
            </a:extLst>
          </p:cNvPr>
          <p:cNvSpPr>
            <a:spLocks noGrp="1"/>
          </p:cNvSpPr>
          <p:nvPr>
            <p:ph sz="half" idx="1"/>
          </p:nvPr>
        </p:nvSpPr>
        <p:spPr>
          <a:xfrm>
            <a:off x="838200" y="1581665"/>
            <a:ext cx="4203357" cy="4411362"/>
          </a:xfrm>
        </p:spPr>
        <p:txBody>
          <a:bodyPr>
            <a:normAutofit/>
          </a:bodyPr>
          <a:lstStyle/>
          <a:p>
            <a:pPr marL="0" indent="0">
              <a:buNone/>
            </a:pPr>
            <a:endParaRPr lang="en-US" dirty="0"/>
          </a:p>
          <a:p>
            <a:r>
              <a:rPr lang="en-US" dirty="0"/>
              <a:t>RFI process closed on </a:t>
            </a:r>
            <a:r>
              <a:rPr lang="en-US" b="1" dirty="0"/>
              <a:t>June 14</a:t>
            </a:r>
            <a:r>
              <a:rPr lang="en-US" b="1" baseline="30000" dirty="0"/>
              <a:t>th</a:t>
            </a:r>
            <a:r>
              <a:rPr lang="en-US" b="1" dirty="0"/>
              <a:t> EOD</a:t>
            </a:r>
          </a:p>
          <a:p>
            <a:endParaRPr lang="en-US" dirty="0"/>
          </a:p>
          <a:p>
            <a:r>
              <a:rPr lang="en-US" dirty="0"/>
              <a:t>Received over </a:t>
            </a:r>
            <a:r>
              <a:rPr lang="en-US" b="1" dirty="0"/>
              <a:t>1500 project areas</a:t>
            </a:r>
            <a:r>
              <a:rPr lang="en-US" dirty="0"/>
              <a:t> from </a:t>
            </a:r>
            <a:r>
              <a:rPr lang="en-US" b="1" dirty="0"/>
              <a:t>41 providers </a:t>
            </a:r>
            <a:endParaRPr lang="en-US" dirty="0"/>
          </a:p>
          <a:p>
            <a:endParaRPr lang="en-US" baseline="30000" dirty="0"/>
          </a:p>
        </p:txBody>
      </p:sp>
      <p:pic>
        <p:nvPicPr>
          <p:cNvPr id="6" name="Picture 5">
            <a:extLst>
              <a:ext uri="{FF2B5EF4-FFF2-40B4-BE49-F238E27FC236}">
                <a16:creationId xmlns:a16="http://schemas.microsoft.com/office/drawing/2014/main" id="{ABE50E63-A41F-E70C-2F75-2BC044391497}"/>
              </a:ext>
            </a:extLst>
          </p:cNvPr>
          <p:cNvPicPr>
            <a:picLocks noChangeAspect="1"/>
          </p:cNvPicPr>
          <p:nvPr/>
        </p:nvPicPr>
        <p:blipFill>
          <a:blip r:embed="rId3"/>
          <a:stretch>
            <a:fillRect/>
          </a:stretch>
        </p:blipFill>
        <p:spPr>
          <a:xfrm>
            <a:off x="6095999" y="1375116"/>
            <a:ext cx="5313825" cy="4735752"/>
          </a:xfrm>
          <a:prstGeom prst="rect">
            <a:avLst/>
          </a:prstGeom>
        </p:spPr>
      </p:pic>
    </p:spTree>
    <p:extLst>
      <p:ext uri="{BB962C8B-B14F-4D97-AF65-F5344CB8AC3E}">
        <p14:creationId xmlns:p14="http://schemas.microsoft.com/office/powerpoint/2010/main" val="241626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sp>
        <p:nvSpPr>
          <p:cNvPr id="3" name="Content Placeholder 2"/>
          <p:cNvSpPr>
            <a:spLocks noGrp="1"/>
          </p:cNvSpPr>
          <p:nvPr>
            <p:ph sz="half" idx="4294967295"/>
          </p:nvPr>
        </p:nvSpPr>
        <p:spPr>
          <a:xfrm>
            <a:off x="838200" y="1611086"/>
            <a:ext cx="9550400" cy="4381727"/>
          </a:xfrm>
        </p:spPr>
        <p:txBody>
          <a:bodyPr>
            <a:normAutofit fontScale="92500" lnSpcReduction="20000"/>
          </a:bodyPr>
          <a:lstStyle/>
          <a:p>
            <a:pPr marL="0" indent="0">
              <a:buNone/>
            </a:pPr>
            <a:r>
              <a:rPr lang="en-US" sz="2000" b="1" dirty="0"/>
              <a:t>Completed</a:t>
            </a:r>
          </a:p>
          <a:p>
            <a:r>
              <a:rPr lang="en-US" sz="2000" dirty="0"/>
              <a:t>Submission of Initial Proposal</a:t>
            </a:r>
          </a:p>
          <a:p>
            <a:r>
              <a:rPr lang="en-US" sz="2000" dirty="0"/>
              <a:t>Curing of Initial Proposal Volume 1 (Challenge Process)</a:t>
            </a:r>
          </a:p>
          <a:p>
            <a:r>
              <a:rPr lang="en-US" sz="2000" dirty="0"/>
              <a:t>Challenge Submission and Evidence Review </a:t>
            </a:r>
          </a:p>
          <a:p>
            <a:endParaRPr lang="en-US" sz="2000" b="1" dirty="0"/>
          </a:p>
          <a:p>
            <a:pPr marL="0" indent="0">
              <a:buNone/>
            </a:pPr>
            <a:r>
              <a:rPr lang="en-US" sz="2000" b="1" dirty="0"/>
              <a:t>Ongoing</a:t>
            </a:r>
            <a:endParaRPr lang="en-US" sz="2000" dirty="0"/>
          </a:p>
          <a:p>
            <a:r>
              <a:rPr lang="en-US" sz="2000" dirty="0"/>
              <a:t>Approval of Initial Proposal Volume 2 (Program Rules and Grantee Selection)</a:t>
            </a:r>
          </a:p>
          <a:p>
            <a:r>
              <a:rPr lang="en-US" sz="2000" dirty="0"/>
              <a:t>Challenge Final Determinations </a:t>
            </a:r>
          </a:p>
          <a:p>
            <a:r>
              <a:rPr lang="en-US" sz="2000" dirty="0"/>
              <a:t>Subgrantee Pre-qualification – Opened July 3, 2024 </a:t>
            </a:r>
          </a:p>
          <a:p>
            <a:endParaRPr lang="en-US" sz="2000" dirty="0"/>
          </a:p>
          <a:p>
            <a:pPr marL="0" indent="0">
              <a:buNone/>
            </a:pPr>
            <a:r>
              <a:rPr lang="en-US" sz="2000" b="1" dirty="0"/>
              <a:t>Upcoming</a:t>
            </a:r>
            <a:endParaRPr lang="en-US" sz="2000" dirty="0"/>
          </a:p>
          <a:p>
            <a:r>
              <a:rPr lang="en-US" sz="2000" dirty="0"/>
              <a:t>Two Grant Rounds – 1</a:t>
            </a:r>
            <a:r>
              <a:rPr lang="en-US" sz="2000" baseline="30000" dirty="0"/>
              <a:t>st</a:t>
            </a:r>
            <a:r>
              <a:rPr lang="en-US" sz="2000" dirty="0"/>
              <a:t> Beginning September 2024 </a:t>
            </a:r>
          </a:p>
          <a:p>
            <a:r>
              <a:rPr lang="en-US" sz="2000" dirty="0"/>
              <a:t>Submission of Final Proposal – 365 days from I.P. approval. </a:t>
            </a:r>
          </a:p>
          <a:p>
            <a:endParaRPr lang="en-US" b="1" dirty="0"/>
          </a:p>
        </p:txBody>
      </p:sp>
    </p:spTree>
    <p:extLst>
      <p:ext uri="{BB962C8B-B14F-4D97-AF65-F5344CB8AC3E}">
        <p14:creationId xmlns:p14="http://schemas.microsoft.com/office/powerpoint/2010/main" val="937482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6EBE-FF6E-AA4A-8FCE-FE0E43B4E30D}"/>
              </a:ext>
            </a:extLst>
          </p:cNvPr>
          <p:cNvSpPr>
            <a:spLocks noGrp="1"/>
          </p:cNvSpPr>
          <p:nvPr>
            <p:ph type="ctrTitle"/>
          </p:nvPr>
        </p:nvSpPr>
        <p:spPr>
          <a:xfrm>
            <a:off x="1210962" y="1836466"/>
            <a:ext cx="9897762" cy="2387600"/>
          </a:xfrm>
        </p:spPr>
        <p:txBody>
          <a:bodyPr/>
          <a:lstStyle/>
          <a:p>
            <a:r>
              <a:rPr lang="en-US" dirty="0"/>
              <a:t>Missouri’s Digital Opportunity Expansion Programming</a:t>
            </a:r>
          </a:p>
        </p:txBody>
      </p:sp>
    </p:spTree>
    <p:extLst>
      <p:ext uri="{BB962C8B-B14F-4D97-AF65-F5344CB8AC3E}">
        <p14:creationId xmlns:p14="http://schemas.microsoft.com/office/powerpoint/2010/main" val="3084059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Statewide Digital Opportunity Plan (DEA)</a:t>
            </a:r>
          </a:p>
        </p:txBody>
      </p:sp>
      <p:sp>
        <p:nvSpPr>
          <p:cNvPr id="3" name="Content Placeholder 2"/>
          <p:cNvSpPr>
            <a:spLocks noGrp="1"/>
          </p:cNvSpPr>
          <p:nvPr>
            <p:ph sz="half" idx="1"/>
          </p:nvPr>
        </p:nvSpPr>
        <p:spPr>
          <a:xfrm>
            <a:off x="838199" y="1825625"/>
            <a:ext cx="5431971" cy="4167402"/>
          </a:xfrm>
        </p:spPr>
        <p:txBody>
          <a:bodyPr>
            <a:normAutofit fontScale="77500" lnSpcReduction="20000"/>
          </a:bodyPr>
          <a:lstStyle/>
          <a:p>
            <a:r>
              <a:rPr lang="en-US" sz="2400" dirty="0"/>
              <a:t>Plan is divided into seven main sections:</a:t>
            </a:r>
            <a:br>
              <a:rPr lang="en-US" sz="2400" dirty="0"/>
            </a:br>
            <a:endParaRPr lang="en-US" sz="2400" dirty="0"/>
          </a:p>
          <a:p>
            <a:pPr lvl="1"/>
            <a:r>
              <a:rPr lang="en-US" dirty="0"/>
              <a:t>Executive Summary</a:t>
            </a:r>
          </a:p>
          <a:p>
            <a:pPr lvl="1"/>
            <a:r>
              <a:rPr lang="en-US" dirty="0"/>
              <a:t>Vision &amp; Introduction</a:t>
            </a:r>
          </a:p>
          <a:p>
            <a:pPr lvl="1"/>
            <a:r>
              <a:rPr lang="en-US" dirty="0"/>
              <a:t>Current State of Digital Equity</a:t>
            </a:r>
          </a:p>
          <a:p>
            <a:pPr lvl="1"/>
            <a:r>
              <a:rPr lang="en-US" dirty="0"/>
              <a:t>Implementation Strategy</a:t>
            </a:r>
          </a:p>
          <a:p>
            <a:pPr lvl="1"/>
            <a:r>
              <a:rPr lang="en-US" dirty="0"/>
              <a:t>Conclusion</a:t>
            </a:r>
          </a:p>
          <a:p>
            <a:pPr lvl="1"/>
            <a:r>
              <a:rPr lang="en-US" dirty="0"/>
              <a:t>Appendix </a:t>
            </a:r>
          </a:p>
          <a:p>
            <a:pPr lvl="1"/>
            <a:r>
              <a:rPr lang="en-US" dirty="0"/>
              <a:t>References</a:t>
            </a:r>
            <a:br>
              <a:rPr lang="en-US" dirty="0"/>
            </a:br>
            <a:endParaRPr lang="en-US" dirty="0"/>
          </a:p>
          <a:p>
            <a:r>
              <a:rPr lang="en-US" sz="2400" dirty="0"/>
              <a:t>Funds non-infrastructure broadband work</a:t>
            </a:r>
            <a:br>
              <a:rPr lang="en-US" sz="2400" dirty="0"/>
            </a:br>
            <a:endParaRPr lang="en-US" sz="2400" dirty="0"/>
          </a:p>
          <a:p>
            <a:r>
              <a:rPr lang="en-US" sz="2400" dirty="0"/>
              <a:t>Total – Approx. $14 Million </a:t>
            </a:r>
          </a:p>
          <a:p>
            <a:pPr lvl="1"/>
            <a:r>
              <a:rPr lang="en-US" sz="2000" dirty="0"/>
              <a:t>Funding for first NOFO</a:t>
            </a:r>
          </a:p>
          <a:p>
            <a:pPr lvl="1"/>
            <a:r>
              <a:rPr lang="en-US" sz="2000" dirty="0"/>
              <a:t>2 additional NOFOs with additional funding later</a:t>
            </a:r>
          </a:p>
        </p:txBody>
      </p:sp>
      <p:pic>
        <p:nvPicPr>
          <p:cNvPr id="5" name="Content Placeholder 4"/>
          <p:cNvPicPr>
            <a:picLocks noGrp="1" noChangeAspect="1"/>
          </p:cNvPicPr>
          <p:nvPr>
            <p:ph sz="half" idx="2"/>
          </p:nvPr>
        </p:nvPicPr>
        <p:blipFill>
          <a:blip r:embed="rId2"/>
          <a:stretch>
            <a:fillRect/>
          </a:stretch>
        </p:blipFill>
        <p:spPr>
          <a:xfrm>
            <a:off x="7162481" y="1825625"/>
            <a:ext cx="3201037" cy="4167188"/>
          </a:xfrm>
          <a:prstGeom prst="roundRect">
            <a:avLst/>
          </a:prstGeom>
        </p:spPr>
      </p:pic>
    </p:spTree>
    <p:extLst>
      <p:ext uri="{BB962C8B-B14F-4D97-AF65-F5344CB8AC3E}">
        <p14:creationId xmlns:p14="http://schemas.microsoft.com/office/powerpoint/2010/main" val="3570140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804D235-2DF8-BF30-81AF-2A2A033CEFA8}"/>
              </a:ext>
            </a:extLst>
          </p:cNvPr>
          <p:cNvSpPr/>
          <p:nvPr/>
        </p:nvSpPr>
        <p:spPr>
          <a:xfrm>
            <a:off x="2368731" y="1828799"/>
            <a:ext cx="7454539" cy="3657600"/>
          </a:xfrm>
          <a:prstGeom prst="roundRect">
            <a:avLst/>
          </a:prstGeom>
          <a:solidFill>
            <a:srgbClr val="222B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idx="4294967295"/>
          </p:nvPr>
        </p:nvSpPr>
        <p:spPr>
          <a:xfrm>
            <a:off x="3352800" y="780347"/>
            <a:ext cx="5486400" cy="776288"/>
          </a:xfrm>
        </p:spPr>
        <p:txBody>
          <a:bodyPr/>
          <a:lstStyle/>
          <a:p>
            <a:pPr algn="ctr"/>
            <a:r>
              <a:rPr lang="en-US" dirty="0"/>
              <a:t>Our Vision</a:t>
            </a:r>
          </a:p>
        </p:txBody>
      </p:sp>
      <p:sp>
        <p:nvSpPr>
          <p:cNvPr id="6" name="Content Placeholder 5"/>
          <p:cNvSpPr>
            <a:spLocks noGrp="1"/>
          </p:cNvSpPr>
          <p:nvPr>
            <p:ph idx="4294967295"/>
          </p:nvPr>
        </p:nvSpPr>
        <p:spPr>
          <a:xfrm>
            <a:off x="2634345" y="2056493"/>
            <a:ext cx="7010401" cy="3321050"/>
          </a:xfrm>
        </p:spPr>
        <p:txBody>
          <a:bodyPr>
            <a:normAutofit fontScale="85000" lnSpcReduction="20000"/>
          </a:bodyPr>
          <a:lstStyle/>
          <a:p>
            <a:pPr marL="0" indent="0">
              <a:lnSpc>
                <a:spcPct val="150000"/>
              </a:lnSpc>
              <a:buNone/>
            </a:pPr>
            <a:r>
              <a:rPr lang="en-US" sz="2000" i="1" dirty="0">
                <a:solidFill>
                  <a:schemeClr val="bg1"/>
                </a:solidFill>
              </a:rPr>
              <a:t>As an office within the Missouri Department of Economic Development (DED), the Office of Broadband Development (OBD) is primarily concerned with enabling citizens to utilize the full capacity of the internet to enhance economic outcomes. </a:t>
            </a:r>
          </a:p>
          <a:p>
            <a:pPr marL="0" indent="0">
              <a:lnSpc>
                <a:spcPct val="150000"/>
              </a:lnSpc>
              <a:buNone/>
            </a:pPr>
            <a:r>
              <a:rPr lang="en-US" sz="2000" i="1" dirty="0">
                <a:solidFill>
                  <a:schemeClr val="bg1"/>
                </a:solidFill>
              </a:rPr>
              <a:t>As such, OBD strives every day to realize the vision of a Missouri where every citizen, regardless of their financial, geographic, or demographic background, has access to the complete set of digital skills, technology, and resources necessary to realize their full potential within the digital economy.</a:t>
            </a:r>
          </a:p>
          <a:p>
            <a:pPr marL="0" indent="0" algn="ctr">
              <a:buNone/>
            </a:pPr>
            <a:endParaRPr lang="en-US" dirty="0"/>
          </a:p>
        </p:txBody>
      </p:sp>
    </p:spTree>
    <p:extLst>
      <p:ext uri="{BB962C8B-B14F-4D97-AF65-F5344CB8AC3E}">
        <p14:creationId xmlns:p14="http://schemas.microsoft.com/office/powerpoint/2010/main" val="296493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Timeline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0111352"/>
              </p:ext>
            </p:extLst>
          </p:nvPr>
        </p:nvGraphicFramePr>
        <p:xfrm>
          <a:off x="513806" y="1902195"/>
          <a:ext cx="10839994" cy="4387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7486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6472" y="2277687"/>
            <a:ext cx="511905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222B4C"/>
                </a:solidFill>
                <a:effectLst/>
                <a:uLnTx/>
                <a:uFillTx/>
                <a:latin typeface="Century Gothic" panose="020F0302020204030204"/>
                <a:ea typeface="+mn-ea"/>
                <a:cs typeface="+mn-cs"/>
              </a:rPr>
              <a:t>Thank you!</a:t>
            </a:r>
          </a:p>
        </p:txBody>
      </p:sp>
    </p:spTree>
    <p:extLst>
      <p:ext uri="{BB962C8B-B14F-4D97-AF65-F5344CB8AC3E}">
        <p14:creationId xmlns:p14="http://schemas.microsoft.com/office/powerpoint/2010/main" val="30826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0962" y="1671003"/>
            <a:ext cx="9897762" cy="2387600"/>
          </a:xfrm>
        </p:spPr>
        <p:txBody>
          <a:bodyPr/>
          <a:lstStyle/>
          <a:p>
            <a:r>
              <a:rPr lang="en-US" dirty="0"/>
              <a:t>Ongoing Program Update</a:t>
            </a:r>
          </a:p>
        </p:txBody>
      </p:sp>
    </p:spTree>
    <p:extLst>
      <p:ext uri="{BB962C8B-B14F-4D97-AF65-F5344CB8AC3E}">
        <p14:creationId xmlns:p14="http://schemas.microsoft.com/office/powerpoint/2010/main" val="136799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rcRect l="8547" r="8547"/>
          <a:stretch/>
        </p:blipFill>
        <p:spPr>
          <a:xfrm>
            <a:off x="972016" y="1475714"/>
            <a:ext cx="4938132" cy="4423583"/>
          </a:xfrm>
          <a:prstGeom prst="roundRect">
            <a:avLst/>
          </a:prstGeom>
        </p:spPr>
      </p:pic>
      <p:sp>
        <p:nvSpPr>
          <p:cNvPr id="2" name="TextBox 1"/>
          <p:cNvSpPr txBox="1"/>
          <p:nvPr/>
        </p:nvSpPr>
        <p:spPr>
          <a:xfrm>
            <a:off x="6536324" y="1859339"/>
            <a:ext cx="4817476" cy="4247317"/>
          </a:xfrm>
          <a:prstGeom prst="rect">
            <a:avLst/>
          </a:prstGeom>
          <a:noFill/>
        </p:spPr>
        <p:txBody>
          <a:bodyPr wrap="square" rtlCol="0">
            <a:spAutoFit/>
          </a:bodyPr>
          <a:lstStyle/>
          <a:p>
            <a:pPr marL="0" indent="0">
              <a:buNone/>
            </a:pPr>
            <a:r>
              <a:rPr lang="en-US" b="1" u="sng" dirty="0"/>
              <a:t>Award Totals</a:t>
            </a:r>
            <a:br>
              <a:rPr lang="en-US" b="1" u="sng" dirty="0"/>
            </a:br>
            <a:endParaRPr lang="en-US" b="1" u="sng" dirty="0"/>
          </a:p>
          <a:p>
            <a:pPr lvl="1"/>
            <a:r>
              <a:rPr lang="en-US" dirty="0"/>
              <a:t>Projects – </a:t>
            </a:r>
            <a:r>
              <a:rPr lang="en-US" b="1" dirty="0"/>
              <a:t>19</a:t>
            </a:r>
          </a:p>
          <a:p>
            <a:pPr lvl="1"/>
            <a:r>
              <a:rPr lang="en-US" dirty="0"/>
              <a:t>Connections – </a:t>
            </a:r>
            <a:r>
              <a:rPr lang="en-US" b="1" dirty="0"/>
              <a:t>12,935 </a:t>
            </a:r>
          </a:p>
          <a:p>
            <a:pPr lvl="1"/>
            <a:r>
              <a:rPr lang="en-US" dirty="0"/>
              <a:t>Award Amount –  </a:t>
            </a:r>
            <a:r>
              <a:rPr lang="en-US" b="1" dirty="0"/>
              <a:t>$42.2 million</a:t>
            </a:r>
          </a:p>
          <a:p>
            <a:pPr lvl="1"/>
            <a:r>
              <a:rPr lang="en-US" dirty="0"/>
              <a:t>Project Cost – </a:t>
            </a:r>
            <a:r>
              <a:rPr lang="en-US" b="1" dirty="0"/>
              <a:t>$62.7 million</a:t>
            </a:r>
          </a:p>
          <a:p>
            <a:br>
              <a:rPr lang="en-US" u="sng" dirty="0"/>
            </a:br>
            <a:r>
              <a:rPr lang="en-US" b="1" u="sng" dirty="0"/>
              <a:t>Progress</a:t>
            </a:r>
            <a:br>
              <a:rPr lang="en-US" b="1" u="sng" dirty="0"/>
            </a:br>
            <a:endParaRPr lang="en-US" b="1" u="sng" dirty="0"/>
          </a:p>
          <a:p>
            <a:r>
              <a:rPr lang="en-US" dirty="0"/>
              <a:t>       Completed Projects – </a:t>
            </a:r>
            <a:r>
              <a:rPr lang="en-US" b="1" dirty="0"/>
              <a:t>9</a:t>
            </a:r>
          </a:p>
          <a:p>
            <a:r>
              <a:rPr lang="en-US" dirty="0"/>
              <a:t>       In Progress – </a:t>
            </a:r>
            <a:r>
              <a:rPr lang="en-US" b="1" dirty="0"/>
              <a:t>7</a:t>
            </a:r>
          </a:p>
          <a:p>
            <a:r>
              <a:rPr lang="en-US" b="1" dirty="0"/>
              <a:t>       </a:t>
            </a:r>
            <a:r>
              <a:rPr lang="en-US" dirty="0"/>
              <a:t>Total reimbursements – </a:t>
            </a:r>
            <a:r>
              <a:rPr lang="en-US" b="1" dirty="0"/>
              <a:t>115 </a:t>
            </a:r>
          </a:p>
          <a:p>
            <a:r>
              <a:rPr lang="en-US" dirty="0"/>
              <a:t>       Reimbursed Funds – </a:t>
            </a:r>
            <a:r>
              <a:rPr lang="en-US" b="1" dirty="0"/>
              <a:t>$26,116,913.74 </a:t>
            </a:r>
          </a:p>
          <a:p>
            <a:r>
              <a:rPr lang="en-US" i="1" dirty="0"/>
              <a:t>Note: 3 awarded projects were returned by the subrecipient.</a:t>
            </a:r>
          </a:p>
        </p:txBody>
      </p:sp>
      <p:sp>
        <p:nvSpPr>
          <p:cNvPr id="8" name="Title 1">
            <a:extLst>
              <a:ext uri="{FF2B5EF4-FFF2-40B4-BE49-F238E27FC236}">
                <a16:creationId xmlns:a16="http://schemas.microsoft.com/office/drawing/2014/main" id="{DFDF863B-2B75-CF93-9357-194532EF723F}"/>
              </a:ext>
            </a:extLst>
          </p:cNvPr>
          <p:cNvSpPr>
            <a:spLocks noGrp="1"/>
          </p:cNvSpPr>
          <p:nvPr>
            <p:ph type="title"/>
          </p:nvPr>
        </p:nvSpPr>
        <p:spPr>
          <a:xfrm>
            <a:off x="838200" y="568409"/>
            <a:ext cx="10515600" cy="776288"/>
          </a:xfrm>
        </p:spPr>
        <p:txBody>
          <a:bodyPr>
            <a:normAutofit fontScale="90000"/>
          </a:bodyPr>
          <a:lstStyle/>
          <a:p>
            <a:r>
              <a:rPr lang="en-US" dirty="0"/>
              <a:t>NTIA Broadband Infrastructure Program </a:t>
            </a:r>
          </a:p>
        </p:txBody>
      </p:sp>
    </p:spTree>
    <p:extLst>
      <p:ext uri="{BB962C8B-B14F-4D97-AF65-F5344CB8AC3E}">
        <p14:creationId xmlns:p14="http://schemas.microsoft.com/office/powerpoint/2010/main" val="2069350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2016" y="1475714"/>
            <a:ext cx="4938132" cy="4423583"/>
          </a:xfrm>
          <a:prstGeom prst="roundRect">
            <a:avLst/>
          </a:prstGeom>
        </p:spPr>
      </p:pic>
      <p:sp>
        <p:nvSpPr>
          <p:cNvPr id="2" name="TextBox 1"/>
          <p:cNvSpPr txBox="1"/>
          <p:nvPr/>
        </p:nvSpPr>
        <p:spPr>
          <a:xfrm>
            <a:off x="6536324" y="2117844"/>
            <a:ext cx="4938132" cy="4247317"/>
          </a:xfrm>
          <a:prstGeom prst="rect">
            <a:avLst/>
          </a:prstGeom>
          <a:noFill/>
        </p:spPr>
        <p:txBody>
          <a:bodyPr wrap="square" rtlCol="0">
            <a:spAutoFit/>
          </a:bodyPr>
          <a:lstStyle/>
          <a:p>
            <a:pPr marL="0" indent="0">
              <a:buNone/>
            </a:pPr>
            <a:r>
              <a:rPr lang="en-US" b="1" u="sng" dirty="0"/>
              <a:t>Award Totals</a:t>
            </a:r>
            <a:br>
              <a:rPr lang="en-US" b="1" u="sng" dirty="0"/>
            </a:br>
            <a:endParaRPr lang="en-US" b="1" u="sng" dirty="0"/>
          </a:p>
          <a:p>
            <a:pPr lvl="1"/>
            <a:r>
              <a:rPr lang="en-US" dirty="0"/>
              <a:t>Projects – </a:t>
            </a:r>
            <a:r>
              <a:rPr lang="en-US" b="1" dirty="0"/>
              <a:t>60</a:t>
            </a:r>
          </a:p>
          <a:p>
            <a:pPr lvl="1"/>
            <a:r>
              <a:rPr lang="en-US" dirty="0"/>
              <a:t>Connections – </a:t>
            </a:r>
            <a:r>
              <a:rPr lang="en-US" b="1" dirty="0"/>
              <a:t>Over 54,000</a:t>
            </a:r>
          </a:p>
          <a:p>
            <a:pPr lvl="1"/>
            <a:r>
              <a:rPr lang="en-US" dirty="0"/>
              <a:t>Award Amount –  </a:t>
            </a:r>
            <a:r>
              <a:rPr lang="en-US" b="1" dirty="0"/>
              <a:t>$261 million</a:t>
            </a:r>
          </a:p>
          <a:p>
            <a:pPr lvl="1"/>
            <a:r>
              <a:rPr lang="en-US" dirty="0"/>
              <a:t>Project Cost – </a:t>
            </a:r>
            <a:r>
              <a:rPr lang="en-US" b="1" dirty="0"/>
              <a:t>Over</a:t>
            </a:r>
            <a:r>
              <a:rPr lang="en-US" dirty="0"/>
              <a:t> </a:t>
            </a:r>
            <a:r>
              <a:rPr lang="en-US" b="1" dirty="0"/>
              <a:t>$386 million</a:t>
            </a:r>
          </a:p>
          <a:p>
            <a:br>
              <a:rPr lang="en-US" b="1" u="sng" dirty="0"/>
            </a:br>
            <a:r>
              <a:rPr lang="en-US" b="1" u="sng" dirty="0"/>
              <a:t>Progress </a:t>
            </a:r>
            <a:br>
              <a:rPr lang="en-US" b="1" u="sng" dirty="0"/>
            </a:br>
            <a:endParaRPr lang="en-US" b="1" u="sng" dirty="0"/>
          </a:p>
          <a:p>
            <a:r>
              <a:rPr lang="en-US" dirty="0"/>
              <a:t>       Completed Projects – </a:t>
            </a:r>
            <a:r>
              <a:rPr lang="en-US" b="1" dirty="0"/>
              <a:t>9 </a:t>
            </a:r>
          </a:p>
          <a:p>
            <a:r>
              <a:rPr lang="en-US" dirty="0"/>
              <a:t>       In Progress – </a:t>
            </a:r>
            <a:r>
              <a:rPr lang="en-US" b="1" dirty="0"/>
              <a:t>32 </a:t>
            </a:r>
          </a:p>
          <a:p>
            <a:r>
              <a:rPr lang="en-US" dirty="0"/>
              <a:t>       Beginning Soon – </a:t>
            </a:r>
            <a:r>
              <a:rPr lang="en-US" b="1" dirty="0"/>
              <a:t>19 </a:t>
            </a:r>
          </a:p>
          <a:p>
            <a:r>
              <a:rPr lang="en-US" b="1" dirty="0"/>
              <a:t>       </a:t>
            </a:r>
            <a:r>
              <a:rPr lang="en-US" dirty="0"/>
              <a:t>Reimbursements processed – </a:t>
            </a:r>
            <a:r>
              <a:rPr lang="en-US" b="1" dirty="0"/>
              <a:t>146 </a:t>
            </a:r>
          </a:p>
          <a:p>
            <a:r>
              <a:rPr lang="en-US" dirty="0"/>
              <a:t>       Reimbursed Funds – </a:t>
            </a:r>
            <a:r>
              <a:rPr lang="en-US" b="1" dirty="0"/>
              <a:t>$66,501,801.46</a:t>
            </a:r>
          </a:p>
          <a:p>
            <a:endParaRPr lang="en-US" dirty="0"/>
          </a:p>
        </p:txBody>
      </p:sp>
      <p:sp>
        <p:nvSpPr>
          <p:cNvPr id="8" name="Title 1">
            <a:extLst>
              <a:ext uri="{FF2B5EF4-FFF2-40B4-BE49-F238E27FC236}">
                <a16:creationId xmlns:a16="http://schemas.microsoft.com/office/drawing/2014/main" id="{DFDF863B-2B75-CF93-9357-194532EF723F}"/>
              </a:ext>
            </a:extLst>
          </p:cNvPr>
          <p:cNvSpPr>
            <a:spLocks noGrp="1"/>
          </p:cNvSpPr>
          <p:nvPr>
            <p:ph type="title"/>
          </p:nvPr>
        </p:nvSpPr>
        <p:spPr>
          <a:xfrm>
            <a:off x="838200" y="568409"/>
            <a:ext cx="10515600" cy="776288"/>
          </a:xfrm>
        </p:spPr>
        <p:txBody>
          <a:bodyPr/>
          <a:lstStyle/>
          <a:p>
            <a:r>
              <a:rPr lang="en-US" dirty="0"/>
              <a:t>ARPA Broadband Program </a:t>
            </a:r>
          </a:p>
        </p:txBody>
      </p:sp>
    </p:spTree>
    <p:extLst>
      <p:ext uri="{BB962C8B-B14F-4D97-AF65-F5344CB8AC3E}">
        <p14:creationId xmlns:p14="http://schemas.microsoft.com/office/powerpoint/2010/main" val="726956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6324" y="2117844"/>
            <a:ext cx="4817476" cy="3970318"/>
          </a:xfrm>
          <a:prstGeom prst="rect">
            <a:avLst/>
          </a:prstGeom>
          <a:noFill/>
        </p:spPr>
        <p:txBody>
          <a:bodyPr wrap="square" rtlCol="0">
            <a:spAutoFit/>
          </a:bodyPr>
          <a:lstStyle/>
          <a:p>
            <a:pPr marL="0" indent="0">
              <a:buNone/>
            </a:pPr>
            <a:r>
              <a:rPr lang="en-US" b="1" u="sng" dirty="0"/>
              <a:t>Award Totals</a:t>
            </a:r>
            <a:br>
              <a:rPr lang="en-US" b="1" u="sng" dirty="0"/>
            </a:br>
            <a:endParaRPr lang="en-US" b="1" u="sng" dirty="0"/>
          </a:p>
          <a:p>
            <a:pPr lvl="1"/>
            <a:r>
              <a:rPr lang="en-US" dirty="0"/>
              <a:t>Projects – </a:t>
            </a:r>
            <a:r>
              <a:rPr lang="en-US" b="1" dirty="0"/>
              <a:t>43 New Towers</a:t>
            </a:r>
          </a:p>
          <a:p>
            <a:pPr lvl="1"/>
            <a:r>
              <a:rPr lang="en-US" dirty="0"/>
              <a:t>Improved Connections – </a:t>
            </a:r>
            <a:r>
              <a:rPr lang="en-US" b="1" dirty="0"/>
              <a:t>35,684 </a:t>
            </a:r>
          </a:p>
          <a:p>
            <a:pPr lvl="1"/>
            <a:r>
              <a:rPr lang="en-US" dirty="0"/>
              <a:t>Counties Impacted – </a:t>
            </a:r>
            <a:r>
              <a:rPr lang="en-US" b="1" dirty="0"/>
              <a:t>55</a:t>
            </a:r>
          </a:p>
          <a:p>
            <a:pPr lvl="1"/>
            <a:r>
              <a:rPr lang="en-US" dirty="0"/>
              <a:t>Award Amount –  </a:t>
            </a:r>
            <a:r>
              <a:rPr lang="en-US" b="1" dirty="0"/>
              <a:t>$20 million</a:t>
            </a:r>
          </a:p>
          <a:p>
            <a:pPr lvl="1"/>
            <a:r>
              <a:rPr lang="en-US" dirty="0"/>
              <a:t>Total Project Cost – </a:t>
            </a:r>
            <a:r>
              <a:rPr lang="en-US" b="1" dirty="0"/>
              <a:t>Over</a:t>
            </a:r>
            <a:r>
              <a:rPr lang="en-US" dirty="0"/>
              <a:t> </a:t>
            </a:r>
            <a:r>
              <a:rPr lang="en-US" b="1" dirty="0"/>
              <a:t>$28.1 million</a:t>
            </a:r>
          </a:p>
          <a:p>
            <a:pPr marL="0" indent="0">
              <a:buNone/>
            </a:pPr>
            <a:br>
              <a:rPr lang="en-US" b="1" u="sng" dirty="0"/>
            </a:br>
            <a:r>
              <a:rPr lang="en-US" b="1" u="sng" dirty="0"/>
              <a:t>Progress</a:t>
            </a:r>
            <a:br>
              <a:rPr lang="en-US" b="1" u="sng" dirty="0"/>
            </a:br>
            <a:endParaRPr lang="en-US" b="1" u="sng" dirty="0"/>
          </a:p>
          <a:p>
            <a:pPr lvl="1"/>
            <a:r>
              <a:rPr lang="en-US" dirty="0"/>
              <a:t>Stage 1 of Pre-Construction – </a:t>
            </a:r>
            <a:r>
              <a:rPr lang="en-US" b="1" dirty="0"/>
              <a:t>9</a:t>
            </a:r>
          </a:p>
          <a:p>
            <a:pPr lvl="1"/>
            <a:r>
              <a:rPr lang="en-US" dirty="0"/>
              <a:t>Stage 2 of Pre-Construction – </a:t>
            </a:r>
            <a:r>
              <a:rPr lang="en-US" b="1" dirty="0"/>
              <a:t>33</a:t>
            </a:r>
          </a:p>
          <a:p>
            <a:pPr lvl="1"/>
            <a:r>
              <a:rPr lang="en-US" dirty="0"/>
              <a:t>Stage 3 of Pre-Construction – </a:t>
            </a:r>
            <a:r>
              <a:rPr lang="en-US" b="1" dirty="0"/>
              <a:t>0</a:t>
            </a:r>
          </a:p>
          <a:p>
            <a:pPr lvl="1"/>
            <a:r>
              <a:rPr lang="en-US"/>
              <a:t>Construction Phase – </a:t>
            </a:r>
            <a:r>
              <a:rPr lang="en-US" b="1"/>
              <a:t>1 </a:t>
            </a:r>
            <a:endParaRPr lang="en-US" dirty="0"/>
          </a:p>
        </p:txBody>
      </p:sp>
      <p:sp>
        <p:nvSpPr>
          <p:cNvPr id="8" name="Title 1">
            <a:extLst>
              <a:ext uri="{FF2B5EF4-FFF2-40B4-BE49-F238E27FC236}">
                <a16:creationId xmlns:a16="http://schemas.microsoft.com/office/drawing/2014/main" id="{DFDF863B-2B75-CF93-9357-194532EF723F}"/>
              </a:ext>
            </a:extLst>
          </p:cNvPr>
          <p:cNvSpPr>
            <a:spLocks noGrp="1"/>
          </p:cNvSpPr>
          <p:nvPr>
            <p:ph type="title"/>
          </p:nvPr>
        </p:nvSpPr>
        <p:spPr>
          <a:xfrm>
            <a:off x="838200" y="568409"/>
            <a:ext cx="10515600" cy="776288"/>
          </a:xfrm>
        </p:spPr>
        <p:txBody>
          <a:bodyPr/>
          <a:lstStyle/>
          <a:p>
            <a:r>
              <a:rPr lang="en-US" dirty="0"/>
              <a:t>ARPA Cell Towers Grant Program </a:t>
            </a:r>
          </a:p>
        </p:txBody>
      </p:sp>
      <p:pic>
        <p:nvPicPr>
          <p:cNvPr id="5" name="Picture 4">
            <a:extLst>
              <a:ext uri="{FF2B5EF4-FFF2-40B4-BE49-F238E27FC236}">
                <a16:creationId xmlns:a16="http://schemas.microsoft.com/office/drawing/2014/main" id="{835DE446-5ABB-9C38-5A13-3F3E803C7D84}"/>
              </a:ext>
            </a:extLst>
          </p:cNvPr>
          <p:cNvPicPr>
            <a:picLocks noChangeAspect="1"/>
          </p:cNvPicPr>
          <p:nvPr/>
        </p:nvPicPr>
        <p:blipFill>
          <a:blip r:embed="rId2"/>
          <a:stretch>
            <a:fillRect/>
          </a:stretch>
        </p:blipFill>
        <p:spPr>
          <a:xfrm>
            <a:off x="1010777" y="1481036"/>
            <a:ext cx="4980720" cy="4418261"/>
          </a:xfrm>
          <a:prstGeom prst="roundRect">
            <a:avLst/>
          </a:prstGeom>
          <a:ln>
            <a:noFill/>
          </a:ln>
        </p:spPr>
      </p:pic>
    </p:spTree>
    <p:extLst>
      <p:ext uri="{BB962C8B-B14F-4D97-AF65-F5344CB8AC3E}">
        <p14:creationId xmlns:p14="http://schemas.microsoft.com/office/powerpoint/2010/main" val="3711826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FDF863B-2B75-CF93-9357-194532EF723F}"/>
              </a:ext>
            </a:extLst>
          </p:cNvPr>
          <p:cNvSpPr>
            <a:spLocks noGrp="1"/>
          </p:cNvSpPr>
          <p:nvPr>
            <p:ph type="title"/>
          </p:nvPr>
        </p:nvSpPr>
        <p:spPr>
          <a:xfrm>
            <a:off x="1515932" y="213461"/>
            <a:ext cx="8886713" cy="772297"/>
          </a:xfrm>
        </p:spPr>
        <p:txBody>
          <a:bodyPr>
            <a:normAutofit/>
          </a:bodyPr>
          <a:lstStyle/>
          <a:p>
            <a:r>
              <a:rPr lang="en-US" dirty="0"/>
              <a:t>Statewide Broadband Mapping </a:t>
            </a:r>
          </a:p>
        </p:txBody>
      </p:sp>
      <p:sp>
        <p:nvSpPr>
          <p:cNvPr id="14" name="Text Placeholder 13">
            <a:extLst>
              <a:ext uri="{FF2B5EF4-FFF2-40B4-BE49-F238E27FC236}">
                <a16:creationId xmlns:a16="http://schemas.microsoft.com/office/drawing/2014/main" id="{FCD1408B-A054-0CD2-3A83-95C6116A47DE}"/>
              </a:ext>
            </a:extLst>
          </p:cNvPr>
          <p:cNvSpPr>
            <a:spLocks noGrp="1"/>
          </p:cNvSpPr>
          <p:nvPr>
            <p:ph type="body" sz="half" idx="2"/>
          </p:nvPr>
        </p:nvSpPr>
        <p:spPr>
          <a:xfrm>
            <a:off x="366492" y="1519880"/>
            <a:ext cx="3932237" cy="4448433"/>
          </a:xfrm>
        </p:spPr>
        <p:txBody>
          <a:bodyPr>
            <a:normAutofit fontScale="92500" lnSpcReduction="20000"/>
          </a:bodyPr>
          <a:lstStyle/>
          <a:p>
            <a:pPr marL="342900" indent="-342900">
              <a:buFont typeface="Arial" panose="020B0604020202020204" pitchFamily="34" charset="0"/>
              <a:buChar char="•"/>
            </a:pPr>
            <a:r>
              <a:rPr lang="en-US" sz="2400" b="1" dirty="0"/>
              <a:t>BroadbandMap.mo.gov</a:t>
            </a:r>
            <a:endParaRPr lang="en-US" sz="2400" dirty="0"/>
          </a:p>
          <a:p>
            <a:pPr marL="285750" indent="-285750">
              <a:buFont typeface="Arial" panose="020B0604020202020204" pitchFamily="34" charset="0"/>
              <a:buChar char="•"/>
            </a:pPr>
            <a:r>
              <a:rPr lang="en-US" sz="2400" dirty="0"/>
              <a:t>Interactive mapping portal for presenting up-to-date data, including </a:t>
            </a:r>
            <a:r>
              <a:rPr lang="en-US" sz="2400" b="1" dirty="0"/>
              <a:t>unserved/underserved/served locations </a:t>
            </a:r>
            <a:r>
              <a:rPr lang="en-US" sz="2400" dirty="0"/>
              <a:t>and service availability by legislative districts</a:t>
            </a:r>
          </a:p>
          <a:p>
            <a:pPr marL="285750" indent="-285750">
              <a:buFont typeface="Arial" panose="020B0604020202020204" pitchFamily="34" charset="0"/>
              <a:buChar char="•"/>
            </a:pPr>
            <a:r>
              <a:rPr lang="en-US" sz="2400" b="1" dirty="0"/>
              <a:t>Challenge hub </a:t>
            </a:r>
            <a:r>
              <a:rPr lang="en-US" sz="2400" dirty="0"/>
              <a:t>for submitting, rebutting, adjudicating and closing challenges</a:t>
            </a:r>
          </a:p>
          <a:p>
            <a:pPr marL="285750" indent="-285750">
              <a:buFont typeface="Arial" panose="020B0604020202020204" pitchFamily="34" charset="0"/>
              <a:buChar char="•"/>
            </a:pPr>
            <a:r>
              <a:rPr lang="en-US" sz="2400" dirty="0"/>
              <a:t>Additional functionality for potential grant applicants to </a:t>
            </a:r>
            <a:r>
              <a:rPr lang="en-US" sz="2400" b="1" dirty="0"/>
              <a:t>submit project areas</a:t>
            </a:r>
          </a:p>
          <a:p>
            <a:endParaRPr lang="en-US" dirty="0"/>
          </a:p>
        </p:txBody>
      </p:sp>
      <p:sp>
        <p:nvSpPr>
          <p:cNvPr id="3" name="Rectangle 2">
            <a:extLst>
              <a:ext uri="{FF2B5EF4-FFF2-40B4-BE49-F238E27FC236}">
                <a16:creationId xmlns:a16="http://schemas.microsoft.com/office/drawing/2014/main" id="{E40D6861-281B-89D6-2B06-167C2D04DB3C}"/>
              </a:ext>
            </a:extLst>
          </p:cNvPr>
          <p:cNvSpPr/>
          <p:nvPr/>
        </p:nvSpPr>
        <p:spPr>
          <a:xfrm>
            <a:off x="113211" y="5982789"/>
            <a:ext cx="2464526" cy="7663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FC33853-8976-3C73-FCCF-A1890B930AE3}"/>
              </a:ext>
            </a:extLst>
          </p:cNvPr>
          <p:cNvPicPr>
            <a:picLocks noChangeAspect="1"/>
          </p:cNvPicPr>
          <p:nvPr/>
        </p:nvPicPr>
        <p:blipFill>
          <a:blip r:embed="rId2"/>
          <a:stretch>
            <a:fillRect/>
          </a:stretch>
        </p:blipFill>
        <p:spPr>
          <a:xfrm>
            <a:off x="7042378" y="1274984"/>
            <a:ext cx="4643280" cy="2137242"/>
          </a:xfrm>
          <a:prstGeom prst="rect">
            <a:avLst/>
          </a:prstGeom>
        </p:spPr>
      </p:pic>
      <p:pic>
        <p:nvPicPr>
          <p:cNvPr id="12" name="Picture 11">
            <a:extLst>
              <a:ext uri="{FF2B5EF4-FFF2-40B4-BE49-F238E27FC236}">
                <a16:creationId xmlns:a16="http://schemas.microsoft.com/office/drawing/2014/main" id="{1EC80D32-7947-A90D-491B-839369BA5B0D}"/>
              </a:ext>
            </a:extLst>
          </p:cNvPr>
          <p:cNvPicPr>
            <a:picLocks noChangeAspect="1"/>
          </p:cNvPicPr>
          <p:nvPr/>
        </p:nvPicPr>
        <p:blipFill>
          <a:blip r:embed="rId3"/>
          <a:stretch>
            <a:fillRect/>
          </a:stretch>
        </p:blipFill>
        <p:spPr>
          <a:xfrm>
            <a:off x="4610975" y="1927325"/>
            <a:ext cx="6998867" cy="4448432"/>
          </a:xfrm>
          <a:prstGeom prst="rect">
            <a:avLst/>
          </a:prstGeom>
        </p:spPr>
      </p:pic>
    </p:spTree>
    <p:extLst>
      <p:ext uri="{BB962C8B-B14F-4D97-AF65-F5344CB8AC3E}">
        <p14:creationId xmlns:p14="http://schemas.microsoft.com/office/powerpoint/2010/main" val="368066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0962" y="1859288"/>
            <a:ext cx="9897762" cy="2387600"/>
          </a:xfrm>
        </p:spPr>
        <p:txBody>
          <a:bodyPr/>
          <a:lstStyle/>
          <a:p>
            <a:r>
              <a:rPr lang="en-US" dirty="0"/>
              <a:t>Broadband Equity, Access, and Deployment Program</a:t>
            </a:r>
          </a:p>
        </p:txBody>
      </p:sp>
    </p:spTree>
    <p:extLst>
      <p:ext uri="{BB962C8B-B14F-4D97-AF65-F5344CB8AC3E}">
        <p14:creationId xmlns:p14="http://schemas.microsoft.com/office/powerpoint/2010/main" val="2630912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B6EF34-F4EA-9300-1B1C-D42446DDC3D4}"/>
              </a:ext>
            </a:extLst>
          </p:cNvPr>
          <p:cNvSpPr>
            <a:spLocks noGrp="1"/>
          </p:cNvSpPr>
          <p:nvPr>
            <p:ph type="title"/>
          </p:nvPr>
        </p:nvSpPr>
        <p:spPr/>
        <p:txBody>
          <a:bodyPr/>
          <a:lstStyle/>
          <a:p>
            <a:r>
              <a:rPr lang="en-US" dirty="0"/>
              <a:t>IIJA BEAD Funding </a:t>
            </a:r>
          </a:p>
        </p:txBody>
      </p:sp>
      <p:sp>
        <p:nvSpPr>
          <p:cNvPr id="5" name="Content Placeholder 4">
            <a:extLst>
              <a:ext uri="{FF2B5EF4-FFF2-40B4-BE49-F238E27FC236}">
                <a16:creationId xmlns:a16="http://schemas.microsoft.com/office/drawing/2014/main" id="{E5CA957D-CA52-987E-0DA5-2C9191D0C6C6}"/>
              </a:ext>
            </a:extLst>
          </p:cNvPr>
          <p:cNvSpPr>
            <a:spLocks noGrp="1"/>
          </p:cNvSpPr>
          <p:nvPr>
            <p:ph idx="1"/>
          </p:nvPr>
        </p:nvSpPr>
        <p:spPr>
          <a:xfrm>
            <a:off x="1343297" y="1859360"/>
            <a:ext cx="3820885" cy="3769517"/>
          </a:xfrm>
        </p:spPr>
        <p:txBody>
          <a:bodyPr/>
          <a:lstStyle/>
          <a:p>
            <a:r>
              <a:rPr lang="en-US" sz="2400" dirty="0">
                <a:solidFill>
                  <a:srgbClr val="222B4C"/>
                </a:solidFill>
              </a:rPr>
              <a:t>$1.736 billion</a:t>
            </a:r>
            <a:br>
              <a:rPr lang="en-US" sz="2400" dirty="0">
                <a:solidFill>
                  <a:srgbClr val="222B4C"/>
                </a:solidFill>
              </a:rPr>
            </a:br>
            <a:endParaRPr lang="en-US" sz="2400" dirty="0">
              <a:solidFill>
                <a:srgbClr val="222B4C"/>
              </a:solidFill>
            </a:endParaRPr>
          </a:p>
          <a:p>
            <a:r>
              <a:rPr lang="en-US" sz="2400" dirty="0">
                <a:solidFill>
                  <a:srgbClr val="222B4C"/>
                </a:solidFill>
              </a:rPr>
              <a:t>Goal – Connect All Missourians </a:t>
            </a:r>
            <a:br>
              <a:rPr lang="en-US" sz="2400" dirty="0">
                <a:solidFill>
                  <a:srgbClr val="222B4C"/>
                </a:solidFill>
              </a:rPr>
            </a:br>
            <a:endParaRPr lang="en-US" sz="2400" dirty="0">
              <a:solidFill>
                <a:srgbClr val="222B4C"/>
              </a:solidFill>
            </a:endParaRPr>
          </a:p>
          <a:p>
            <a:r>
              <a:rPr lang="en-US" sz="2400" dirty="0">
                <a:solidFill>
                  <a:srgbClr val="222B4C"/>
                </a:solidFill>
              </a:rPr>
              <a:t>Eligible Locations </a:t>
            </a:r>
          </a:p>
          <a:p>
            <a:pPr lvl="1"/>
            <a:r>
              <a:rPr lang="en-US" sz="2000" dirty="0">
                <a:solidFill>
                  <a:srgbClr val="222B4C"/>
                </a:solidFill>
              </a:rPr>
              <a:t>Unserved and Underserved</a:t>
            </a:r>
          </a:p>
          <a:p>
            <a:pPr lvl="1"/>
            <a:r>
              <a:rPr lang="en-US" sz="2000" dirty="0">
                <a:solidFill>
                  <a:srgbClr val="222B4C"/>
                </a:solidFill>
              </a:rPr>
              <a:t>Unfunded </a:t>
            </a:r>
          </a:p>
        </p:txBody>
      </p:sp>
      <p:pic>
        <p:nvPicPr>
          <p:cNvPr id="6" name="Content Placeholder 4">
            <a:extLst>
              <a:ext uri="{FF2B5EF4-FFF2-40B4-BE49-F238E27FC236}">
                <a16:creationId xmlns:a16="http://schemas.microsoft.com/office/drawing/2014/main" id="{FE007CCE-D240-B703-BDDA-D2ABB90CA0C7}"/>
              </a:ext>
            </a:extLst>
          </p:cNvPr>
          <p:cNvPicPr>
            <a:picLocks noChangeAspect="1"/>
          </p:cNvPicPr>
          <p:nvPr/>
        </p:nvPicPr>
        <p:blipFill>
          <a:blip r:embed="rId2"/>
          <a:stretch>
            <a:fillRect/>
          </a:stretch>
        </p:blipFill>
        <p:spPr>
          <a:xfrm>
            <a:off x="6158639" y="1859360"/>
            <a:ext cx="4370024" cy="3875304"/>
          </a:xfrm>
          <a:prstGeom prst="round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28985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Stand</a:t>
            </a:r>
          </a:p>
        </p:txBody>
      </p:sp>
      <p:pic>
        <p:nvPicPr>
          <p:cNvPr id="5" name="Picture 4"/>
          <p:cNvPicPr>
            <a:picLocks noChangeAspect="1"/>
          </p:cNvPicPr>
          <p:nvPr/>
        </p:nvPicPr>
        <p:blipFill rotWithShape="1">
          <a:blip r:embed="rId2"/>
          <a:srcRect r="4427" b="2210"/>
          <a:stretch/>
        </p:blipFill>
        <p:spPr>
          <a:xfrm>
            <a:off x="5840183" y="1264683"/>
            <a:ext cx="5044905" cy="4655574"/>
          </a:xfrm>
          <a:prstGeom prst="rect">
            <a:avLst/>
          </a:prstGeom>
        </p:spPr>
      </p:pic>
      <p:grpSp>
        <p:nvGrpSpPr>
          <p:cNvPr id="11" name="Group 10">
            <a:extLst>
              <a:ext uri="{FF2B5EF4-FFF2-40B4-BE49-F238E27FC236}">
                <a16:creationId xmlns:a16="http://schemas.microsoft.com/office/drawing/2014/main" id="{5CDBE114-FE6E-D064-A29B-36F1353CDC87}"/>
              </a:ext>
            </a:extLst>
          </p:cNvPr>
          <p:cNvGrpSpPr/>
          <p:nvPr/>
        </p:nvGrpSpPr>
        <p:grpSpPr>
          <a:xfrm>
            <a:off x="7243991" y="5989237"/>
            <a:ext cx="3302090" cy="692228"/>
            <a:chOff x="7035274" y="5910325"/>
            <a:chExt cx="3604379" cy="755598"/>
          </a:xfrm>
        </p:grpSpPr>
        <p:pic>
          <p:nvPicPr>
            <p:cNvPr id="7" name="Picture 6"/>
            <p:cNvPicPr>
              <a:picLocks noChangeAspect="1"/>
            </p:cNvPicPr>
            <p:nvPr/>
          </p:nvPicPr>
          <p:blipFill>
            <a:blip r:embed="rId3"/>
            <a:stretch>
              <a:fillRect/>
            </a:stretch>
          </p:blipFill>
          <p:spPr>
            <a:xfrm>
              <a:off x="7061401" y="5931649"/>
              <a:ext cx="1864586" cy="383679"/>
            </a:xfrm>
            <a:prstGeom prst="rect">
              <a:avLst/>
            </a:prstGeom>
          </p:spPr>
        </p:pic>
        <p:pic>
          <p:nvPicPr>
            <p:cNvPr id="8" name="Picture 7"/>
            <p:cNvPicPr>
              <a:picLocks noChangeAspect="1"/>
            </p:cNvPicPr>
            <p:nvPr/>
          </p:nvPicPr>
          <p:blipFill>
            <a:blip r:embed="rId4"/>
            <a:stretch>
              <a:fillRect/>
            </a:stretch>
          </p:blipFill>
          <p:spPr>
            <a:xfrm>
              <a:off x="8775067" y="5910325"/>
              <a:ext cx="1864586" cy="426325"/>
            </a:xfrm>
            <a:prstGeom prst="rect">
              <a:avLst/>
            </a:prstGeom>
          </p:spPr>
        </p:pic>
        <p:pic>
          <p:nvPicPr>
            <p:cNvPr id="9" name="Picture 8"/>
            <p:cNvPicPr>
              <a:picLocks noChangeAspect="1"/>
            </p:cNvPicPr>
            <p:nvPr/>
          </p:nvPicPr>
          <p:blipFill>
            <a:blip r:embed="rId5"/>
            <a:stretch>
              <a:fillRect/>
            </a:stretch>
          </p:blipFill>
          <p:spPr>
            <a:xfrm>
              <a:off x="7035274" y="6403443"/>
              <a:ext cx="1862861" cy="227960"/>
            </a:xfrm>
            <a:prstGeom prst="rect">
              <a:avLst/>
            </a:prstGeom>
          </p:spPr>
        </p:pic>
        <p:pic>
          <p:nvPicPr>
            <p:cNvPr id="10" name="Picture 9"/>
            <p:cNvPicPr>
              <a:picLocks noChangeAspect="1"/>
            </p:cNvPicPr>
            <p:nvPr/>
          </p:nvPicPr>
          <p:blipFill>
            <a:blip r:embed="rId6"/>
            <a:stretch>
              <a:fillRect/>
            </a:stretch>
          </p:blipFill>
          <p:spPr>
            <a:xfrm>
              <a:off x="8748940" y="6371174"/>
              <a:ext cx="1059043" cy="294749"/>
            </a:xfrm>
            <a:prstGeom prst="rect">
              <a:avLst/>
            </a:prstGeom>
          </p:spPr>
        </p:pic>
      </p:grpSp>
      <p:sp>
        <p:nvSpPr>
          <p:cNvPr id="6" name="Content Placeholder 4">
            <a:extLst>
              <a:ext uri="{FF2B5EF4-FFF2-40B4-BE49-F238E27FC236}">
                <a16:creationId xmlns:a16="http://schemas.microsoft.com/office/drawing/2014/main" id="{D400E3DA-A75D-E44D-A775-EF670AB4C430}"/>
              </a:ext>
            </a:extLst>
          </p:cNvPr>
          <p:cNvSpPr txBox="1">
            <a:spLocks/>
          </p:cNvSpPr>
          <p:nvPr/>
        </p:nvSpPr>
        <p:spPr>
          <a:xfrm>
            <a:off x="1036946" y="1654903"/>
            <a:ext cx="4561114" cy="45225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SzPct val="80000"/>
              <a:buFontTx/>
              <a:buBlip>
                <a:blip r:embed="rId7">
                  <a:extLst>
                    <a:ext uri="{96DAC541-7B7A-43D3-8B79-37D633B846F1}">
                      <asvg:svgBlip xmlns:asvg="http://schemas.microsoft.com/office/drawing/2016/SVG/main" r:embed="rId8"/>
                    </a:ext>
                  </a:extLst>
                </a:blip>
              </a:buBlip>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SzPct val="70000"/>
              <a:buFontTx/>
              <a:buBlip>
                <a:blip r:embed="rId9">
                  <a:extLst>
                    <a:ext uri="{96DAC541-7B7A-43D3-8B79-37D633B846F1}">
                      <asvg:svgBlip xmlns:asvg="http://schemas.microsoft.com/office/drawing/2016/SVG/main" r:embed="rId10"/>
                    </a:ext>
                  </a:extLst>
                </a:blip>
              </a:buBlip>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rgbClr val="222B4C"/>
                </a:solidFill>
              </a:rPr>
              <a:t>Unserved &amp; Unfunded</a:t>
            </a:r>
          </a:p>
          <a:p>
            <a:pPr lvl="1"/>
            <a:r>
              <a:rPr lang="en-US" sz="2000" dirty="0">
                <a:solidFill>
                  <a:srgbClr val="222B4C"/>
                </a:solidFill>
              </a:rPr>
              <a:t>139,228 locations</a:t>
            </a:r>
            <a:br>
              <a:rPr lang="en-US" sz="2000" dirty="0">
                <a:solidFill>
                  <a:srgbClr val="222B4C"/>
                </a:solidFill>
              </a:rPr>
            </a:br>
            <a:endParaRPr lang="en-US" sz="2000" dirty="0">
              <a:solidFill>
                <a:srgbClr val="222B4C"/>
              </a:solidFill>
            </a:endParaRPr>
          </a:p>
          <a:p>
            <a:r>
              <a:rPr lang="en-US" sz="2000" b="1" dirty="0">
                <a:solidFill>
                  <a:srgbClr val="222B4C"/>
                </a:solidFill>
              </a:rPr>
              <a:t>Underserved &amp; Unfunded</a:t>
            </a:r>
          </a:p>
          <a:p>
            <a:pPr lvl="1"/>
            <a:r>
              <a:rPr lang="en-US" sz="2000" dirty="0">
                <a:solidFill>
                  <a:srgbClr val="222B4C"/>
                </a:solidFill>
              </a:rPr>
              <a:t>64,001 locations</a:t>
            </a:r>
            <a:br>
              <a:rPr lang="en-US" sz="2000" dirty="0">
                <a:solidFill>
                  <a:srgbClr val="222B4C"/>
                </a:solidFill>
              </a:rPr>
            </a:br>
            <a:endParaRPr lang="en-US" sz="2000" dirty="0">
              <a:solidFill>
                <a:srgbClr val="222B4C"/>
              </a:solidFill>
            </a:endParaRPr>
          </a:p>
          <a:p>
            <a:r>
              <a:rPr lang="en-US" sz="2000" b="1" dirty="0">
                <a:solidFill>
                  <a:srgbClr val="222B4C"/>
                </a:solidFill>
              </a:rPr>
              <a:t>Estimated cost to serve: </a:t>
            </a:r>
          </a:p>
          <a:p>
            <a:pPr lvl="1"/>
            <a:r>
              <a:rPr lang="en-US" sz="2000" dirty="0">
                <a:solidFill>
                  <a:srgbClr val="222B4C"/>
                </a:solidFill>
              </a:rPr>
              <a:t>$1.26 billion </a:t>
            </a:r>
            <a:br>
              <a:rPr lang="en-US" sz="2000" dirty="0">
                <a:solidFill>
                  <a:srgbClr val="222B4C"/>
                </a:solidFill>
              </a:rPr>
            </a:br>
            <a:endParaRPr lang="en-US" sz="2000" dirty="0">
              <a:solidFill>
                <a:srgbClr val="222B4C"/>
              </a:solidFill>
            </a:endParaRPr>
          </a:p>
          <a:p>
            <a:r>
              <a:rPr lang="en-US" sz="2000" b="1" dirty="0">
                <a:solidFill>
                  <a:srgbClr val="222B4C"/>
                </a:solidFill>
              </a:rPr>
              <a:t>Missouri’s BEAD allocation: </a:t>
            </a:r>
          </a:p>
          <a:p>
            <a:pPr lvl="1"/>
            <a:r>
              <a:rPr lang="en-US" sz="2000" dirty="0">
                <a:solidFill>
                  <a:srgbClr val="222B4C"/>
                </a:solidFill>
              </a:rPr>
              <a:t>$1,736,302,708.39 </a:t>
            </a:r>
          </a:p>
        </p:txBody>
      </p:sp>
    </p:spTree>
    <p:extLst>
      <p:ext uri="{BB962C8B-B14F-4D97-AF65-F5344CB8AC3E}">
        <p14:creationId xmlns:p14="http://schemas.microsoft.com/office/powerpoint/2010/main" val="3662186725"/>
      </p:ext>
    </p:extLst>
  </p:cSld>
  <p:clrMapOvr>
    <a:masterClrMapping/>
  </p:clrMapOvr>
</p:sld>
</file>

<file path=ppt/theme/theme1.xml><?xml version="1.0" encoding="utf-8"?>
<a:theme xmlns:a="http://schemas.openxmlformats.org/drawingml/2006/main" name="Custom Design">
  <a:themeElements>
    <a:clrScheme name="Custom 4">
      <a:dk1>
        <a:srgbClr val="222B4C"/>
      </a:dk1>
      <a:lt1>
        <a:srgbClr val="FFFFFF"/>
      </a:lt1>
      <a:dk2>
        <a:srgbClr val="3E3F3F"/>
      </a:dk2>
      <a:lt2>
        <a:srgbClr val="CBCAC9"/>
      </a:lt2>
      <a:accent1>
        <a:srgbClr val="0AB4F0"/>
      </a:accent1>
      <a:accent2>
        <a:srgbClr val="00E682"/>
      </a:accent2>
      <a:accent3>
        <a:srgbClr val="0FEFFF"/>
      </a:accent3>
      <a:accent4>
        <a:srgbClr val="418363"/>
      </a:accent4>
      <a:accent5>
        <a:srgbClr val="8B8EF3"/>
      </a:accent5>
      <a:accent6>
        <a:srgbClr val="006AA7"/>
      </a:accent6>
      <a:hlink>
        <a:srgbClr val="2C97FF"/>
      </a:hlink>
      <a:folHlink>
        <a:srgbClr val="6F7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 PowerPoint Template" id="{F035CF99-163A-0B4F-9C74-D277C7127E59}" vid="{939775DA-4944-5F4A-91AB-5238FF61CD18}"/>
    </a:ext>
  </a:extLst>
</a:theme>
</file>

<file path=ppt/theme/theme2.xml><?xml version="1.0" encoding="utf-8"?>
<a:theme xmlns:a="http://schemas.openxmlformats.org/drawingml/2006/main" name="1_Custom Design">
  <a:themeElements>
    <a:clrScheme name="Custom 4">
      <a:dk1>
        <a:srgbClr val="222B4C"/>
      </a:dk1>
      <a:lt1>
        <a:srgbClr val="FFFFFF"/>
      </a:lt1>
      <a:dk2>
        <a:srgbClr val="3E3F3F"/>
      </a:dk2>
      <a:lt2>
        <a:srgbClr val="CBCAC9"/>
      </a:lt2>
      <a:accent1>
        <a:srgbClr val="0AB4F0"/>
      </a:accent1>
      <a:accent2>
        <a:srgbClr val="00E682"/>
      </a:accent2>
      <a:accent3>
        <a:srgbClr val="0FEFFF"/>
      </a:accent3>
      <a:accent4>
        <a:srgbClr val="418363"/>
      </a:accent4>
      <a:accent5>
        <a:srgbClr val="8B8EF3"/>
      </a:accent5>
      <a:accent6>
        <a:srgbClr val="006AA7"/>
      </a:accent6>
      <a:hlink>
        <a:srgbClr val="2C97FF"/>
      </a:hlink>
      <a:folHlink>
        <a:srgbClr val="6F7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 PowerPoint Template" id="{F035CF99-163A-0B4F-9C74-D277C7127E59}" vid="{B10A015F-EB09-534D-BC38-CDB1A0C31112}"/>
    </a:ext>
  </a:extLst>
</a:theme>
</file>

<file path=ppt/theme/theme3.xml><?xml version="1.0" encoding="utf-8"?>
<a:theme xmlns:a="http://schemas.openxmlformats.org/drawingml/2006/main" name="2_Custom Design">
  <a:themeElements>
    <a:clrScheme name="Custom 4">
      <a:dk1>
        <a:srgbClr val="222B4C"/>
      </a:dk1>
      <a:lt1>
        <a:srgbClr val="FFFFFF"/>
      </a:lt1>
      <a:dk2>
        <a:srgbClr val="3E3F3F"/>
      </a:dk2>
      <a:lt2>
        <a:srgbClr val="CBCAC9"/>
      </a:lt2>
      <a:accent1>
        <a:srgbClr val="0AB4F0"/>
      </a:accent1>
      <a:accent2>
        <a:srgbClr val="00E682"/>
      </a:accent2>
      <a:accent3>
        <a:srgbClr val="0FEFFF"/>
      </a:accent3>
      <a:accent4>
        <a:srgbClr val="418363"/>
      </a:accent4>
      <a:accent5>
        <a:srgbClr val="8B8EF3"/>
      </a:accent5>
      <a:accent6>
        <a:srgbClr val="006AA7"/>
      </a:accent6>
      <a:hlink>
        <a:srgbClr val="2C97FF"/>
      </a:hlink>
      <a:folHlink>
        <a:srgbClr val="6F7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 PowerPoint Template" id="{F035CF99-163A-0B4F-9C74-D277C7127E59}" vid="{5556BD11-34D8-1C47-ADC1-BBA8D2215EB1}"/>
    </a:ext>
  </a:extLst>
</a:theme>
</file>

<file path=ppt/theme/theme4.xml><?xml version="1.0" encoding="utf-8"?>
<a:theme xmlns:a="http://schemas.openxmlformats.org/drawingml/2006/main" name="3_Custom Design">
  <a:themeElements>
    <a:clrScheme name="Custom 4">
      <a:dk1>
        <a:srgbClr val="222B4C"/>
      </a:dk1>
      <a:lt1>
        <a:srgbClr val="FFFFFF"/>
      </a:lt1>
      <a:dk2>
        <a:srgbClr val="3E3F3F"/>
      </a:dk2>
      <a:lt2>
        <a:srgbClr val="CBCAC9"/>
      </a:lt2>
      <a:accent1>
        <a:srgbClr val="0AB4F0"/>
      </a:accent1>
      <a:accent2>
        <a:srgbClr val="00E682"/>
      </a:accent2>
      <a:accent3>
        <a:srgbClr val="0FEFFF"/>
      </a:accent3>
      <a:accent4>
        <a:srgbClr val="418363"/>
      </a:accent4>
      <a:accent5>
        <a:srgbClr val="8B8EF3"/>
      </a:accent5>
      <a:accent6>
        <a:srgbClr val="006AA7"/>
      </a:accent6>
      <a:hlink>
        <a:srgbClr val="2C97FF"/>
      </a:hlink>
      <a:folHlink>
        <a:srgbClr val="6F7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 PowerPoint Template" id="{F035CF99-163A-0B4F-9C74-D277C7127E59}" vid="{2ECF6FA4-AF7D-F447-ABE0-8255C4827DC9}"/>
    </a:ext>
  </a:extLst>
</a:theme>
</file>

<file path=ppt/theme/theme5.xml><?xml version="1.0" encoding="utf-8"?>
<a:theme xmlns:a="http://schemas.openxmlformats.org/drawingml/2006/main" name="4_Custom Design">
  <a:themeElements>
    <a:clrScheme name="Custom 4">
      <a:dk1>
        <a:srgbClr val="222B4C"/>
      </a:dk1>
      <a:lt1>
        <a:srgbClr val="FFFFFF"/>
      </a:lt1>
      <a:dk2>
        <a:srgbClr val="3E3F3F"/>
      </a:dk2>
      <a:lt2>
        <a:srgbClr val="CBCAC9"/>
      </a:lt2>
      <a:accent1>
        <a:srgbClr val="0AB4F0"/>
      </a:accent1>
      <a:accent2>
        <a:srgbClr val="00E682"/>
      </a:accent2>
      <a:accent3>
        <a:srgbClr val="0FEFFF"/>
      </a:accent3>
      <a:accent4>
        <a:srgbClr val="418363"/>
      </a:accent4>
      <a:accent5>
        <a:srgbClr val="8B8EF3"/>
      </a:accent5>
      <a:accent6>
        <a:srgbClr val="006AA7"/>
      </a:accent6>
      <a:hlink>
        <a:srgbClr val="2C97FF"/>
      </a:hlink>
      <a:folHlink>
        <a:srgbClr val="6F7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 PowerPoint Template" id="{F035CF99-163A-0B4F-9C74-D277C7127E59}" vid="{3FBF3157-6ACB-4A4B-91C6-C4E0EE1240F6}"/>
    </a:ext>
  </a:extLst>
</a:theme>
</file>

<file path=ppt/theme/theme6.xml><?xml version="1.0" encoding="utf-8"?>
<a:theme xmlns:a="http://schemas.openxmlformats.org/drawingml/2006/main" name="5_Custom Design">
  <a:themeElements>
    <a:clrScheme name="Custom 4">
      <a:dk1>
        <a:srgbClr val="222B4C"/>
      </a:dk1>
      <a:lt1>
        <a:srgbClr val="FFFFFF"/>
      </a:lt1>
      <a:dk2>
        <a:srgbClr val="3E3F3F"/>
      </a:dk2>
      <a:lt2>
        <a:srgbClr val="CBCAC9"/>
      </a:lt2>
      <a:accent1>
        <a:srgbClr val="0AB4F0"/>
      </a:accent1>
      <a:accent2>
        <a:srgbClr val="00E682"/>
      </a:accent2>
      <a:accent3>
        <a:srgbClr val="0FEFFF"/>
      </a:accent3>
      <a:accent4>
        <a:srgbClr val="418363"/>
      </a:accent4>
      <a:accent5>
        <a:srgbClr val="8B8EF3"/>
      </a:accent5>
      <a:accent6>
        <a:srgbClr val="006AA7"/>
      </a:accent6>
      <a:hlink>
        <a:srgbClr val="2C97FF"/>
      </a:hlink>
      <a:folHlink>
        <a:srgbClr val="6F7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 PowerPoint Template" id="{F035CF99-163A-0B4F-9C74-D277C7127E59}" vid="{80731C82-8FB7-CF4E-BE5B-2D80AA62FBF5}"/>
    </a:ext>
  </a:extLst>
</a:theme>
</file>

<file path=ppt/theme/theme7.xml><?xml version="1.0" encoding="utf-8"?>
<a:theme xmlns:a="http://schemas.openxmlformats.org/drawingml/2006/main" name="6_Custom Design">
  <a:themeElements>
    <a:clrScheme name="Custom 4">
      <a:dk1>
        <a:srgbClr val="222B4C"/>
      </a:dk1>
      <a:lt1>
        <a:srgbClr val="FFFFFF"/>
      </a:lt1>
      <a:dk2>
        <a:srgbClr val="3E3F3F"/>
      </a:dk2>
      <a:lt2>
        <a:srgbClr val="CBCAC9"/>
      </a:lt2>
      <a:accent1>
        <a:srgbClr val="0AB4F0"/>
      </a:accent1>
      <a:accent2>
        <a:srgbClr val="00E682"/>
      </a:accent2>
      <a:accent3>
        <a:srgbClr val="0FEFFF"/>
      </a:accent3>
      <a:accent4>
        <a:srgbClr val="418363"/>
      </a:accent4>
      <a:accent5>
        <a:srgbClr val="8B8EF3"/>
      </a:accent5>
      <a:accent6>
        <a:srgbClr val="006AA7"/>
      </a:accent6>
      <a:hlink>
        <a:srgbClr val="2C97FF"/>
      </a:hlink>
      <a:folHlink>
        <a:srgbClr val="6F7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 PowerPoint Template" id="{F035CF99-163A-0B4F-9C74-D277C7127E59}" vid="{0D8BC5E8-EB0B-194C-BE45-6FECF4F52B38}"/>
    </a:ext>
  </a:extLst>
</a:theme>
</file>

<file path=ppt/theme/theme8.xml><?xml version="1.0" encoding="utf-8"?>
<a:theme xmlns:a="http://schemas.openxmlformats.org/drawingml/2006/main" name="7_Custom Design">
  <a:themeElements>
    <a:clrScheme name="Custom 4">
      <a:dk1>
        <a:srgbClr val="222B4C"/>
      </a:dk1>
      <a:lt1>
        <a:srgbClr val="FFFFFF"/>
      </a:lt1>
      <a:dk2>
        <a:srgbClr val="3E3F3F"/>
      </a:dk2>
      <a:lt2>
        <a:srgbClr val="CBCAC9"/>
      </a:lt2>
      <a:accent1>
        <a:srgbClr val="0AB4F0"/>
      </a:accent1>
      <a:accent2>
        <a:srgbClr val="00E682"/>
      </a:accent2>
      <a:accent3>
        <a:srgbClr val="0FEFFF"/>
      </a:accent3>
      <a:accent4>
        <a:srgbClr val="418363"/>
      </a:accent4>
      <a:accent5>
        <a:srgbClr val="8B8EF3"/>
      </a:accent5>
      <a:accent6>
        <a:srgbClr val="006AA7"/>
      </a:accent6>
      <a:hlink>
        <a:srgbClr val="2C97FF"/>
      </a:hlink>
      <a:folHlink>
        <a:srgbClr val="6F7FF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D PowerPoint Template" id="{F035CF99-163A-0B4F-9C74-D277C7127E59}" vid="{BAF6AE5C-7C97-7F4C-B59C-102BDD44871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DED-PowerPoint-Template (1)</Template>
  <TotalTime>476</TotalTime>
  <Words>625</Words>
  <Application>Microsoft Office PowerPoint</Application>
  <PresentationFormat>Widescreen</PresentationFormat>
  <Paragraphs>115</Paragraphs>
  <Slides>18</Slides>
  <Notes>1</Notes>
  <HiddenSlides>0</HiddenSlides>
  <MMClips>0</MMClips>
  <ScaleCrop>false</ScaleCrop>
  <HeadingPairs>
    <vt:vector size="6" baseType="variant">
      <vt:variant>
        <vt:lpstr>Fonts Used</vt:lpstr>
      </vt:variant>
      <vt:variant>
        <vt:i4>3</vt:i4>
      </vt:variant>
      <vt:variant>
        <vt:lpstr>Theme</vt:lpstr>
      </vt:variant>
      <vt:variant>
        <vt:i4>8</vt:i4>
      </vt:variant>
      <vt:variant>
        <vt:lpstr>Slide Titles</vt:lpstr>
      </vt:variant>
      <vt:variant>
        <vt:i4>18</vt:i4>
      </vt:variant>
    </vt:vector>
  </HeadingPairs>
  <TitlesOfParts>
    <vt:vector size="29" baseType="lpstr">
      <vt:lpstr>Arial</vt:lpstr>
      <vt:lpstr>Calibri</vt:lpstr>
      <vt:lpstr>Century Gothic</vt:lpstr>
      <vt:lpstr>Custom Design</vt:lpstr>
      <vt:lpstr>1_Custom Design</vt:lpstr>
      <vt:lpstr>2_Custom Design</vt:lpstr>
      <vt:lpstr>3_Custom Design</vt:lpstr>
      <vt:lpstr>4_Custom Design</vt:lpstr>
      <vt:lpstr>5_Custom Design</vt:lpstr>
      <vt:lpstr>6_Custom Design</vt:lpstr>
      <vt:lpstr>7_Custom Design</vt:lpstr>
      <vt:lpstr>Office of Broadband Development</vt:lpstr>
      <vt:lpstr>Ongoing Program Update</vt:lpstr>
      <vt:lpstr>NTIA Broadband Infrastructure Program </vt:lpstr>
      <vt:lpstr>ARPA Broadband Program </vt:lpstr>
      <vt:lpstr>ARPA Cell Towers Grant Program </vt:lpstr>
      <vt:lpstr>Statewide Broadband Mapping </vt:lpstr>
      <vt:lpstr>Broadband Equity, Access, and Deployment Program</vt:lpstr>
      <vt:lpstr>IIJA BEAD Funding </vt:lpstr>
      <vt:lpstr>Where We Stand</vt:lpstr>
      <vt:lpstr>Typical Missouri Scenarios</vt:lpstr>
      <vt:lpstr>State Challenge</vt:lpstr>
      <vt:lpstr>Request for Input (RFI) Closing</vt:lpstr>
      <vt:lpstr>Timeline</vt:lpstr>
      <vt:lpstr>Missouri’s Digital Opportunity Expansion Programming</vt:lpstr>
      <vt:lpstr>Statewide Digital Opportunity Plan (DEA)</vt:lpstr>
      <vt:lpstr>Our Vision</vt:lpstr>
      <vt:lpstr>Timeline </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Broadband Development</dc:title>
  <dc:creator>Meyer, Stephanie</dc:creator>
  <cp:lastModifiedBy>Tanksley, BJ</cp:lastModifiedBy>
  <cp:revision>28</cp:revision>
  <dcterms:created xsi:type="dcterms:W3CDTF">2023-10-18T19:07:32Z</dcterms:created>
  <dcterms:modified xsi:type="dcterms:W3CDTF">2024-07-11T17:03:53Z</dcterms:modified>
</cp:coreProperties>
</file>