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6" r:id="rId3"/>
    <p:sldId id="267" r:id="rId4"/>
    <p:sldId id="264" r:id="rId5"/>
    <p:sldId id="258" r:id="rId6"/>
    <p:sldId id="260" r:id="rId7"/>
    <p:sldId id="261" r:id="rId8"/>
    <p:sldId id="268"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91" d="100"/>
          <a:sy n="91" d="100"/>
        </p:scale>
        <p:origin x="3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A3AAC1-BE01-41CC-9C32-9BA34C95EFAB}" type="datetimeFigureOut">
              <a:rPr lang="en-US" smtClean="0"/>
              <a:t>7/16/2024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B4260-0124-457A-A260-8C257589220D}" type="slidenum">
              <a:rPr lang="en-US" smtClean="0"/>
              <a:t>‹#›</a:t>
            </a:fld>
            <a:endParaRPr lang="en-US"/>
          </a:p>
        </p:txBody>
      </p:sp>
    </p:spTree>
    <p:extLst>
      <p:ext uri="{BB962C8B-B14F-4D97-AF65-F5344CB8AC3E}">
        <p14:creationId xmlns:p14="http://schemas.microsoft.com/office/powerpoint/2010/main" val="417783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enton.org/blog/ntia-making-resources-available-help-states-turn-digital-equity-plans-reality"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e3923ee92b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g2e3923ee92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e3923ee92b_0_9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0" name="Google Shape;90;g2e3923ee92b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u="sng">
                <a:solidFill>
                  <a:schemeClr val="hlink"/>
                </a:solidFill>
                <a:hlinkClick r:id="rId3"/>
              </a:rPr>
              <a:t>DE Summary</a:t>
            </a:r>
            <a:endParaRPr/>
          </a:p>
        </p:txBody>
      </p:sp>
      <p:sp>
        <p:nvSpPr>
          <p:cNvPr id="97" name="Google Shape;9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F5E8-750B-8ABD-5479-792EA2D1D7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4A2247F-6182-5B47-FE8B-7E45BC05ED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7B9596-C7DF-56EF-857C-021527A05A1E}"/>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284143D3-4334-BEC4-8C74-B82E4B60ED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5E47DF-BC44-008F-73CE-56C416D819B4}"/>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153566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CECBF-527C-78E4-B3A9-BD72A8EF63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05D38E-54C5-1909-BBAD-2C4311228B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6F46D5-7DA5-0629-9B8F-5BE751F2FC8D}"/>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97A674D5-F319-DE20-DD03-95874F9C4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78951F-14C5-404A-914E-3B74A2ED2E1D}"/>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1383795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98A54F-A2F3-0F09-8330-82F6E6AFE6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1258BAB-1EE2-8BAB-B566-F56FB9231E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DDC56-7275-83A8-6A2F-E13F2E806795}"/>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7EEFC85B-77C7-7835-4EDD-8E65ED160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4729B5-3D4A-31F6-E3D0-0C3C489FC3EC}"/>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428034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EC214-4AF2-54C8-E242-B55F57DCB1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83EB4B-C3C2-FAF5-8EE8-7EC037B480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76E53-D4C2-A0EB-58D0-CB3EF7B0154D}"/>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C4BEEC0E-187D-B9F0-8F02-B083BD1DFE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015273-B10C-753C-9750-76B321AF522E}"/>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179408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EF26A-3C80-4995-04D6-BC1A5CCF5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68DFDFA-87DA-A34B-2174-A4D2D3084E0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8D9EDB-B2B4-6C03-6D38-71281A273BC3}"/>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E635D7B7-3935-D572-BF7A-3F0451CA19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5D7F2B-DE01-A1E0-C5BA-60F969EC574F}"/>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3300138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6FD47-4A0D-7A34-7270-9D752122BA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AC3E8C-94B3-B1E3-7EB8-895A8316E9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BB67A2-4542-9BF0-0EFB-94FFD47FF7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C061CB-9E91-83F8-F970-4F3CBA871855}"/>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6" name="Footer Placeholder 5">
            <a:extLst>
              <a:ext uri="{FF2B5EF4-FFF2-40B4-BE49-F238E27FC236}">
                <a16:creationId xmlns:a16="http://schemas.microsoft.com/office/drawing/2014/main" id="{C0D33C54-9B35-C3B3-4FE2-C2B3C51890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1E7850-6801-9954-BAFD-9D93FBAEA6BE}"/>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4041408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8E449-E2D1-618A-D1F6-D36C441599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9CDB5F-EC3F-7610-2495-7ED9AA4085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8C5FD5-BA64-06BD-501C-1F55FFC398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EF7DFB-490F-DB3C-D767-F51942444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4943AB-7B99-E8D8-62F6-37F1EE6C53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0BD0EF-39C4-C142-9FDD-08F0265B42EA}"/>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8" name="Footer Placeholder 7">
            <a:extLst>
              <a:ext uri="{FF2B5EF4-FFF2-40B4-BE49-F238E27FC236}">
                <a16:creationId xmlns:a16="http://schemas.microsoft.com/office/drawing/2014/main" id="{A17877A9-8856-1075-ED13-705DCA0AA9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D62D90-D9FD-DC1C-C422-77ED8979DBE0}"/>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2555344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E502B-E656-8B22-C55E-611137F2DD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E98F82-7B7B-E63F-3B33-AD572132489F}"/>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4" name="Footer Placeholder 3">
            <a:extLst>
              <a:ext uri="{FF2B5EF4-FFF2-40B4-BE49-F238E27FC236}">
                <a16:creationId xmlns:a16="http://schemas.microsoft.com/office/drawing/2014/main" id="{F5D2DDDA-BA8F-5D65-DA51-EE062C343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39870C-7A09-CA33-DFD6-C3ABA823229F}"/>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2478702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681B63-4F05-E1E8-6494-BBE84071EA32}"/>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3" name="Footer Placeholder 2">
            <a:extLst>
              <a:ext uri="{FF2B5EF4-FFF2-40B4-BE49-F238E27FC236}">
                <a16:creationId xmlns:a16="http://schemas.microsoft.com/office/drawing/2014/main" id="{42886FDC-A5EA-29A5-612E-76A6E70DDF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4D6EC7-BE2C-644B-E91B-9AE7B6499FBB}"/>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147235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2C915-8EA2-C2CC-4D57-E12E05DBEB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98F36E-63F9-612F-10D1-86FCF02874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E821F-6CC3-2037-A9EA-1E2D596E7E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E4B2F-005B-885B-9206-3721C6B43FAC}"/>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6" name="Footer Placeholder 5">
            <a:extLst>
              <a:ext uri="{FF2B5EF4-FFF2-40B4-BE49-F238E27FC236}">
                <a16:creationId xmlns:a16="http://schemas.microsoft.com/office/drawing/2014/main" id="{7B5A85AA-718D-C504-0FE5-1555058B30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086657-AC5A-0D50-38F7-550005183E48}"/>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2089245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4CB2E-0979-4BB7-D0AC-68CCFD463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61B08D-3531-140C-47B1-B6EDBF1C47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45250-F057-FA2E-4ACE-4BBFA2A88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010A0F-1240-4944-8E14-9CE548B9F281}"/>
              </a:ext>
            </a:extLst>
          </p:cNvPr>
          <p:cNvSpPr>
            <a:spLocks noGrp="1"/>
          </p:cNvSpPr>
          <p:nvPr>
            <p:ph type="dt" sz="half" idx="10"/>
          </p:nvPr>
        </p:nvSpPr>
        <p:spPr/>
        <p:txBody>
          <a:bodyPr/>
          <a:lstStyle/>
          <a:p>
            <a:fld id="{5CCC5AC0-41CC-46D6-8D18-CF80D93F91DE}" type="datetimeFigureOut">
              <a:rPr lang="en-US" smtClean="0"/>
              <a:t>7/16/2024</a:t>
            </a:fld>
            <a:endParaRPr lang="en-US"/>
          </a:p>
        </p:txBody>
      </p:sp>
      <p:sp>
        <p:nvSpPr>
          <p:cNvPr id="6" name="Footer Placeholder 5">
            <a:extLst>
              <a:ext uri="{FF2B5EF4-FFF2-40B4-BE49-F238E27FC236}">
                <a16:creationId xmlns:a16="http://schemas.microsoft.com/office/drawing/2014/main" id="{FCD7CE8E-1216-9E9F-4864-563BE1B219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3EE676-4B43-3E36-2270-68F3F178998E}"/>
              </a:ext>
            </a:extLst>
          </p:cNvPr>
          <p:cNvSpPr>
            <a:spLocks noGrp="1"/>
          </p:cNvSpPr>
          <p:nvPr>
            <p:ph type="sldNum" sz="quarter" idx="12"/>
          </p:nvPr>
        </p:nvSpPr>
        <p:spPr/>
        <p:txBody>
          <a:bodyPr/>
          <a:lstStyle/>
          <a:p>
            <a:fld id="{E4B45F26-D08E-4E76-86F9-41A78B7F4A66}" type="slidenum">
              <a:rPr lang="en-US" smtClean="0"/>
              <a:t>‹#›</a:t>
            </a:fld>
            <a:endParaRPr lang="en-US"/>
          </a:p>
        </p:txBody>
      </p:sp>
    </p:spTree>
    <p:extLst>
      <p:ext uri="{BB962C8B-B14F-4D97-AF65-F5344CB8AC3E}">
        <p14:creationId xmlns:p14="http://schemas.microsoft.com/office/powerpoint/2010/main" val="428045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3EE90F-ADC5-94A8-777A-3FB55CD82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E7B91F2-95B6-444A-3D04-407C9143CC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EC6390-F919-51C4-467B-72B027878D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CC5AC0-41CC-46D6-8D18-CF80D93F91DE}" type="datetimeFigureOut">
              <a:rPr lang="en-US" smtClean="0"/>
              <a:t>7/16/2024</a:t>
            </a:fld>
            <a:endParaRPr lang="en-US"/>
          </a:p>
        </p:txBody>
      </p:sp>
      <p:sp>
        <p:nvSpPr>
          <p:cNvPr id="5" name="Footer Placeholder 4">
            <a:extLst>
              <a:ext uri="{FF2B5EF4-FFF2-40B4-BE49-F238E27FC236}">
                <a16:creationId xmlns:a16="http://schemas.microsoft.com/office/drawing/2014/main" id="{6998231E-1CE0-9C51-E84C-4824D01D37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2F885B3-6532-1FA3-41D3-D599595AAD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4B45F26-D08E-4E76-86F9-41A78B7F4A66}" type="slidenum">
              <a:rPr lang="en-US" smtClean="0"/>
              <a:t>‹#›</a:t>
            </a:fld>
            <a:endParaRPr lang="en-US"/>
          </a:p>
        </p:txBody>
      </p:sp>
    </p:spTree>
    <p:extLst>
      <p:ext uri="{BB962C8B-B14F-4D97-AF65-F5344CB8AC3E}">
        <p14:creationId xmlns:p14="http://schemas.microsoft.com/office/powerpoint/2010/main" val="1229949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mailto:RepRiggs@ShowMeBroadband.org"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mailto:reid@benton.org" TargetMode="External"/><Relationship Id="rId5" Type="http://schemas.openxmlformats.org/officeDocument/2006/relationships/hyperlink" Target="mailto:dgarner@benton.org" TargetMode="External"/><Relationship Id="rId4" Type="http://schemas.openxmlformats.org/officeDocument/2006/relationships/hyperlink" Target="mailto:janiedunning@hotmail.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g2e3923ee92b_0_0"/>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85" name="Google Shape;85;g2e3923ee92b_0_0"/>
          <p:cNvSpPr txBox="1"/>
          <p:nvPr/>
        </p:nvSpPr>
        <p:spPr>
          <a:xfrm>
            <a:off x="2129250" y="3452675"/>
            <a:ext cx="7933500" cy="1252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500"/>
              <a:buFont typeface="Arial"/>
              <a:buNone/>
            </a:pPr>
            <a:r>
              <a:rPr lang="en-US" sz="2600" b="1">
                <a:solidFill>
                  <a:srgbClr val="999999"/>
                </a:solidFill>
                <a:latin typeface="Arial Black"/>
                <a:ea typeface="Arial Black"/>
                <a:cs typeface="Arial Black"/>
                <a:sym typeface="Arial Black"/>
              </a:rPr>
              <a:t>First Friday of Every Month</a:t>
            </a:r>
            <a:endParaRPr sz="2600" b="1">
              <a:solidFill>
                <a:srgbClr val="999999"/>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500"/>
              <a:buFont typeface="Arial"/>
              <a:buNone/>
            </a:pPr>
            <a:r>
              <a:rPr lang="en-US" sz="400" b="1">
                <a:solidFill>
                  <a:srgbClr val="999999"/>
                </a:solidFill>
                <a:latin typeface="Arial Black"/>
                <a:ea typeface="Arial Black"/>
                <a:cs typeface="Arial Black"/>
                <a:sym typeface="Arial Black"/>
              </a:rPr>
              <a:t> </a:t>
            </a:r>
            <a:endParaRPr sz="400" b="1">
              <a:solidFill>
                <a:srgbClr val="999999"/>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500"/>
              <a:buFont typeface="Arial"/>
              <a:buNone/>
            </a:pPr>
            <a:r>
              <a:rPr lang="en-US" sz="2600" b="1">
                <a:solidFill>
                  <a:srgbClr val="999999"/>
                </a:solidFill>
                <a:latin typeface="Arial Black"/>
                <a:ea typeface="Arial Black"/>
                <a:cs typeface="Arial Black"/>
                <a:sym typeface="Arial Black"/>
              </a:rPr>
              <a:t>4:00 ET / 3:00 CT / 2:00 MT / 1:00 PT</a:t>
            </a:r>
            <a:endParaRPr sz="2600" b="1" i="0" u="none" strike="noStrike" cap="none">
              <a:solidFill>
                <a:srgbClr val="999999"/>
              </a:solidFill>
              <a:latin typeface="Arial Black"/>
              <a:ea typeface="Arial Black"/>
              <a:cs typeface="Arial Black"/>
              <a:sym typeface="Arial Black"/>
            </a:endParaRPr>
          </a:p>
        </p:txBody>
      </p:sp>
      <p:sp>
        <p:nvSpPr>
          <p:cNvPr id="86" name="Google Shape;86;g2e3923ee92b_0_0"/>
          <p:cNvSpPr txBox="1"/>
          <p:nvPr/>
        </p:nvSpPr>
        <p:spPr>
          <a:xfrm>
            <a:off x="-335850" y="1784975"/>
            <a:ext cx="12863700" cy="1761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500"/>
              <a:buFont typeface="Arial"/>
              <a:buNone/>
            </a:pPr>
            <a:r>
              <a:rPr lang="en-US" sz="5400" b="1" i="0" u="none" strike="noStrike" cap="none" dirty="0">
                <a:solidFill>
                  <a:srgbClr val="19275D"/>
                </a:solidFill>
                <a:latin typeface="Arial Black"/>
                <a:ea typeface="Arial Black"/>
                <a:cs typeface="Arial Black"/>
                <a:sym typeface="Arial Black"/>
              </a:rPr>
              <a:t>State Connections</a:t>
            </a:r>
            <a:br>
              <a:rPr lang="en-US" sz="4400" b="1" i="0" u="none" strike="noStrike" cap="none" dirty="0">
                <a:solidFill>
                  <a:srgbClr val="19275D"/>
                </a:solidFill>
                <a:latin typeface="Arial Black"/>
                <a:ea typeface="Arial Black"/>
                <a:cs typeface="Arial Black"/>
                <a:sym typeface="Arial Black"/>
              </a:rPr>
            </a:br>
            <a:endParaRPr sz="100" b="1" i="0" u="none" strike="noStrike" cap="none" dirty="0">
              <a:solidFill>
                <a:srgbClr val="19275D"/>
              </a:solidFill>
              <a:latin typeface="Arial Black"/>
              <a:ea typeface="Arial Black"/>
              <a:cs typeface="Arial Black"/>
              <a:sym typeface="Arial Black"/>
            </a:endParaRPr>
          </a:p>
          <a:p>
            <a:pPr marL="0" marR="0" lvl="0" indent="0" algn="ctr" rtl="0">
              <a:lnSpc>
                <a:spcPct val="100000"/>
              </a:lnSpc>
              <a:spcBef>
                <a:spcPts val="0"/>
              </a:spcBef>
              <a:spcAft>
                <a:spcPts val="0"/>
              </a:spcAft>
              <a:buClr>
                <a:srgbClr val="000000"/>
              </a:buClr>
              <a:buSzPts val="2800"/>
              <a:buFont typeface="Arial"/>
              <a:buNone/>
            </a:pPr>
            <a:r>
              <a:rPr lang="en-US" sz="2700" b="1" i="0" u="none" strike="noStrike" cap="none" dirty="0">
                <a:solidFill>
                  <a:srgbClr val="19275D"/>
                </a:solidFill>
                <a:latin typeface="Arial Black"/>
                <a:ea typeface="Arial Black"/>
                <a:cs typeface="Arial Black"/>
                <a:sym typeface="Arial Black"/>
              </a:rPr>
              <a:t>The broadband working group for state legislators</a:t>
            </a:r>
            <a:endParaRPr sz="2700" b="1" i="0" u="none" strike="noStrike" cap="none" dirty="0">
              <a:solidFill>
                <a:srgbClr val="19275D"/>
              </a:solidFill>
              <a:latin typeface="Arial Black"/>
              <a:ea typeface="Arial Black"/>
              <a:cs typeface="Arial Black"/>
              <a:sym typeface="Arial Black"/>
            </a:endParaRPr>
          </a:p>
        </p:txBody>
      </p:sp>
      <p:sp>
        <p:nvSpPr>
          <p:cNvPr id="87" name="Google Shape;87;g2e3923ee92b_0_0"/>
          <p:cNvSpPr txBox="1"/>
          <p:nvPr/>
        </p:nvSpPr>
        <p:spPr>
          <a:xfrm>
            <a:off x="3180150" y="5271775"/>
            <a:ext cx="5831700" cy="466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800" b="1" i="1">
                <a:solidFill>
                  <a:schemeClr val="dk1"/>
                </a:solidFill>
                <a:latin typeface="Arial Black"/>
                <a:ea typeface="Arial Black"/>
                <a:cs typeface="Arial Black"/>
                <a:sym typeface="Arial Black"/>
              </a:rPr>
              <a:t>WE WILL BEGIN SHORTLY!</a:t>
            </a:r>
            <a:endParaRPr sz="2800" b="1" i="1">
              <a:solidFill>
                <a:schemeClr val="dk1"/>
              </a:solidFill>
              <a:latin typeface="Arial Black"/>
              <a:ea typeface="Arial Black"/>
              <a:cs typeface="Arial Black"/>
              <a:sym typeface="Arial Blac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99;p2">
            <a:extLst>
              <a:ext uri="{FF2B5EF4-FFF2-40B4-BE49-F238E27FC236}">
                <a16:creationId xmlns:a16="http://schemas.microsoft.com/office/drawing/2014/main" id="{4A4F3E9C-BB62-C82F-AC1C-38D71B21348D}"/>
              </a:ext>
            </a:extLst>
          </p:cNvPr>
          <p:cNvPicPr preferRelativeResize="0"/>
          <p:nvPr/>
        </p:nvPicPr>
        <p:blipFill rotWithShape="1">
          <a:blip r:embed="rId2">
            <a:alphaModFix amt="8000"/>
          </a:blip>
          <a:srcRect/>
          <a:stretch/>
        </p:blipFill>
        <p:spPr>
          <a:xfrm>
            <a:off x="1301150" y="578987"/>
            <a:ext cx="9589699" cy="5700026"/>
          </a:xfrm>
          <a:prstGeom prst="rect">
            <a:avLst/>
          </a:prstGeom>
          <a:noFill/>
          <a:ln>
            <a:noFill/>
          </a:ln>
        </p:spPr>
      </p:pic>
      <p:sp>
        <p:nvSpPr>
          <p:cNvPr id="2" name="Title 1">
            <a:extLst>
              <a:ext uri="{FF2B5EF4-FFF2-40B4-BE49-F238E27FC236}">
                <a16:creationId xmlns:a16="http://schemas.microsoft.com/office/drawing/2014/main" id="{6EE62E80-92CD-1DAF-0C5D-14EE3C361F9A}"/>
              </a:ext>
            </a:extLst>
          </p:cNvPr>
          <p:cNvSpPr>
            <a:spLocks noGrp="1"/>
          </p:cNvSpPr>
          <p:nvPr>
            <p:ph type="title"/>
          </p:nvPr>
        </p:nvSpPr>
        <p:spPr>
          <a:xfrm>
            <a:off x="838200" y="125836"/>
            <a:ext cx="10515600" cy="981512"/>
          </a:xfrm>
        </p:spPr>
        <p:txBody>
          <a:bodyPr>
            <a:normAutofit/>
          </a:bodyPr>
          <a:lstStyle/>
          <a:p>
            <a:r>
              <a:rPr lang="en-US" sz="5400" b="1" dirty="0">
                <a:solidFill>
                  <a:srgbClr val="19275D"/>
                </a:solidFill>
                <a:latin typeface="Arial Black"/>
              </a:rPr>
              <a:t>Contact Information</a:t>
            </a:r>
          </a:p>
        </p:txBody>
      </p:sp>
      <p:sp>
        <p:nvSpPr>
          <p:cNvPr id="3" name="Content Placeholder 2">
            <a:extLst>
              <a:ext uri="{FF2B5EF4-FFF2-40B4-BE49-F238E27FC236}">
                <a16:creationId xmlns:a16="http://schemas.microsoft.com/office/drawing/2014/main" id="{208C5480-728F-37BF-C694-3E55C69E50BC}"/>
              </a:ext>
            </a:extLst>
          </p:cNvPr>
          <p:cNvSpPr>
            <a:spLocks noGrp="1"/>
          </p:cNvSpPr>
          <p:nvPr>
            <p:ph idx="1"/>
          </p:nvPr>
        </p:nvSpPr>
        <p:spPr>
          <a:xfrm>
            <a:off x="838200" y="1107348"/>
            <a:ext cx="10515600" cy="5624815"/>
          </a:xfrm>
        </p:spPr>
        <p:txBody>
          <a:bodyPr>
            <a:normAutofit fontScale="92500" lnSpcReduction="20000"/>
          </a:bodyPr>
          <a:lstStyle/>
          <a:p>
            <a:pPr marL="0" indent="0">
              <a:lnSpc>
                <a:spcPct val="100000"/>
              </a:lnSpc>
              <a:spcBef>
                <a:spcPts val="0"/>
              </a:spcBef>
              <a:buNone/>
            </a:pPr>
            <a:r>
              <a:rPr lang="en-US" b="1" i="1" dirty="0">
                <a:latin typeface="Arial Black" panose="020B0A04020102020204" pitchFamily="34" charset="0"/>
              </a:rPr>
              <a:t>Louis Riggs</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rPr>
              <a:t>State Representative, Missouri District 5</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rPr>
              <a:t>Chairman Workforce and Infrastructure Development Committee</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hlinkClick r:id="rId3"/>
              </a:rPr>
              <a:t>RepRiggs@ShowMeBroadband.org</a:t>
            </a:r>
            <a:endParaRPr lang="en-US" sz="20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2000" dirty="0"/>
          </a:p>
          <a:p>
            <a:pPr marL="0" indent="0">
              <a:lnSpc>
                <a:spcPct val="100000"/>
              </a:lnSpc>
              <a:spcBef>
                <a:spcPts val="0"/>
              </a:spcBef>
              <a:buNone/>
            </a:pPr>
            <a:r>
              <a:rPr lang="en-US" b="1" i="1" dirty="0">
                <a:latin typeface="Arial Black" panose="020B0A04020102020204" pitchFamily="34" charset="0"/>
              </a:rPr>
              <a:t>Janie Dunning</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rPr>
              <a:t>State Coordinator for Show Me Broadband</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rPr>
              <a:t>Formerly:  USDA Rural Development State Director, Missouri Farm Bureau Broadband Consultant</a:t>
            </a:r>
          </a:p>
          <a:p>
            <a:pPr marL="457200" lvl="1" indent="0">
              <a:lnSpc>
                <a:spcPct val="100000"/>
              </a:lnSpc>
              <a:spcBef>
                <a:spcPts val="0"/>
              </a:spcBef>
              <a:buNone/>
            </a:pPr>
            <a:r>
              <a:rPr lang="en-US" sz="2000" dirty="0">
                <a:latin typeface="Arial" panose="020B0604020202020204" pitchFamily="34" charset="0"/>
                <a:cs typeface="Arial" panose="020B0604020202020204" pitchFamily="34" charset="0"/>
                <a:hlinkClick r:id="rId4"/>
              </a:rPr>
              <a:t>janiedunning@hotmail.com</a:t>
            </a:r>
            <a:r>
              <a:rPr lang="en-US" sz="2000" dirty="0">
                <a:latin typeface="Arial" panose="020B0604020202020204" pitchFamily="34" charset="0"/>
                <a:cs typeface="Arial" panose="020B0604020202020204" pitchFamily="34" charset="0"/>
              </a:rPr>
              <a:t> (573) 289-4277</a:t>
            </a:r>
          </a:p>
          <a:p>
            <a:pPr marL="0" indent="0">
              <a:lnSpc>
                <a:spcPct val="100000"/>
              </a:lnSpc>
              <a:spcBef>
                <a:spcPts val="0"/>
              </a:spcBef>
              <a:buNone/>
            </a:pPr>
            <a:endParaRPr lang="en-US" sz="2000" dirty="0"/>
          </a:p>
          <a:p>
            <a:pPr marL="0" indent="0">
              <a:lnSpc>
                <a:spcPct val="100000"/>
              </a:lnSpc>
              <a:spcBef>
                <a:spcPts val="0"/>
              </a:spcBef>
              <a:buNone/>
            </a:pPr>
            <a:r>
              <a:rPr lang="en-US" b="1" i="1" dirty="0">
                <a:latin typeface="Arial Black" panose="020B0A04020102020204" pitchFamily="34" charset="0"/>
              </a:rPr>
              <a:t>Drew Garner</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rPr>
              <a:t>Director of Policy Engagement</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rPr>
              <a:t>Benton Institute for Broadband &amp; Society</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hlinkClick r:id="rId5"/>
              </a:rPr>
              <a:t>dgarner@benton.org</a:t>
            </a:r>
            <a:r>
              <a:rPr lang="en-US" sz="2200" dirty="0">
                <a:latin typeface="Arial" panose="020B0604020202020204" pitchFamily="34" charset="0"/>
                <a:cs typeface="Arial" panose="020B0604020202020204" pitchFamily="34" charset="0"/>
              </a:rPr>
              <a:t>, (314) 803-7187</a:t>
            </a:r>
          </a:p>
          <a:p>
            <a:pPr marL="0" indent="0">
              <a:lnSpc>
                <a:spcPct val="100000"/>
              </a:lnSpc>
              <a:spcBef>
                <a:spcPts val="0"/>
              </a:spcBef>
              <a:buNone/>
            </a:pPr>
            <a:endParaRPr lang="en-US" sz="2000" dirty="0"/>
          </a:p>
          <a:p>
            <a:pPr marL="0" indent="0">
              <a:lnSpc>
                <a:spcPct val="100000"/>
              </a:lnSpc>
              <a:spcBef>
                <a:spcPts val="0"/>
              </a:spcBef>
              <a:buNone/>
            </a:pPr>
            <a:r>
              <a:rPr lang="en-US" b="1" i="1" dirty="0">
                <a:latin typeface="Arial Black" panose="020B0A04020102020204" pitchFamily="34" charset="0"/>
              </a:rPr>
              <a:t>Reid Sharkey</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rPr>
              <a:t>Community Broadband Specialist and Research Associate</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rPr>
              <a:t>Benton Institute for Broadband &amp; Society</a:t>
            </a:r>
          </a:p>
          <a:p>
            <a:pPr marL="457200" lvl="1" indent="0">
              <a:lnSpc>
                <a:spcPct val="100000"/>
              </a:lnSpc>
              <a:spcBef>
                <a:spcPts val="0"/>
              </a:spcBef>
              <a:buNone/>
            </a:pPr>
            <a:r>
              <a:rPr lang="en-US" sz="2200" dirty="0">
                <a:latin typeface="Arial" panose="020B0604020202020204" pitchFamily="34" charset="0"/>
                <a:cs typeface="Arial" panose="020B0604020202020204" pitchFamily="34" charset="0"/>
                <a:hlinkClick r:id="rId6"/>
              </a:rPr>
              <a:t>reid@benton.org</a:t>
            </a:r>
            <a:r>
              <a:rPr lang="en-US" sz="2200" dirty="0">
                <a:latin typeface="Arial" panose="020B0604020202020204" pitchFamily="34" charset="0"/>
                <a:cs typeface="Arial" panose="020B0604020202020204" pitchFamily="34" charset="0"/>
              </a:rPr>
              <a:t>, (703) 400-2106</a:t>
            </a:r>
            <a:r>
              <a:rPr lang="en-US" sz="1600" dirty="0">
                <a:latin typeface="Arial" panose="020B0604020202020204" pitchFamily="34" charset="0"/>
                <a:cs typeface="Arial" panose="020B0604020202020204" pitchFamily="34" charset="0"/>
              </a:rPr>
              <a:t>	</a:t>
            </a:r>
          </a:p>
          <a:p>
            <a:pPr marL="0" indent="0">
              <a:lnSpc>
                <a:spcPct val="100000"/>
              </a:lnSpc>
              <a:spcBef>
                <a:spcPts val="0"/>
              </a:spcBef>
              <a:buNone/>
            </a:pPr>
            <a:endParaRPr lang="en-US" sz="2000" dirty="0"/>
          </a:p>
          <a:p>
            <a:pPr marL="0" indent="0">
              <a:lnSpc>
                <a:spcPct val="100000"/>
              </a:lnSpc>
              <a:spcBef>
                <a:spcPts val="0"/>
              </a:spcBef>
              <a:buNone/>
            </a:pPr>
            <a:endParaRPr lang="en-US" sz="2000" dirty="0"/>
          </a:p>
        </p:txBody>
      </p:sp>
    </p:spTree>
    <p:extLst>
      <p:ext uri="{BB962C8B-B14F-4D97-AF65-F5344CB8AC3E}">
        <p14:creationId xmlns:p14="http://schemas.microsoft.com/office/powerpoint/2010/main" val="257009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Google Shape;92;g2e3923ee92b_0_95"/>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93" name="Google Shape;93;g2e3923ee92b_0_95"/>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chemeClr val="dk1"/>
              </a:buClr>
              <a:buSzPts val="1800"/>
              <a:buFont typeface="Arial"/>
              <a:buNone/>
            </a:pPr>
            <a:r>
              <a:rPr lang="en-US" b="1" dirty="0">
                <a:solidFill>
                  <a:srgbClr val="19275D"/>
                </a:solidFill>
                <a:latin typeface="Arial Black"/>
                <a:ea typeface="Arial Black"/>
                <a:cs typeface="Arial Black"/>
                <a:sym typeface="Arial Black"/>
              </a:rPr>
              <a:t>Introductions</a:t>
            </a:r>
            <a:endParaRPr b="1" dirty="0">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ts val="1800"/>
              <a:buFont typeface="Arial"/>
              <a:buNone/>
            </a:pPr>
            <a:r>
              <a:rPr lang="en-US" sz="1900" i="1" dirty="0">
                <a:solidFill>
                  <a:srgbClr val="888888"/>
                </a:solidFill>
                <a:latin typeface="Arial"/>
                <a:ea typeface="Arial"/>
                <a:cs typeface="Arial"/>
                <a:sym typeface="Arial"/>
              </a:rPr>
              <a:t>Membership has grown (100+ spanning Maine to </a:t>
            </a:r>
            <a:r>
              <a:rPr lang="en-US" sz="1900" i="1" dirty="0" err="1">
                <a:solidFill>
                  <a:srgbClr val="888888"/>
                </a:solidFill>
                <a:latin typeface="Arial"/>
                <a:ea typeface="Arial"/>
                <a:cs typeface="Arial"/>
                <a:sym typeface="Arial"/>
              </a:rPr>
              <a:t>Hawaiʻi</a:t>
            </a:r>
            <a:r>
              <a:rPr lang="en-US" sz="1900" i="1" dirty="0">
                <a:solidFill>
                  <a:srgbClr val="888888"/>
                </a:solidFill>
                <a:latin typeface="Arial"/>
                <a:ea typeface="Arial"/>
                <a:cs typeface="Arial"/>
                <a:sym typeface="Arial"/>
              </a:rPr>
              <a:t>), so let's introduce ourselves:</a:t>
            </a:r>
            <a:endParaRPr sz="1900" b="1" dirty="0">
              <a:solidFill>
                <a:srgbClr val="888888"/>
              </a:solidFill>
              <a:latin typeface="Arial Black"/>
              <a:ea typeface="Arial Black"/>
              <a:cs typeface="Arial Black"/>
              <a:sym typeface="Arial Black"/>
            </a:endParaRPr>
          </a:p>
        </p:txBody>
      </p:sp>
      <p:sp>
        <p:nvSpPr>
          <p:cNvPr id="94" name="Google Shape;94;g2e3923ee92b_0_95"/>
          <p:cNvSpPr txBox="1">
            <a:spLocks noGrp="1"/>
          </p:cNvSpPr>
          <p:nvPr>
            <p:ph type="body" idx="1"/>
          </p:nvPr>
        </p:nvSpPr>
        <p:spPr>
          <a:xfrm>
            <a:off x="838200" y="1690825"/>
            <a:ext cx="9630900" cy="4588200"/>
          </a:xfrm>
          <a:prstGeom prst="rect">
            <a:avLst/>
          </a:prstGeom>
          <a:noFill/>
          <a:ln>
            <a:noFill/>
          </a:ln>
        </p:spPr>
        <p:txBody>
          <a:bodyPr spcFirstLastPara="1" wrap="square" lIns="91425" tIns="45700" rIns="91425" bIns="45700" anchor="t" anchorCtr="0">
            <a:normAutofit/>
          </a:bodyPr>
          <a:lstStyle/>
          <a:p>
            <a:pPr marL="0" marR="0" lvl="0" indent="0" algn="l" rtl="0">
              <a:lnSpc>
                <a:spcPct val="100000"/>
              </a:lnSpc>
              <a:spcBef>
                <a:spcPts val="0"/>
              </a:spcBef>
              <a:spcAft>
                <a:spcPts val="0"/>
              </a:spcAft>
              <a:buClr>
                <a:srgbClr val="555555"/>
              </a:buClr>
              <a:buSzPts val="2000"/>
              <a:buNone/>
            </a:pPr>
            <a:endParaRPr sz="2000" i="1" dirty="0">
              <a:solidFill>
                <a:srgbClr val="888888"/>
              </a:solidFill>
              <a:latin typeface="Arial"/>
              <a:ea typeface="Arial"/>
              <a:cs typeface="Arial"/>
              <a:sym typeface="Arial"/>
            </a:endParaRPr>
          </a:p>
          <a:p>
            <a:pPr marL="0" marR="0" lvl="0" indent="0" algn="l" rtl="0">
              <a:lnSpc>
                <a:spcPct val="100000"/>
              </a:lnSpc>
              <a:spcBef>
                <a:spcPts val="0"/>
              </a:spcBef>
              <a:spcAft>
                <a:spcPts val="0"/>
              </a:spcAft>
              <a:buClr>
                <a:srgbClr val="555555"/>
              </a:buClr>
              <a:buSzPts val="2000"/>
              <a:buNone/>
            </a:pPr>
            <a:r>
              <a:rPr lang="en-US" sz="2000" dirty="0">
                <a:latin typeface="Arial Black"/>
                <a:ea typeface="Arial Black"/>
                <a:cs typeface="Arial Black"/>
                <a:sym typeface="Arial Black"/>
              </a:rPr>
              <a:t>If you are new to State Connections, please introduce yourself: </a:t>
            </a:r>
          </a:p>
          <a:p>
            <a:pPr marL="457200" marR="0" lvl="0" indent="-387350" algn="l" rtl="0">
              <a:lnSpc>
                <a:spcPct val="100000"/>
              </a:lnSpc>
              <a:spcBef>
                <a:spcPts val="0"/>
              </a:spcBef>
              <a:spcAft>
                <a:spcPts val="0"/>
              </a:spcAft>
              <a:buSzPts val="2500"/>
              <a:buFont typeface="Arial"/>
              <a:buChar char="•"/>
            </a:pPr>
            <a:r>
              <a:rPr lang="en-US" sz="2500" dirty="0">
                <a:latin typeface="Arial"/>
                <a:ea typeface="Arial"/>
                <a:cs typeface="Arial"/>
                <a:sym typeface="Arial"/>
              </a:rPr>
              <a:t>Name</a:t>
            </a:r>
            <a:endParaRPr sz="2500" dirty="0">
              <a:latin typeface="Arial"/>
              <a:ea typeface="Arial"/>
              <a:cs typeface="Arial"/>
              <a:sym typeface="Arial"/>
            </a:endParaRPr>
          </a:p>
          <a:p>
            <a:pPr marL="457200" marR="0" lvl="0" indent="-387350" algn="l" rtl="0">
              <a:lnSpc>
                <a:spcPct val="100000"/>
              </a:lnSpc>
              <a:spcBef>
                <a:spcPts val="0"/>
              </a:spcBef>
              <a:spcAft>
                <a:spcPts val="0"/>
              </a:spcAft>
              <a:buSzPts val="2500"/>
              <a:buFont typeface="Arial"/>
              <a:buChar char="•"/>
            </a:pPr>
            <a:r>
              <a:rPr lang="en-US" sz="2500" dirty="0">
                <a:latin typeface="Arial"/>
                <a:ea typeface="Arial"/>
                <a:cs typeface="Arial"/>
                <a:sym typeface="Arial"/>
              </a:rPr>
              <a:t>State</a:t>
            </a:r>
            <a:endParaRPr sz="2500" dirty="0">
              <a:latin typeface="Arial"/>
              <a:ea typeface="Arial"/>
              <a:cs typeface="Arial"/>
              <a:sym typeface="Arial"/>
            </a:endParaRPr>
          </a:p>
          <a:p>
            <a:pPr marL="457200" marR="0" lvl="0" indent="-387350" algn="l" rtl="0">
              <a:lnSpc>
                <a:spcPct val="100000"/>
              </a:lnSpc>
              <a:spcBef>
                <a:spcPts val="0"/>
              </a:spcBef>
              <a:spcAft>
                <a:spcPts val="0"/>
              </a:spcAft>
              <a:buSzPts val="2500"/>
              <a:buFont typeface="Arial"/>
              <a:buChar char="•"/>
            </a:pPr>
            <a:r>
              <a:rPr lang="en-US" sz="2500" dirty="0">
                <a:latin typeface="Arial"/>
                <a:ea typeface="Arial"/>
                <a:cs typeface="Arial"/>
                <a:sym typeface="Arial"/>
              </a:rPr>
              <a:t>Role</a:t>
            </a:r>
            <a:endParaRPr sz="2500" dirty="0">
              <a:latin typeface="Arial"/>
              <a:ea typeface="Arial"/>
              <a:cs typeface="Arial"/>
              <a:sym typeface="Arial"/>
            </a:endParaRPr>
          </a:p>
          <a:p>
            <a:pPr marL="457200" marR="0" lvl="0" indent="-387350" algn="l" rtl="0">
              <a:lnSpc>
                <a:spcPct val="100000"/>
              </a:lnSpc>
              <a:spcBef>
                <a:spcPts val="0"/>
              </a:spcBef>
              <a:spcAft>
                <a:spcPts val="0"/>
              </a:spcAft>
              <a:buSzPts val="2500"/>
              <a:buFont typeface="Arial"/>
              <a:buChar char="•"/>
            </a:pPr>
            <a:r>
              <a:rPr lang="en-US" sz="2500" dirty="0">
                <a:latin typeface="Arial"/>
                <a:ea typeface="Arial"/>
                <a:cs typeface="Arial"/>
                <a:sym typeface="Arial"/>
              </a:rPr>
              <a:t>Topic of Interest</a:t>
            </a:r>
            <a:endParaRPr sz="2500" dirty="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2"/>
          <p:cNvPicPr preferRelativeResize="0"/>
          <p:nvPr/>
        </p:nvPicPr>
        <p:blipFill rotWithShape="1">
          <a:blip r:embed="rId3">
            <a:alphaModFix amt="8000"/>
          </a:blip>
          <a:srcRect/>
          <a:stretch/>
        </p:blipFill>
        <p:spPr>
          <a:xfrm>
            <a:off x="1301150" y="578988"/>
            <a:ext cx="9589699" cy="5700026"/>
          </a:xfrm>
          <a:prstGeom prst="rect">
            <a:avLst/>
          </a:prstGeom>
          <a:noFill/>
          <a:ln>
            <a:noFill/>
          </a:ln>
        </p:spPr>
      </p:pic>
      <p:sp>
        <p:nvSpPr>
          <p:cNvPr id="100" name="Google Shape;100;p2"/>
          <p:cNvSpPr txBox="1">
            <a:spLocks noGrp="1"/>
          </p:cNvSpPr>
          <p:nvPr>
            <p:ph type="title"/>
          </p:nvPr>
        </p:nvSpPr>
        <p:spPr>
          <a:xfrm>
            <a:off x="838200" y="467775"/>
            <a:ext cx="10515600" cy="13257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37113"/>
              <a:buFont typeface="Arial"/>
              <a:buNone/>
            </a:pPr>
            <a:r>
              <a:rPr lang="en-US" sz="4850" b="1" dirty="0">
                <a:solidFill>
                  <a:srgbClr val="19275D"/>
                </a:solidFill>
                <a:latin typeface="Arial Black"/>
                <a:ea typeface="Arial Black"/>
                <a:cs typeface="Arial Black"/>
                <a:sym typeface="Arial Black"/>
              </a:rPr>
              <a:t>Topics for Discussion</a:t>
            </a:r>
            <a:endParaRPr sz="4850" b="1" dirty="0">
              <a:solidFill>
                <a:srgbClr val="19275D"/>
              </a:solidFill>
              <a:latin typeface="Arial Black"/>
              <a:ea typeface="Arial Black"/>
              <a:cs typeface="Arial Black"/>
              <a:sym typeface="Arial Black"/>
            </a:endParaRPr>
          </a:p>
          <a:p>
            <a:pPr marL="0" lvl="0" indent="0" algn="l" rtl="0">
              <a:lnSpc>
                <a:spcPct val="115000"/>
              </a:lnSpc>
              <a:spcBef>
                <a:spcPts val="1000"/>
              </a:spcBef>
              <a:spcAft>
                <a:spcPts val="0"/>
              </a:spcAft>
              <a:buClr>
                <a:schemeClr val="dk1"/>
              </a:buClr>
              <a:buSzPct val="83443"/>
              <a:buFont typeface="Arial"/>
              <a:buNone/>
            </a:pPr>
            <a:r>
              <a:rPr lang="en-US" sz="2157" i="1" dirty="0">
                <a:solidFill>
                  <a:srgbClr val="888888"/>
                </a:solidFill>
                <a:latin typeface="Arial"/>
                <a:ea typeface="Arial"/>
                <a:cs typeface="Arial"/>
                <a:sym typeface="Arial"/>
              </a:rPr>
              <a:t>Please offer suggestions!</a:t>
            </a:r>
            <a:r>
              <a:rPr lang="en-US" sz="2157" b="1" i="1" dirty="0">
                <a:solidFill>
                  <a:srgbClr val="888888"/>
                </a:solidFill>
                <a:latin typeface="Arial"/>
                <a:ea typeface="Arial"/>
                <a:cs typeface="Arial"/>
                <a:sym typeface="Arial"/>
              </a:rPr>
              <a:t> </a:t>
            </a:r>
            <a:r>
              <a:rPr lang="en-US" sz="2157" i="1" dirty="0">
                <a:solidFill>
                  <a:srgbClr val="888888"/>
                </a:solidFill>
                <a:latin typeface="Arial"/>
                <a:ea typeface="Arial"/>
                <a:cs typeface="Arial"/>
                <a:sym typeface="Arial"/>
              </a:rPr>
              <a:t>(in chat or out loud)</a:t>
            </a:r>
            <a:endParaRPr b="1" dirty="0">
              <a:solidFill>
                <a:srgbClr val="888888"/>
              </a:solidFill>
              <a:latin typeface="Arial Black"/>
              <a:ea typeface="Arial Black"/>
              <a:cs typeface="Arial Black"/>
              <a:sym typeface="Arial Black"/>
            </a:endParaRPr>
          </a:p>
        </p:txBody>
      </p:sp>
      <p:sp>
        <p:nvSpPr>
          <p:cNvPr id="101" name="Google Shape;101;p2"/>
          <p:cNvSpPr txBox="1">
            <a:spLocks noGrp="1"/>
          </p:cNvSpPr>
          <p:nvPr>
            <p:ph type="body" idx="1"/>
          </p:nvPr>
        </p:nvSpPr>
        <p:spPr>
          <a:xfrm>
            <a:off x="838200" y="2034050"/>
            <a:ext cx="10153200" cy="4734600"/>
          </a:xfrm>
          <a:prstGeom prst="rect">
            <a:avLst/>
          </a:prstGeom>
          <a:noFill/>
          <a:ln>
            <a:noFill/>
          </a:ln>
        </p:spPr>
        <p:txBody>
          <a:bodyPr spcFirstLastPara="1" wrap="square" lIns="91425" tIns="45700" rIns="91425" bIns="45700" anchor="t" anchorCtr="0">
            <a:normAutofit/>
          </a:bodyPr>
          <a:lstStyle/>
          <a:p>
            <a:pPr marL="457200" lvl="0" indent="-342900" algn="l" rtl="0">
              <a:lnSpc>
                <a:spcPct val="95000"/>
              </a:lnSpc>
              <a:spcBef>
                <a:spcPts val="1000"/>
              </a:spcBef>
              <a:spcAft>
                <a:spcPts val="0"/>
              </a:spcAft>
              <a:buSzPts val="1800"/>
              <a:buFont typeface="Arial Black"/>
              <a:buAutoNum type="arabicPeriod"/>
            </a:pPr>
            <a:r>
              <a:rPr lang="en-US" sz="1800" dirty="0">
                <a:latin typeface="Arial Black"/>
                <a:ea typeface="Arial Black"/>
                <a:cs typeface="Arial Black"/>
                <a:sym typeface="Arial Black"/>
              </a:rPr>
              <a:t>Brief FCC defaults discussion | Gigi Sohn</a:t>
            </a:r>
            <a:br>
              <a:rPr lang="en-US" sz="1800" dirty="0">
                <a:latin typeface="Arial"/>
                <a:ea typeface="Arial"/>
                <a:cs typeface="Arial"/>
                <a:sym typeface="Arial"/>
              </a:rPr>
            </a:br>
            <a:endParaRPr lang="en-US" sz="1800" dirty="0">
              <a:latin typeface="Arial"/>
              <a:ea typeface="Arial"/>
              <a:cs typeface="Arial"/>
              <a:sym typeface="Arial"/>
            </a:endParaRPr>
          </a:p>
          <a:p>
            <a:pPr marL="457200" lvl="0" indent="-342900" algn="l" rtl="0">
              <a:lnSpc>
                <a:spcPct val="95000"/>
              </a:lnSpc>
              <a:spcBef>
                <a:spcPts val="1000"/>
              </a:spcBef>
              <a:spcAft>
                <a:spcPts val="0"/>
              </a:spcAft>
              <a:buSzPts val="1800"/>
              <a:buFont typeface="Arial Black"/>
              <a:buAutoNum type="arabicPeriod"/>
            </a:pPr>
            <a:r>
              <a:rPr lang="en-US" sz="1800" dirty="0">
                <a:latin typeface="Arial Black"/>
                <a:ea typeface="Arial"/>
                <a:cs typeface="Arial"/>
                <a:sym typeface="Arial Black"/>
              </a:rPr>
              <a:t>Legislative Questionnaire for State Office of Broadband</a:t>
            </a:r>
            <a:br>
              <a:rPr lang="en-US" sz="1800" dirty="0">
                <a:latin typeface="Arial"/>
                <a:ea typeface="Arial"/>
                <a:cs typeface="Arial"/>
                <a:sym typeface="Arial"/>
              </a:rPr>
            </a:br>
            <a:r>
              <a:rPr lang="en-US" sz="1800" i="1" dirty="0">
                <a:solidFill>
                  <a:srgbClr val="888888"/>
                </a:solidFill>
                <a:latin typeface="Arial"/>
                <a:ea typeface="Arial"/>
                <a:cs typeface="Arial"/>
                <a:sym typeface="Arial"/>
              </a:rPr>
              <a:t>Please give us feedback on these! We will have a final document on Monday.</a:t>
            </a:r>
          </a:p>
          <a:p>
            <a:pPr marL="457200" indent="-342900">
              <a:lnSpc>
                <a:spcPct val="95000"/>
              </a:lnSpc>
              <a:spcAft>
                <a:spcPts val="1000"/>
              </a:spcAft>
              <a:buSzPts val="1800"/>
              <a:buFont typeface="Arial Black"/>
              <a:buAutoNum type="arabicPeriod"/>
            </a:pPr>
            <a:r>
              <a:rPr lang="en-US" sz="1800">
                <a:latin typeface="Arial Black"/>
              </a:rPr>
              <a:t>Representative </a:t>
            </a:r>
            <a:r>
              <a:rPr lang="en-US" sz="1800" dirty="0">
                <a:latin typeface="Arial Black"/>
              </a:rPr>
              <a:t>Louis Riggs Updates and Interactive Questions</a:t>
            </a:r>
          </a:p>
          <a:p>
            <a:pPr marL="457200" indent="-342900">
              <a:lnSpc>
                <a:spcPct val="95000"/>
              </a:lnSpc>
              <a:spcAft>
                <a:spcPts val="1000"/>
              </a:spcAft>
              <a:buSzPts val="1800"/>
              <a:buFont typeface="Arial Black"/>
              <a:buAutoNum type="arabicPeriod"/>
            </a:pPr>
            <a:r>
              <a:rPr lang="en-US" sz="1800" dirty="0">
                <a:latin typeface="Arial Black"/>
                <a:sym typeface="Arial"/>
              </a:rPr>
              <a:t>Miscellaneous topics </a:t>
            </a:r>
            <a:br>
              <a:rPr lang="en-US" sz="1800" dirty="0">
                <a:latin typeface="Arial Black"/>
                <a:sym typeface="Arial"/>
              </a:rPr>
            </a:br>
            <a:r>
              <a:rPr lang="en-US" sz="1800" i="1" dirty="0">
                <a:solidFill>
                  <a:srgbClr val="888888"/>
                </a:solidFill>
                <a:latin typeface="Arial"/>
                <a:cs typeface="Arial"/>
                <a:sym typeface="Arial"/>
              </a:rPr>
              <a:t>Affordability, coalition suggested topics, State Connections growth update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99;p2">
            <a:extLst>
              <a:ext uri="{FF2B5EF4-FFF2-40B4-BE49-F238E27FC236}">
                <a16:creationId xmlns:a16="http://schemas.microsoft.com/office/drawing/2014/main" id="{BFB7DA17-3C3E-8599-44B6-24A619C51C00}"/>
              </a:ext>
            </a:extLst>
          </p:cNvPr>
          <p:cNvPicPr preferRelativeResize="0"/>
          <p:nvPr/>
        </p:nvPicPr>
        <p:blipFill rotWithShape="1">
          <a:blip r:embed="rId2">
            <a:alphaModFix amt="8000"/>
          </a:blip>
          <a:srcRect/>
          <a:stretch/>
        </p:blipFill>
        <p:spPr>
          <a:xfrm>
            <a:off x="1301150" y="578987"/>
            <a:ext cx="9589699" cy="5700026"/>
          </a:xfrm>
          <a:prstGeom prst="rect">
            <a:avLst/>
          </a:prstGeom>
          <a:noFill/>
          <a:ln>
            <a:noFill/>
          </a:ln>
        </p:spPr>
      </p:pic>
      <p:sp>
        <p:nvSpPr>
          <p:cNvPr id="2" name="Title 1">
            <a:extLst>
              <a:ext uri="{FF2B5EF4-FFF2-40B4-BE49-F238E27FC236}">
                <a16:creationId xmlns:a16="http://schemas.microsoft.com/office/drawing/2014/main" id="{64B70FE5-29F4-7B40-82C4-26B05F2B097C}"/>
              </a:ext>
            </a:extLst>
          </p:cNvPr>
          <p:cNvSpPr>
            <a:spLocks noGrp="1"/>
          </p:cNvSpPr>
          <p:nvPr>
            <p:ph type="title"/>
          </p:nvPr>
        </p:nvSpPr>
        <p:spPr/>
        <p:txBody>
          <a:bodyPr>
            <a:normAutofit/>
          </a:bodyPr>
          <a:lstStyle/>
          <a:p>
            <a:r>
              <a:rPr lang="en-US" sz="5400" b="1" dirty="0">
                <a:solidFill>
                  <a:srgbClr val="19275D"/>
                </a:solidFill>
                <a:latin typeface="Arial Black"/>
              </a:rPr>
              <a:t>FCC Defaults Discussion</a:t>
            </a:r>
          </a:p>
        </p:txBody>
      </p:sp>
      <p:sp>
        <p:nvSpPr>
          <p:cNvPr id="3" name="Text Placeholder 2">
            <a:extLst>
              <a:ext uri="{FF2B5EF4-FFF2-40B4-BE49-F238E27FC236}">
                <a16:creationId xmlns:a16="http://schemas.microsoft.com/office/drawing/2014/main" id="{A441779A-B700-9B06-AC77-0B6202974549}"/>
              </a:ext>
            </a:extLst>
          </p:cNvPr>
          <p:cNvSpPr>
            <a:spLocks noGrp="1"/>
          </p:cNvSpPr>
          <p:nvPr>
            <p:ph type="body" idx="1"/>
          </p:nvPr>
        </p:nvSpPr>
        <p:spPr/>
        <p:txBody>
          <a:bodyPr>
            <a:normAutofit/>
          </a:bodyPr>
          <a:lstStyle/>
          <a:p>
            <a:r>
              <a:rPr lang="en-US" sz="2600" b="1" dirty="0">
                <a:solidFill>
                  <a:srgbClr val="999999"/>
                </a:solidFill>
                <a:latin typeface="Arial Black"/>
              </a:rPr>
              <a:t>Gigi</a:t>
            </a:r>
            <a:r>
              <a:rPr lang="en-US" sz="3600" dirty="0"/>
              <a:t> </a:t>
            </a:r>
            <a:r>
              <a:rPr lang="en-US" sz="2600" b="1" dirty="0">
                <a:solidFill>
                  <a:srgbClr val="999999"/>
                </a:solidFill>
                <a:latin typeface="Arial Black"/>
                <a:sym typeface="Arial"/>
              </a:rPr>
              <a:t>Sohn</a:t>
            </a:r>
          </a:p>
        </p:txBody>
      </p:sp>
    </p:spTree>
    <p:extLst>
      <p:ext uri="{BB962C8B-B14F-4D97-AF65-F5344CB8AC3E}">
        <p14:creationId xmlns:p14="http://schemas.microsoft.com/office/powerpoint/2010/main" val="301796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6D1B0F-4FA1-8823-5560-6B76ABDBAAF7}"/>
              </a:ext>
            </a:extLst>
          </p:cNvPr>
          <p:cNvSpPr>
            <a:spLocks noGrp="1"/>
          </p:cNvSpPr>
          <p:nvPr>
            <p:ph type="title"/>
          </p:nvPr>
        </p:nvSpPr>
        <p:spPr>
          <a:xfrm>
            <a:off x="838200" y="83890"/>
            <a:ext cx="10515600" cy="880844"/>
          </a:xfrm>
        </p:spPr>
        <p:txBody>
          <a:bodyPr>
            <a:noAutofit/>
          </a:bodyPr>
          <a:lstStyle/>
          <a:p>
            <a:r>
              <a:rPr lang="en-US" sz="2400" b="1" dirty="0">
                <a:solidFill>
                  <a:srgbClr val="19275D"/>
                </a:solidFill>
                <a:latin typeface="Arial Black"/>
              </a:rPr>
              <a:t>Legislative Questionnaire Guide for State Office of Broadband (1 of 3)</a:t>
            </a:r>
          </a:p>
        </p:txBody>
      </p:sp>
      <p:sp>
        <p:nvSpPr>
          <p:cNvPr id="5" name="Content Placeholder 4">
            <a:extLst>
              <a:ext uri="{FF2B5EF4-FFF2-40B4-BE49-F238E27FC236}">
                <a16:creationId xmlns:a16="http://schemas.microsoft.com/office/drawing/2014/main" id="{1858805B-E78C-A1B2-F9C2-2BEA55ACE365}"/>
              </a:ext>
            </a:extLst>
          </p:cNvPr>
          <p:cNvSpPr>
            <a:spLocks noGrp="1"/>
          </p:cNvSpPr>
          <p:nvPr>
            <p:ph idx="1"/>
          </p:nvPr>
        </p:nvSpPr>
        <p:spPr>
          <a:xfrm>
            <a:off x="838200" y="1132514"/>
            <a:ext cx="10515600" cy="5641596"/>
          </a:xfrm>
        </p:spPr>
        <p:txBody>
          <a:bodyPr>
            <a:normAutofit fontScale="85000" lnSpcReduction="10000"/>
          </a:bodyPr>
          <a:lstStyle/>
          <a:p>
            <a:pPr marL="0" marR="0" indent="0">
              <a:spcBef>
                <a:spcPts val="0"/>
              </a:spcBef>
              <a:spcAft>
                <a:spcPts val="0"/>
              </a:spcAft>
              <a:buNone/>
            </a:pPr>
            <a:r>
              <a:rPr lang="en-US" sz="1800" b="1" dirty="0">
                <a:effectLst/>
                <a:latin typeface="Arial Black" panose="020B0A04020102020204" pitchFamily="34" charset="0"/>
                <a:ea typeface="Aptos" panose="020B0004020202020204" pitchFamily="34" charset="0"/>
                <a:cs typeface="Aptos" panose="020B0004020202020204" pitchFamily="34" charset="0"/>
              </a:rPr>
              <a:t>Broadband Office</a:t>
            </a:r>
            <a:r>
              <a:rPr lang="en-US" sz="1800" dirty="0">
                <a:effectLst/>
                <a:latin typeface="Arial Black" panose="020B0A04020102020204" pitchFamily="34" charset="0"/>
                <a:ea typeface="Aptos" panose="020B0004020202020204" pitchFamily="34" charset="0"/>
                <a:cs typeface="Aptos" panose="020B0004020202020204" pitchFamily="34" charset="0"/>
              </a:rPr>
              <a:t> –</a:t>
            </a:r>
          </a:p>
          <a:p>
            <a:pPr marL="0" marR="0" indent="0">
              <a:spcBef>
                <a:spcPts val="0"/>
              </a:spcBef>
              <a:spcAft>
                <a:spcPts val="0"/>
              </a:spcAft>
              <a:buNone/>
            </a:pPr>
            <a:r>
              <a:rPr lang="en-US" sz="1800" dirty="0">
                <a:effectLst/>
                <a:latin typeface="Arial Black" panose="020B0A04020102020204" pitchFamily="34" charset="0"/>
                <a:ea typeface="Aptos" panose="020B0004020202020204" pitchFamily="34" charset="0"/>
                <a:cs typeface="Aptos" panose="020B0004020202020204" pitchFamily="34" charset="0"/>
              </a:rPr>
              <a:t>	</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How many staff are assigned to the State Broadband Office? </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How is the State Broadband Office funded (through another state agency, line item in budget)?</a:t>
            </a:r>
          </a:p>
          <a:p>
            <a:pPr marL="0" marR="0" indent="0">
              <a:spcBef>
                <a:spcPts val="0"/>
              </a:spcBef>
              <a:spcAft>
                <a:spcPts val="0"/>
              </a:spcAft>
              <a:buNone/>
            </a:pPr>
            <a:r>
              <a:rPr lang="en-US" sz="1800" b="1" dirty="0">
                <a:effectLst/>
                <a:latin typeface="Arial Black" panose="020B0A04020102020204" pitchFamily="34" charset="0"/>
                <a:ea typeface="Aptos" panose="020B0004020202020204" pitchFamily="34" charset="0"/>
                <a:cs typeface="Aptos" panose="020B0004020202020204" pitchFamily="34" charset="0"/>
              </a:rPr>
              <a:t> </a:t>
            </a:r>
            <a:endParaRPr lang="en-US" sz="1800" dirty="0">
              <a:effectLst/>
              <a:latin typeface="Arial Black" panose="020B0A040201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1800" b="1" dirty="0">
                <a:effectLst/>
                <a:latin typeface="Arial Black" panose="020B0A04020102020204" pitchFamily="34" charset="0"/>
                <a:ea typeface="Aptos" panose="020B0004020202020204" pitchFamily="34" charset="0"/>
                <a:cs typeface="Aptos" panose="020B0004020202020204" pitchFamily="34" charset="0"/>
              </a:rPr>
              <a:t>State Funding –</a:t>
            </a:r>
          </a:p>
          <a:p>
            <a:pPr marL="0" marR="0" indent="0">
              <a:spcBef>
                <a:spcPts val="0"/>
              </a:spcBef>
              <a:spcAft>
                <a:spcPts val="0"/>
              </a:spcAft>
              <a:buNone/>
            </a:pPr>
            <a:endParaRPr lang="en-US" sz="1800" dirty="0">
              <a:effectLst/>
              <a:latin typeface="Arial Black" panose="020B0A04020102020204" pitchFamily="34" charset="0"/>
              <a:ea typeface="Aptos" panose="020B0004020202020204" pitchFamily="34" charset="0"/>
              <a:cs typeface="Aptos" panose="020B00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funds, if any, does the state contribute to broadband (amounts and purpose, administrative or program)?</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Is the Office of Broadband only supported by federal funds or does the state contribute state funds?</a:t>
            </a:r>
          </a:p>
          <a:p>
            <a:pPr marL="0" marR="0" indent="0">
              <a:spcBef>
                <a:spcPts val="0"/>
              </a:spcBef>
              <a:spcAft>
                <a:spcPts val="0"/>
              </a:spcAft>
              <a:buNone/>
            </a:pPr>
            <a:endParaRPr lang="en-US" sz="1800" dirty="0">
              <a:effectLst/>
              <a:latin typeface="Arial Black" panose="020B0A04020102020204" pitchFamily="34" charset="0"/>
              <a:ea typeface="Aptos" panose="020B0004020202020204" pitchFamily="34" charset="0"/>
              <a:cs typeface="Aptos" panose="020B0004020202020204" pitchFamily="34" charset="0"/>
            </a:endParaRPr>
          </a:p>
          <a:p>
            <a:pPr marL="0" marR="0" indent="0">
              <a:spcBef>
                <a:spcPts val="0"/>
              </a:spcBef>
              <a:spcAft>
                <a:spcPts val="0"/>
              </a:spcAft>
              <a:buNone/>
            </a:pPr>
            <a:r>
              <a:rPr lang="en-US" sz="1800" b="1" dirty="0">
                <a:effectLst/>
                <a:latin typeface="Arial Black" panose="020B0A04020102020204" pitchFamily="34" charset="0"/>
                <a:ea typeface="Aptos" panose="020B0004020202020204" pitchFamily="34" charset="0"/>
                <a:cs typeface="Aptos" panose="020B0004020202020204" pitchFamily="34" charset="0"/>
              </a:rPr>
              <a:t>Affordability –</a:t>
            </a:r>
          </a:p>
          <a:p>
            <a:pPr marL="0" marR="0" indent="0">
              <a:spcBef>
                <a:spcPts val="0"/>
              </a:spcBef>
              <a:spcAft>
                <a:spcPts val="0"/>
              </a:spcAft>
              <a:buNone/>
            </a:pPr>
            <a:endParaRPr lang="en-US" sz="1800" dirty="0">
              <a:effectLst/>
              <a:latin typeface="Arial Black" panose="020B0A04020102020204" pitchFamily="34" charset="0"/>
              <a:ea typeface="Aptos" panose="020B0004020202020204" pitchFamily="34" charset="0"/>
              <a:cs typeface="Aptos" panose="020B00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is the state doing to address broadband affordability (especially without the Affordable Connectivity Program?</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There is a requirement for the BEAD program that states have a low- cost plan.  What is the requirement for your state?</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It is also required for the BEAD program that there be a middle- income plan.  What is the requirement for your state?</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Is your state only relying on the BEAD low- cost plan to address affordability or are other practices in place?</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does “affordable” mean in your state to make broadband accessible to all?</a:t>
            </a: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Is urban broadband infrastructure in the states’ cities adequate? The Markup published a study on this in 2022, showing that areas in historically redlined areas often pay more for worse service than non-redlined areas.</a:t>
            </a:r>
          </a:p>
          <a:p>
            <a:pPr marL="0" indent="0">
              <a:buNone/>
            </a:pPr>
            <a:endParaRPr lang="en-US" dirty="0">
              <a:latin typeface="Arial Black" panose="020B0A04020102020204" pitchFamily="34" charset="0"/>
            </a:endParaRPr>
          </a:p>
        </p:txBody>
      </p:sp>
    </p:spTree>
    <p:extLst>
      <p:ext uri="{BB962C8B-B14F-4D97-AF65-F5344CB8AC3E}">
        <p14:creationId xmlns:p14="http://schemas.microsoft.com/office/powerpoint/2010/main" val="317204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6D1B0F-4FA1-8823-5560-6B76ABDBAAF7}"/>
              </a:ext>
            </a:extLst>
          </p:cNvPr>
          <p:cNvSpPr>
            <a:spLocks noGrp="1"/>
          </p:cNvSpPr>
          <p:nvPr>
            <p:ph type="title"/>
          </p:nvPr>
        </p:nvSpPr>
        <p:spPr>
          <a:xfrm>
            <a:off x="838200" y="204660"/>
            <a:ext cx="10515600" cy="880844"/>
          </a:xfrm>
        </p:spPr>
        <p:txBody>
          <a:bodyPr>
            <a:normAutofit/>
          </a:bodyPr>
          <a:lstStyle/>
          <a:p>
            <a:r>
              <a:rPr lang="en-US" sz="2400" b="1" dirty="0">
                <a:solidFill>
                  <a:srgbClr val="19275D"/>
                </a:solidFill>
                <a:latin typeface="Arial Black"/>
              </a:rPr>
              <a:t>Legislative Questionnaire Guide for State Office of Broadband (2 of 3)</a:t>
            </a:r>
          </a:p>
        </p:txBody>
      </p:sp>
      <p:sp>
        <p:nvSpPr>
          <p:cNvPr id="5" name="Content Placeholder 4">
            <a:extLst>
              <a:ext uri="{FF2B5EF4-FFF2-40B4-BE49-F238E27FC236}">
                <a16:creationId xmlns:a16="http://schemas.microsoft.com/office/drawing/2014/main" id="{1858805B-E78C-A1B2-F9C2-2BEA55ACE365}"/>
              </a:ext>
            </a:extLst>
          </p:cNvPr>
          <p:cNvSpPr>
            <a:spLocks noGrp="1"/>
          </p:cNvSpPr>
          <p:nvPr>
            <p:ph idx="1"/>
          </p:nvPr>
        </p:nvSpPr>
        <p:spPr>
          <a:xfrm>
            <a:off x="838200" y="1384183"/>
            <a:ext cx="10515600" cy="5788403"/>
          </a:xfrm>
        </p:spPr>
        <p:txBody>
          <a:bodyPr>
            <a:normAutofit fontScale="85000" lnSpcReduction="10000"/>
          </a:bodyPr>
          <a:lstStyle/>
          <a:p>
            <a:pPr marL="0" marR="0" indent="0" algn="just">
              <a:spcBef>
                <a:spcPts val="0"/>
              </a:spcBef>
              <a:spcAft>
                <a:spcPts val="0"/>
              </a:spcAft>
              <a:buNone/>
            </a:pPr>
            <a:r>
              <a:rPr lang="en-US" sz="2100" b="1" dirty="0">
                <a:effectLst/>
                <a:latin typeface="Arial Black" panose="020B0A04020102020204" pitchFamily="34" charset="0"/>
                <a:ea typeface="Aptos" panose="020B0004020202020204" pitchFamily="34" charset="0"/>
                <a:cs typeface="Aptos" panose="020B0004020202020204" pitchFamily="34" charset="0"/>
              </a:rPr>
              <a:t>Defaults –</a:t>
            </a:r>
          </a:p>
          <a:p>
            <a:pPr marL="0" marR="0" indent="0" algn="just">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Have there been any provider defaults for previously funded federal or state awards? If yes, where are these defaults and what is the number of locations impacted?</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Is your Office of Broadband aware of any providers at risk of defaulting?</a:t>
            </a:r>
          </a:p>
          <a:p>
            <a:pPr marL="342900" marR="0" lvl="0" indent="-342900" algn="just">
              <a:lnSpc>
                <a:spcPct val="107000"/>
              </a:lnSpc>
              <a:spcBef>
                <a:spcPts val="0"/>
              </a:spcBef>
              <a:spcAft>
                <a:spcPts val="80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How will the state address future gaps in broadband infrastructure, either from defaults, new construction, or otherwise?</a:t>
            </a:r>
          </a:p>
          <a:p>
            <a:pPr marL="0" marR="0" indent="0" algn="just">
              <a:spcBef>
                <a:spcPts val="0"/>
              </a:spcBef>
              <a:spcAft>
                <a:spcPts val="0"/>
              </a:spcAft>
              <a:buNone/>
            </a:pPr>
            <a:r>
              <a:rPr lang="en-US" sz="1800" b="1" dirty="0">
                <a:effectLst/>
                <a:latin typeface="Aptos" panose="020B00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lgn="just">
              <a:spcBef>
                <a:spcPts val="0"/>
              </a:spcBef>
              <a:spcAft>
                <a:spcPts val="0"/>
              </a:spcAft>
              <a:buNone/>
            </a:pPr>
            <a:r>
              <a:rPr lang="en-US" sz="1800" b="1" dirty="0">
                <a:effectLst/>
                <a:latin typeface="Aptos" panose="020B00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lgn="just">
              <a:spcBef>
                <a:spcPts val="0"/>
              </a:spcBef>
              <a:spcAft>
                <a:spcPts val="0"/>
              </a:spcAft>
              <a:buNone/>
            </a:pPr>
            <a:r>
              <a:rPr lang="en-US" sz="1800" b="1" dirty="0">
                <a:effectLst/>
                <a:latin typeface="Aptos" panose="020B0004020202020204" pitchFamily="34" charset="0"/>
                <a:ea typeface="Aptos" panose="020B0004020202020204" pitchFamily="34" charset="0"/>
                <a:cs typeface="Aptos" panose="020B0004020202020204" pitchFamily="34" charset="0"/>
              </a:rPr>
              <a:t> </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marR="0" indent="0" algn="just">
              <a:spcBef>
                <a:spcPts val="0"/>
              </a:spcBef>
              <a:spcAft>
                <a:spcPts val="0"/>
              </a:spcAft>
              <a:buNone/>
            </a:pPr>
            <a:r>
              <a:rPr lang="en-US" sz="2100" b="1" dirty="0">
                <a:effectLst/>
                <a:latin typeface="Arial Black" panose="020B0A04020102020204" pitchFamily="34" charset="0"/>
                <a:ea typeface="Aptos" panose="020B0004020202020204" pitchFamily="34" charset="0"/>
                <a:cs typeface="Aptos" panose="020B0004020202020204" pitchFamily="34" charset="0"/>
              </a:rPr>
              <a:t>BEAD Funding –</a:t>
            </a:r>
          </a:p>
          <a:p>
            <a:pPr marL="0" marR="0" indent="0" algn="just">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is the amount of BEAD funding awarded to the state for broadband infrastructure?</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Each state has a map of the state showing eligible locations for BEAD funding. This map can show you what your district/area needs are in broadband. Obtain a copy of the map and discuss your areas with the Office of Broadband.</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is the status of the BEAD map challenge process in the state?</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Where are the areas identified as “high-cost” areas that might not have to meet the 25% match requirement?</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Has the Office of Broadband established all of the project areas?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Does the Office of Broadband expect the BEAD funds to reach all unserved locations in the state?  </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Does the Office of Broadband expect any funds remaining after reaching all the unserved locations in the state?   If so, what are the planned use of the remaining funds?</a:t>
            </a:r>
          </a:p>
          <a:p>
            <a:pPr marL="342900" marR="0" lvl="0" indent="-342900" algn="just">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ptos" panose="020B0004020202020204" pitchFamily="34" charset="0"/>
                <a:cs typeface="Arial" panose="020B0604020202020204" pitchFamily="34" charset="0"/>
              </a:rPr>
              <a:t>What broadband speed has been set for your state as the acceptable speed (this speed should at least match 100 Mbps download and 20 Mbps upload to match the BEAD requirement).</a:t>
            </a:r>
          </a:p>
          <a:p>
            <a:pPr marL="0" marR="0" lvl="0" indent="0" algn="just">
              <a:lnSpc>
                <a:spcPct val="107000"/>
              </a:lnSpc>
              <a:spcBef>
                <a:spcPts val="0"/>
              </a:spcBef>
              <a:spcAft>
                <a:spcPts val="800"/>
              </a:spcAft>
              <a:buNone/>
            </a:pPr>
            <a:endParaRPr lang="en-US" sz="1800" dirty="0">
              <a:latin typeface="Arial" panose="020B0604020202020204" pitchFamily="34" charset="0"/>
              <a:cs typeface="Arial" panose="020B0604020202020204" pitchFamily="34" charset="0"/>
            </a:endParaRPr>
          </a:p>
          <a:p>
            <a:pPr marL="0" marR="0" indent="0" algn="just">
              <a:spcBef>
                <a:spcPts val="0"/>
              </a:spcBef>
              <a:spcAft>
                <a:spcPts val="0"/>
              </a:spcAft>
              <a:buNone/>
            </a:pPr>
            <a:r>
              <a:rPr lang="en-US" sz="1800"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1353704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36D1B0F-4FA1-8823-5560-6B76ABDBAAF7}"/>
              </a:ext>
            </a:extLst>
          </p:cNvPr>
          <p:cNvSpPr>
            <a:spLocks noGrp="1"/>
          </p:cNvSpPr>
          <p:nvPr>
            <p:ph type="title"/>
          </p:nvPr>
        </p:nvSpPr>
        <p:spPr>
          <a:xfrm>
            <a:off x="838200" y="244917"/>
            <a:ext cx="10515600" cy="880844"/>
          </a:xfrm>
        </p:spPr>
        <p:txBody>
          <a:bodyPr>
            <a:normAutofit/>
          </a:bodyPr>
          <a:lstStyle/>
          <a:p>
            <a:r>
              <a:rPr lang="en-US" sz="2400" b="1" dirty="0">
                <a:solidFill>
                  <a:srgbClr val="19275D"/>
                </a:solidFill>
                <a:latin typeface="Arial Black"/>
              </a:rPr>
              <a:t>Legislative Questionnaire Guide for State Office of Broadband (3 of 3)</a:t>
            </a:r>
          </a:p>
        </p:txBody>
      </p:sp>
      <p:sp>
        <p:nvSpPr>
          <p:cNvPr id="5" name="Content Placeholder 4">
            <a:extLst>
              <a:ext uri="{FF2B5EF4-FFF2-40B4-BE49-F238E27FC236}">
                <a16:creationId xmlns:a16="http://schemas.microsoft.com/office/drawing/2014/main" id="{1858805B-E78C-A1B2-F9C2-2BEA55ACE365}"/>
              </a:ext>
            </a:extLst>
          </p:cNvPr>
          <p:cNvSpPr>
            <a:spLocks noGrp="1"/>
          </p:cNvSpPr>
          <p:nvPr>
            <p:ph idx="1"/>
          </p:nvPr>
        </p:nvSpPr>
        <p:spPr>
          <a:xfrm>
            <a:off x="838200" y="1434516"/>
            <a:ext cx="10515600" cy="5339593"/>
          </a:xfrm>
        </p:spPr>
        <p:txBody>
          <a:bodyPr>
            <a:normAutofit/>
          </a:bodyPr>
          <a:lstStyle/>
          <a:p>
            <a:pPr marL="0" indent="0" algn="just">
              <a:spcBef>
                <a:spcPts val="0"/>
              </a:spcBef>
              <a:buNone/>
            </a:pPr>
            <a:r>
              <a:rPr lang="en-US" sz="1800" b="1" dirty="0">
                <a:effectLst/>
                <a:latin typeface="Arial Black" panose="020B0A04020102020204" pitchFamily="34" charset="0"/>
                <a:ea typeface="Aptos" panose="020B0004020202020204" pitchFamily="34" charset="0"/>
                <a:cs typeface="Aptos" panose="020B0004020202020204" pitchFamily="34" charset="0"/>
              </a:rPr>
              <a:t>BEAD Funding –</a:t>
            </a:r>
          </a:p>
          <a:p>
            <a:pPr marL="0" marR="0" indent="0" algn="just">
              <a:spcBef>
                <a:spcPts val="0"/>
              </a:spcBef>
              <a:spcAft>
                <a:spcPts val="0"/>
              </a:spcAft>
              <a:buNone/>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What is your Office of Broadband hearing from internet service providers about issues with the BEAD infrastructure program?</a:t>
            </a:r>
          </a:p>
          <a:p>
            <a:pPr marL="342900" marR="0" lvl="0" indent="-342900" algn="just">
              <a:lnSpc>
                <a:spcPct val="107000"/>
              </a:lnSpc>
              <a:spcBef>
                <a:spcPts val="0"/>
              </a:spcBef>
              <a:spcAft>
                <a:spcPts val="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How is the Office of Broadband preparing for the Digital Equity grant programs? Do they have a plan to help provide devices and promote cybersecurity, training, and job-related skills?</a:t>
            </a:r>
          </a:p>
          <a:p>
            <a:pPr marL="342900" marR="0" lvl="0" indent="-342900" algn="just">
              <a:lnSpc>
                <a:spcPct val="107000"/>
              </a:lnSpc>
              <a:spcBef>
                <a:spcPts val="0"/>
              </a:spcBef>
              <a:spcAft>
                <a:spcPts val="80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What is the amount of NTIA funding awarded to the state for Digital Equity?</a:t>
            </a:r>
          </a:p>
          <a:p>
            <a:pPr marL="0" indent="0" algn="just">
              <a:lnSpc>
                <a:spcPct val="107000"/>
              </a:lnSpc>
              <a:spcBef>
                <a:spcPts val="0"/>
              </a:spcBef>
              <a:spcAft>
                <a:spcPts val="800"/>
              </a:spcAft>
              <a:buNone/>
            </a:pPr>
            <a:endParaRPr lang="en-US" sz="1500" dirty="0">
              <a:latin typeface="Arial" panose="020B0604020202020204" pitchFamily="34" charset="0"/>
              <a:ea typeface="Aptos" panose="020B0004020202020204" pitchFamily="34" charset="0"/>
              <a:cs typeface="Arial" panose="020B0604020202020204" pitchFamily="34" charset="0"/>
            </a:endParaRPr>
          </a:p>
          <a:p>
            <a:pPr marL="0" indent="0" algn="just">
              <a:lnSpc>
                <a:spcPct val="107000"/>
              </a:lnSpc>
              <a:spcBef>
                <a:spcPts val="0"/>
              </a:spcBef>
              <a:spcAft>
                <a:spcPts val="800"/>
              </a:spcAft>
              <a:buNone/>
            </a:pPr>
            <a:r>
              <a:rPr lang="en-US" sz="1800" b="1" dirty="0">
                <a:effectLst/>
                <a:latin typeface="Arial Black" panose="020B0A04020102020204" pitchFamily="34" charset="0"/>
                <a:ea typeface="Aptos" panose="020B0004020202020204" pitchFamily="34" charset="0"/>
                <a:cs typeface="Aptos" panose="020B0004020202020204" pitchFamily="34" charset="0"/>
              </a:rPr>
              <a:t>Legislative Concerns and Assistance –</a:t>
            </a:r>
          </a:p>
          <a:p>
            <a:pPr marL="342900" marR="0" lvl="0" indent="-342900" algn="just">
              <a:lnSpc>
                <a:spcPct val="107000"/>
              </a:lnSpc>
              <a:spcBef>
                <a:spcPts val="0"/>
              </a:spcBef>
              <a:spcAft>
                <a:spcPts val="800"/>
              </a:spcAft>
              <a:buFont typeface="Symbol" panose="05050102010706020507" pitchFamily="18" charset="2"/>
              <a:buChar char=""/>
            </a:pPr>
            <a:endParaRPr lang="en-US" sz="1500" dirty="0">
              <a:effectLst/>
              <a:latin typeface="Arial" panose="020B0604020202020204" pitchFamily="34" charset="0"/>
              <a:ea typeface="Aptos" panose="020B0004020202020204" pitchFamily="34" charset="0"/>
              <a:cs typeface="Arial" panose="020B0604020202020204" pitchFamily="34" charset="0"/>
            </a:endParaRPr>
          </a:p>
          <a:p>
            <a:pPr marL="342900" marR="0" lvl="0" indent="-342900" algn="just">
              <a:lnSpc>
                <a:spcPct val="107000"/>
              </a:lnSpc>
              <a:spcBef>
                <a:spcPts val="0"/>
              </a:spcBef>
              <a:spcAft>
                <a:spcPts val="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What partners, nonprofits, ISPs (providers), or others that I may need to be engaged with are in my legislative district or area?</a:t>
            </a:r>
          </a:p>
          <a:p>
            <a:pPr marL="342900" marR="0" lvl="0" indent="-342900" algn="just">
              <a:lnSpc>
                <a:spcPct val="107000"/>
              </a:lnSpc>
              <a:spcBef>
                <a:spcPts val="0"/>
              </a:spcBef>
              <a:spcAft>
                <a:spcPts val="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Are there any state legislative needs that the Office of Broadband has identified; administrative, program, permitting, right of ways, easements, tax exemptions for broadband grants, and others?</a:t>
            </a:r>
          </a:p>
          <a:p>
            <a:pPr marL="342900" marR="0" lvl="0" indent="-342900" algn="just">
              <a:lnSpc>
                <a:spcPct val="107000"/>
              </a:lnSpc>
              <a:spcBef>
                <a:spcPts val="0"/>
              </a:spcBef>
              <a:spcAft>
                <a:spcPts val="800"/>
              </a:spcAft>
              <a:buFont typeface="Symbol" panose="05050102010706020507" pitchFamily="18" charset="2"/>
              <a:buChar char=""/>
            </a:pPr>
            <a:r>
              <a:rPr lang="en-US" sz="1500" dirty="0">
                <a:effectLst/>
                <a:latin typeface="Arial" panose="020B0604020202020204" pitchFamily="34" charset="0"/>
                <a:ea typeface="Aptos" panose="020B0004020202020204" pitchFamily="34" charset="0"/>
                <a:cs typeface="Arial" panose="020B0604020202020204" pitchFamily="34" charset="0"/>
              </a:rPr>
              <a:t>What else do you want to share with us and how else can we help make sure fast, reliable, affordable broadband is available to all in our state? </a:t>
            </a:r>
          </a:p>
          <a:p>
            <a:pPr marL="0" marR="0" indent="0" algn="just">
              <a:spcBef>
                <a:spcPts val="0"/>
              </a:spcBef>
              <a:spcAft>
                <a:spcPts val="0"/>
              </a:spcAft>
              <a:buNone/>
            </a:pPr>
            <a:endParaRPr lang="en-US" sz="1800" dirty="0">
              <a:effectLst/>
              <a:latin typeface="Arial" panose="020B0604020202020204" pitchFamily="34" charset="0"/>
              <a:ea typeface="Aptos" panose="020B00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47708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oogle Shape;99;p2">
            <a:extLst>
              <a:ext uri="{FF2B5EF4-FFF2-40B4-BE49-F238E27FC236}">
                <a16:creationId xmlns:a16="http://schemas.microsoft.com/office/drawing/2014/main" id="{BFB7DA17-3C3E-8599-44B6-24A619C51C00}"/>
              </a:ext>
            </a:extLst>
          </p:cNvPr>
          <p:cNvPicPr preferRelativeResize="0"/>
          <p:nvPr/>
        </p:nvPicPr>
        <p:blipFill rotWithShape="1">
          <a:blip r:embed="rId2">
            <a:alphaModFix amt="8000"/>
          </a:blip>
          <a:srcRect/>
          <a:stretch/>
        </p:blipFill>
        <p:spPr>
          <a:xfrm>
            <a:off x="1301150" y="578987"/>
            <a:ext cx="9589699" cy="5700026"/>
          </a:xfrm>
          <a:prstGeom prst="rect">
            <a:avLst/>
          </a:prstGeom>
          <a:noFill/>
          <a:ln>
            <a:noFill/>
          </a:ln>
        </p:spPr>
      </p:pic>
      <p:sp>
        <p:nvSpPr>
          <p:cNvPr id="2" name="Title 1">
            <a:extLst>
              <a:ext uri="{FF2B5EF4-FFF2-40B4-BE49-F238E27FC236}">
                <a16:creationId xmlns:a16="http://schemas.microsoft.com/office/drawing/2014/main" id="{64B70FE5-29F4-7B40-82C4-26B05F2B097C}"/>
              </a:ext>
            </a:extLst>
          </p:cNvPr>
          <p:cNvSpPr>
            <a:spLocks noGrp="1"/>
          </p:cNvSpPr>
          <p:nvPr>
            <p:ph type="title"/>
          </p:nvPr>
        </p:nvSpPr>
        <p:spPr/>
        <p:txBody>
          <a:bodyPr>
            <a:normAutofit/>
          </a:bodyPr>
          <a:lstStyle/>
          <a:p>
            <a:r>
              <a:rPr lang="en-US" sz="5400" b="1" dirty="0">
                <a:solidFill>
                  <a:srgbClr val="19275D"/>
                </a:solidFill>
                <a:latin typeface="Arial Black"/>
              </a:rPr>
              <a:t>Representative Louis Riggs </a:t>
            </a:r>
          </a:p>
        </p:txBody>
      </p:sp>
      <p:sp>
        <p:nvSpPr>
          <p:cNvPr id="3" name="Text Placeholder 2">
            <a:extLst>
              <a:ext uri="{FF2B5EF4-FFF2-40B4-BE49-F238E27FC236}">
                <a16:creationId xmlns:a16="http://schemas.microsoft.com/office/drawing/2014/main" id="{A441779A-B700-9B06-AC77-0B6202974549}"/>
              </a:ext>
            </a:extLst>
          </p:cNvPr>
          <p:cNvSpPr>
            <a:spLocks noGrp="1"/>
          </p:cNvSpPr>
          <p:nvPr>
            <p:ph type="body" idx="1"/>
          </p:nvPr>
        </p:nvSpPr>
        <p:spPr/>
        <p:txBody>
          <a:bodyPr>
            <a:normAutofit/>
          </a:bodyPr>
          <a:lstStyle/>
          <a:p>
            <a:r>
              <a:rPr lang="en-US" sz="2600" b="1" dirty="0">
                <a:solidFill>
                  <a:srgbClr val="999999"/>
                </a:solidFill>
                <a:latin typeface="Arial Black"/>
              </a:rPr>
              <a:t>Updates and Interactive Questions</a:t>
            </a:r>
            <a:endParaRPr lang="en-US" sz="2600" b="1" dirty="0">
              <a:solidFill>
                <a:srgbClr val="999999"/>
              </a:solidFill>
              <a:latin typeface="Arial Black"/>
              <a:sym typeface="Arial"/>
            </a:endParaRPr>
          </a:p>
        </p:txBody>
      </p:sp>
    </p:spTree>
    <p:extLst>
      <p:ext uri="{BB962C8B-B14F-4D97-AF65-F5344CB8AC3E}">
        <p14:creationId xmlns:p14="http://schemas.microsoft.com/office/powerpoint/2010/main" val="36593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9;p2">
            <a:extLst>
              <a:ext uri="{FF2B5EF4-FFF2-40B4-BE49-F238E27FC236}">
                <a16:creationId xmlns:a16="http://schemas.microsoft.com/office/drawing/2014/main" id="{08D0795C-F0C9-6C5A-20D3-C00BBE567A03}"/>
              </a:ext>
            </a:extLst>
          </p:cNvPr>
          <p:cNvPicPr preferRelativeResize="0"/>
          <p:nvPr/>
        </p:nvPicPr>
        <p:blipFill rotWithShape="1">
          <a:blip r:embed="rId2">
            <a:alphaModFix amt="8000"/>
          </a:blip>
          <a:srcRect/>
          <a:stretch/>
        </p:blipFill>
        <p:spPr>
          <a:xfrm>
            <a:off x="1301150" y="578987"/>
            <a:ext cx="9589699" cy="5700026"/>
          </a:xfrm>
          <a:prstGeom prst="rect">
            <a:avLst/>
          </a:prstGeom>
          <a:noFill/>
          <a:ln>
            <a:noFill/>
          </a:ln>
        </p:spPr>
      </p:pic>
      <p:sp>
        <p:nvSpPr>
          <p:cNvPr id="3" name="Title 2">
            <a:extLst>
              <a:ext uri="{FF2B5EF4-FFF2-40B4-BE49-F238E27FC236}">
                <a16:creationId xmlns:a16="http://schemas.microsoft.com/office/drawing/2014/main" id="{D10CBD2C-E3E1-A368-EB29-A396251FD2F6}"/>
              </a:ext>
            </a:extLst>
          </p:cNvPr>
          <p:cNvSpPr>
            <a:spLocks noGrp="1"/>
          </p:cNvSpPr>
          <p:nvPr>
            <p:ph type="title"/>
          </p:nvPr>
        </p:nvSpPr>
        <p:spPr/>
        <p:txBody>
          <a:bodyPr>
            <a:normAutofit/>
          </a:bodyPr>
          <a:lstStyle/>
          <a:p>
            <a:r>
              <a:rPr lang="en-US" b="1" dirty="0">
                <a:solidFill>
                  <a:srgbClr val="19275D"/>
                </a:solidFill>
                <a:latin typeface="Arial Black"/>
              </a:rPr>
              <a:t>Miscellaneous</a:t>
            </a:r>
            <a:r>
              <a:rPr lang="en-US" dirty="0">
                <a:latin typeface="Arial Black" panose="020B0A04020102020204" pitchFamily="34" charset="0"/>
              </a:rPr>
              <a:t> </a:t>
            </a:r>
            <a:r>
              <a:rPr lang="en-US" b="1" dirty="0">
                <a:solidFill>
                  <a:srgbClr val="19275D"/>
                </a:solidFill>
                <a:latin typeface="Arial Black"/>
              </a:rPr>
              <a:t>Topics</a:t>
            </a:r>
          </a:p>
        </p:txBody>
      </p:sp>
      <p:sp>
        <p:nvSpPr>
          <p:cNvPr id="4" name="Content Placeholder 3">
            <a:extLst>
              <a:ext uri="{FF2B5EF4-FFF2-40B4-BE49-F238E27FC236}">
                <a16:creationId xmlns:a16="http://schemas.microsoft.com/office/drawing/2014/main" id="{E244370E-2007-22F1-8051-20FFF06A5CF3}"/>
              </a:ext>
            </a:extLst>
          </p:cNvPr>
          <p:cNvSpPr>
            <a:spLocks noGrp="1"/>
          </p:cNvSpPr>
          <p:nvPr>
            <p:ph idx="1"/>
          </p:nvPr>
        </p:nvSpPr>
        <p:spPr>
          <a:xfrm>
            <a:off x="838200" y="1690688"/>
            <a:ext cx="10515600" cy="4806892"/>
          </a:xfrm>
        </p:spPr>
        <p:txBody>
          <a:bodyPr>
            <a:normAutofit/>
          </a:bodyPr>
          <a:lstStyle/>
          <a:p>
            <a:r>
              <a:rPr lang="en-US" dirty="0">
                <a:latin typeface="Arial" panose="020B0604020202020204" pitchFamily="34" charset="0"/>
                <a:cs typeface="Arial" panose="020B0604020202020204" pitchFamily="34" charset="0"/>
              </a:rPr>
              <a:t>Affordable Connectivity Program (ACP) informational sheet – status </a:t>
            </a:r>
          </a:p>
          <a:p>
            <a:r>
              <a:rPr lang="en-US" dirty="0">
                <a:latin typeface="Arial" panose="020B0604020202020204" pitchFamily="34" charset="0"/>
                <a:cs typeface="Arial" panose="020B0604020202020204" pitchFamily="34" charset="0"/>
              </a:rPr>
              <a:t>Any Other Topics You Want to Discuss Today?</a:t>
            </a:r>
          </a:p>
          <a:p>
            <a:r>
              <a:rPr lang="en-US" dirty="0">
                <a:latin typeface="Arial" panose="020B0604020202020204" pitchFamily="34" charset="0"/>
                <a:cs typeface="Arial" panose="020B0604020202020204" pitchFamily="34" charset="0"/>
              </a:rPr>
              <a:t>State Connections Growing!</a:t>
            </a:r>
          </a:p>
          <a:p>
            <a:pPr lvl="1"/>
            <a:r>
              <a:rPr lang="en-US" dirty="0">
                <a:latin typeface="Arial" panose="020B0604020202020204" pitchFamily="34" charset="0"/>
                <a:cs typeface="Arial" panose="020B0604020202020204" pitchFamily="34" charset="0"/>
              </a:rPr>
              <a:t>41 states have legislative members</a:t>
            </a:r>
          </a:p>
          <a:p>
            <a:pPr lvl="1"/>
            <a:r>
              <a:rPr lang="en-US" dirty="0">
                <a:latin typeface="Arial" panose="020B0604020202020204" pitchFamily="34" charset="0"/>
                <a:cs typeface="Arial" panose="020B0604020202020204" pitchFamily="34" charset="0"/>
              </a:rPr>
              <a:t>Only 9 states not represented</a:t>
            </a:r>
          </a:p>
          <a:p>
            <a:pPr lvl="1"/>
            <a:r>
              <a:rPr lang="en-US" dirty="0">
                <a:latin typeface="Arial" panose="020B0604020202020204" pitchFamily="34" charset="0"/>
                <a:cs typeface="Arial" panose="020B0604020202020204" pitchFamily="34" charset="0"/>
              </a:rPr>
              <a:t>Missouri, Wisconsin and Ohio each have the most representation</a:t>
            </a:r>
          </a:p>
          <a:p>
            <a:pPr lvl="1"/>
            <a:r>
              <a:rPr lang="en-US" dirty="0">
                <a:latin typeface="Arial" panose="020B0604020202020204" pitchFamily="34" charset="0"/>
                <a:cs typeface="Arial" panose="020B0604020202020204" pitchFamily="34" charset="0"/>
              </a:rPr>
              <a:t>About 170 members</a:t>
            </a:r>
          </a:p>
          <a:p>
            <a:pPr lvl="1"/>
            <a:r>
              <a:rPr lang="en-US" dirty="0">
                <a:latin typeface="Arial" panose="020B0604020202020204" pitchFamily="34" charset="0"/>
                <a:cs typeface="Arial" panose="020B0604020202020204" pitchFamily="34" charset="0"/>
              </a:rPr>
              <a:t>Spread the word – we can make a difference for broadband!</a:t>
            </a:r>
          </a:p>
          <a:p>
            <a:pPr marL="457200" lvl="1" indent="0">
              <a:buNone/>
            </a:pPr>
            <a:endParaRPr lang="en-US" dirty="0"/>
          </a:p>
          <a:p>
            <a:pPr marL="457200" lvl="1" indent="0">
              <a:buNone/>
            </a:pPr>
            <a:r>
              <a:rPr lang="en-US" sz="3500" b="1" dirty="0">
                <a:latin typeface="Arial Black" panose="020B0A04020102020204" pitchFamily="34" charset="0"/>
              </a:rPr>
              <a:t>AUGUST MEETING IS CANCELLED!</a:t>
            </a:r>
          </a:p>
        </p:txBody>
      </p:sp>
    </p:spTree>
    <p:extLst>
      <p:ext uri="{BB962C8B-B14F-4D97-AF65-F5344CB8AC3E}">
        <p14:creationId xmlns:p14="http://schemas.microsoft.com/office/powerpoint/2010/main" val="2916655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164</TotalTime>
  <Words>1001</Words>
  <Application>Microsoft Office PowerPoint</Application>
  <PresentationFormat>Widescreen</PresentationFormat>
  <Paragraphs>108</Paragraphs>
  <Slides>10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Arial Black</vt:lpstr>
      <vt:lpstr>Symbol</vt:lpstr>
      <vt:lpstr>Office Theme</vt:lpstr>
      <vt:lpstr>PowerPoint Presentation</vt:lpstr>
      <vt:lpstr>Introductions Membership has grown (100+ spanning Maine to Hawaiʻi), so let's introduce ourselves:</vt:lpstr>
      <vt:lpstr>Topics for Discussion Please offer suggestions! (in chat or out loud)</vt:lpstr>
      <vt:lpstr>FCC Defaults Discussion</vt:lpstr>
      <vt:lpstr>Legislative Questionnaire Guide for State Office of Broadband (1 of 3)</vt:lpstr>
      <vt:lpstr>Legislative Questionnaire Guide for State Office of Broadband (2 of 3)</vt:lpstr>
      <vt:lpstr>Legislative Questionnaire Guide for State Office of Broadband (3 of 3)</vt:lpstr>
      <vt:lpstr>Representative Louis Riggs </vt:lpstr>
      <vt:lpstr>Miscellaneous Topics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Anita Dunning</dc:creator>
  <cp:lastModifiedBy>Anita Dunning</cp:lastModifiedBy>
  <cp:revision>4</cp:revision>
  <dcterms:created xsi:type="dcterms:W3CDTF">2024-07-11T23:28:35Z</dcterms:created>
  <dcterms:modified xsi:type="dcterms:W3CDTF">2024-07-17T00:36:51Z</dcterms:modified>
</cp:coreProperties>
</file>