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85" r:id="rId4"/>
    <p:sldId id="292" r:id="rId5"/>
    <p:sldId id="293" r:id="rId6"/>
    <p:sldId id="290" r:id="rId7"/>
    <p:sldId id="294" r:id="rId8"/>
    <p:sldId id="287" r:id="rId9"/>
    <p:sldId id="291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94"/>
  </p:normalViewPr>
  <p:slideViewPr>
    <p:cSldViewPr snapToGrid="0">
      <p:cViewPr varScale="1">
        <p:scale>
          <a:sx n="78" d="100"/>
          <a:sy n="78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ED667-0905-4086-88FE-F641A519006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8C223-AFB2-4107-A50B-56A5F804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37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40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3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05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42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16339-D381-33B2-9B3D-B0A5BB0C6E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4F7B48-8646-EC08-94C0-F53BD0E569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C356EA-E877-C966-9898-32B2811A3A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36215-5D2A-FC2B-3832-8585A8C7D5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26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5ED567-EA31-1C46-72F4-2FDFD4154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8DD036-ACA3-714B-953C-21E574D23B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7F15B64-10D3-1A00-AB8F-2DBAFB847A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0315ED-2D3C-6FC2-CB05-F634AD2AFE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78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74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33B0C2-7677-329B-2703-B33501A0AE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87D541-F6F4-47A4-EDAE-FB43D81F1D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A9D600-2CD8-9D1C-8C80-809E0D1B87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92D39-355C-A3C3-2561-D518D72542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56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51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88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6DCF0-2381-E261-2F9F-0C8C5BFF8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12E62-7FDD-082E-5012-B38069472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43164-AE0D-3A30-69DE-EB5F86180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22C33-0C66-9A1A-EE7D-10D9E742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DD3A8-82F2-8E89-34B7-6E3187949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3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C1112-4638-7AB7-4475-DAA31841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CC49D0-CF7D-E35E-9A48-9973F8732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ECF2B-F9C5-FD74-B8BC-E6AD33252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4F623-C1BA-836D-B79D-7F65A9C6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BF9A0-E726-4A45-376D-6EACA1CA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2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E4537-8756-A35D-C776-8995EF06D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6DA75-79CC-E198-D178-7A5F61FBF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7A8AE-82D8-1CAC-7408-3D3D66E13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6E818-9F4F-F509-8EFC-6A23AD717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C9077-7493-92EC-50B3-ADC3B4E8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7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4D636-A00D-C7EA-5EAE-1FF0E377D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CE1F5-9382-4E39-B4B5-876F36916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47C35-E555-9FBC-B552-7C1F98A03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886F9-EA0E-F7A7-2461-EA828B248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CE0D6-D82D-6D7F-D23B-B572BC89E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8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511E-9FAC-0C58-CBD4-FE1830A4B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BB898-8DC2-EB6B-CC28-319BA1D65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5C27B-170F-F903-3AE1-475A32D08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C599D-5641-A0AF-0FFA-29290FF2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332FC-634B-E04A-1ACF-660B05176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3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2C3CE-2B26-490D-3B14-E8F9E743A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325AE-6722-D76D-A0BF-4B8E6E5CB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AF3D1-88C1-412A-6DA5-0523EEAD3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2BFBA-5265-DB49-083B-4AECE043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0815C-1C80-4122-D8F6-F10D44F2C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29FFC-7B73-5638-FA15-FADC17AE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C84E4-FFFA-BDFA-23F9-788AF3C80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06171-7CDF-E5B6-E2D6-506E5780D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053653-91CE-46E9-FC95-69C43FE7F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6622D-2BBA-2255-3A8B-925F44771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40348F-41C5-B201-B6BA-43B3BD7DAB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178F28-B3AD-2A1F-CE4B-0CA780F8E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DEE7C4-97C9-9869-800A-E0C4CD0F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CF3C13-205C-CCF4-E9A6-432BA4A4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2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918FD-8F14-9C22-8EB1-D16AF895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D1CB11-387E-FC3A-8AE8-BE817D29C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ED860D-A403-389F-AA5B-32A9B7B14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8D835-AA62-216F-D352-E76B9D278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6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1404F-99BF-2273-4AFD-EE00329DD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8C81C0-82ED-BA68-B6E6-C4F8BE91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9432F5-5613-3C6F-20E5-E4AE75EC7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7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E95AD-CAC2-0EFA-2373-85782F26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F81C0-FA18-AFE8-049C-1E7B7F7C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A61A2-5F54-0774-C2B0-E46AF5799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266A2-1375-C945-0E09-9F677E1C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3E7AB-1637-3F7B-6828-C06230488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E2992-7C61-FE1D-EC68-7ED0A31C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4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BA1C-4DCE-63C2-A166-0E8532C91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A387E1-E26B-50C6-279E-C11D6E2437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3F1113-B001-4392-CE0A-DB82AAB8E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BE2C5-3278-8BA5-C5BA-7BB2A2800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08B7CA-DC09-B8EA-E410-CFDE2860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BDD99-C714-8F3E-7F1D-205A683A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B9D21E-AFC0-2973-ED8C-CFAC49F73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E9CD1-D845-FA05-1FD5-437235E48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F49FB-41EB-EFB6-257F-C6A68230BF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AF98E8-0062-48E0-A499-3C30143AB4F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ED356-37DC-764E-71C3-C1540DF78B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89197-0FC9-D308-869A-E7973F3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4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aniedunning@hotmail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anie@showmebroadband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F0CE3D-DAEC-57DB-91CD-42C3FC4BC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/>
              <a:t> SHOW ME BROADBAND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7BA38CA-1B7A-3106-8B2D-0C2F0AD1C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Dedicated to ensuring that every home, farm, and business in Missouri has fast, reliable, and affordable internet.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4AAC76-C3E7-0835-BA80-F4417C47F2FD}"/>
              </a:ext>
            </a:extLst>
          </p:cNvPr>
          <p:cNvSpPr txBox="1"/>
          <p:nvPr/>
        </p:nvSpPr>
        <p:spPr>
          <a:xfrm>
            <a:off x="419792" y="6137916"/>
            <a:ext cx="1979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September, 2024</a:t>
            </a:r>
          </a:p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8E67CB-5D3F-E9CE-816B-84553E753E16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46140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1FD63-2121-7CE0-F589-538FA20CB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SHOW ME BROADBAND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04A429-13E1-3205-0F83-26BCF75E1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9975"/>
            <a:ext cx="10515600" cy="3806987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Janie Dunning,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Missouri State Coordinator for Show Me Broadband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Formerly: USDA Rural Development Director; Missouri Farm Bureau Broadband Consultant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u="none" strike="noStrike" dirty="0">
                <a:solidFill>
                  <a:srgbClr val="55555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 tooltip="janiedunning@hotmail.com"/>
              </a:rPr>
              <a:t>janiedunning@hotmail.com</a:t>
            </a:r>
            <a:r>
              <a:rPr lang="en-US" sz="2000" b="1" dirty="0">
                <a:solidFill>
                  <a:srgbClr val="55555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janie@showmebroadband.org</a:t>
            </a:r>
            <a:endParaRPr lang="en-US" sz="2000" b="1" dirty="0">
              <a:solidFill>
                <a:srgbClr val="555555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(5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73) 289-4277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02ED8A-B18F-D6A8-29E2-C33C9470E6F3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50400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US" b="1" dirty="0"/>
              <a:t>AGENDA	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832" y="1686187"/>
            <a:ext cx="10515600" cy="4521666"/>
          </a:xfrm>
        </p:spPr>
        <p:txBody>
          <a:bodyPr>
            <a:normAutofit/>
          </a:bodyPr>
          <a:lstStyle/>
          <a:p>
            <a:r>
              <a:rPr lang="en-US" dirty="0"/>
              <a:t>BJ Tanksley, Director, Missouri Office of Broadband</a:t>
            </a:r>
          </a:p>
          <a:p>
            <a:pPr lvl="1"/>
            <a:r>
              <a:rPr lang="en-US" dirty="0"/>
              <a:t>All Things Relating to the BEAD Process – Updates</a:t>
            </a:r>
          </a:p>
          <a:p>
            <a:r>
              <a:rPr lang="en-US" dirty="0"/>
              <a:t>D’Mitri Farthing, Digital &amp; Economic Opportunity Specialist, OBD</a:t>
            </a:r>
          </a:p>
          <a:p>
            <a:pPr lvl="1"/>
            <a:r>
              <a:rPr lang="en-US" dirty="0"/>
              <a:t>What is the latest on Digital Equity Grants and State Capacity Grants</a:t>
            </a:r>
          </a:p>
          <a:p>
            <a:r>
              <a:rPr lang="en-US" dirty="0"/>
              <a:t>Amy </a:t>
            </a:r>
            <a:r>
              <a:rPr lang="en-US" dirty="0" err="1"/>
              <a:t>VanDevelde</a:t>
            </a:r>
            <a:r>
              <a:rPr lang="en-US" dirty="0"/>
              <a:t>, Federal Program Officer, NTIA</a:t>
            </a:r>
          </a:p>
          <a:p>
            <a:pPr lvl="1"/>
            <a:r>
              <a:rPr lang="en-US" dirty="0"/>
              <a:t>Latest news – bring your questions!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9725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BJ Tanksley, Director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06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BEAD</a:t>
            </a:r>
          </a:p>
          <a:p>
            <a:endParaRPr lang="en-US" sz="20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OBD is working on curing the challenge process to get it approved – at 8 out of 10</a:t>
            </a:r>
          </a:p>
          <a:p>
            <a:r>
              <a:rPr lang="en-US" sz="20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Working on project areas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Received 1500+ proposed project areas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There were lots of overlap areas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Hope to have map finalized by Octo. 15</a:t>
            </a:r>
          </a:p>
          <a:p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Currently proposing 60-day application window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Hearing from providers concern with holidays and staff leave during this time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Considering extending the 60-day window </a:t>
            </a:r>
          </a:p>
          <a:p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NTIA final approved proposal – OMB reviewing and incorporating changes into the application process</a:t>
            </a:r>
          </a:p>
          <a:p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000" b="1" dirty="0">
              <a:solidFill>
                <a:srgbClr val="FF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8934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76E81F-D650-FEC2-E971-24E308D98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31DB-8D7D-442F-F6CD-79E0B3CA4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BJ Tanksley, Director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98D86-1705-C58E-0EA6-5D93BC8BE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0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BEAD</a:t>
            </a:r>
          </a:p>
          <a:p>
            <a:endParaRPr lang="en-US" sz="20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Doing site visits with NTIA in MO the end of this month</a:t>
            </a:r>
          </a:p>
          <a:p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OBD Staffing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16 staff currently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Adding 1 more on Oct. 16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12 of these are on the grant team (largest need)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OTHER FUNDING</a:t>
            </a:r>
          </a:p>
          <a:p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ARPA – good progress with projects</a:t>
            </a:r>
          </a:p>
          <a:p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Cell Towers – 1 grant in NW MO returned the award so will award to next highest applicant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000" b="1" dirty="0">
              <a:solidFill>
                <a:srgbClr val="FF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47396A-6225-1E2B-5C29-27F3020509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BD87CEA-3BAA-E80A-C1E7-672F1BC23F4E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1286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53FBF-9345-FF78-A03C-4D19BC83B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2D543-258B-2831-4C73-956A7BAFA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962"/>
          </a:xfrm>
        </p:spPr>
        <p:txBody>
          <a:bodyPr>
            <a:normAutofit/>
          </a:bodyPr>
          <a:lstStyle/>
          <a:p>
            <a:r>
              <a:rPr lang="en-US" sz="3200" dirty="0"/>
              <a:t>BJ Tanksley, Director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677AE-61E2-F8E7-46CE-FEC43E1FA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2697"/>
            <a:ext cx="10515600" cy="49076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Q and A’s</a:t>
            </a:r>
          </a:p>
          <a:p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Q – Cox is suing the OBD in Maine over their mapping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    R – BJ stated that MO had the input from providers across the state which did not happen in Maine.  </a:t>
            </a:r>
          </a:p>
          <a:p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Q – Low-Cost Plans – how will BJ evaluate plans, proposals and amounts?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    R – Each area could be different depending on whether high-cost area.  No set standards and each reviewed on their own merit.  Providers have to pay expenses.</a:t>
            </a:r>
          </a:p>
          <a:p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Q – Are you hearing anything about the impact of the expiration of the ACP subsidy?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    R – BJ stated their office is not hearing anything yet.  He indicated that he is being told it could be end of the year or early 2025 before impacts are realized.</a:t>
            </a:r>
          </a:p>
          <a:p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Q – Are you concerned about the 1-year timeframe to award BEAD funds?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   R – With multiple rounds and requirements, including the fact that NTIA has not approved our challenge process, it will be tight.</a:t>
            </a:r>
            <a:endParaRPr lang="en-US" sz="16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000" b="1" dirty="0">
              <a:solidFill>
                <a:srgbClr val="FF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D56818-BBBE-7948-2185-10B004AE2A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1E89F4-1CAF-D2A6-2F30-47452C573451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1866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D’Mitrti</a:t>
            </a:r>
            <a:r>
              <a:rPr lang="en-US" sz="3200" dirty="0"/>
              <a:t> Farthing Jr,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DIGITAL OPPORTUNITY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Applications for the DE Competitive Grants (national competition) closed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At least 5 MO applications were submitted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Believe good chance that some will be funded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State Capacity Grants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2 different application lanes</a:t>
            </a:r>
          </a:p>
          <a:p>
            <a:pPr lvl="3"/>
            <a:r>
              <a:rPr lang="en-US" sz="20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Local area – less than 20 counties - $3M allocation</a:t>
            </a:r>
          </a:p>
          <a:p>
            <a:pPr lvl="3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Larger area – more than 20 counties - $10M allocation</a:t>
            </a:r>
          </a:p>
          <a:p>
            <a:pPr lvl="3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Application period will run 45 days – close 11/22</a:t>
            </a:r>
          </a:p>
          <a:p>
            <a:pPr lvl="3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Announce awards 12/15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OBD expecting fewer larger grants/more smaller grants</a:t>
            </a:r>
          </a:p>
          <a:p>
            <a:pPr lvl="1"/>
            <a:endParaRPr lang="en-US" sz="20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57200" lvl="1" indent="0">
              <a:buNone/>
            </a:pPr>
            <a:endParaRPr lang="en-US" sz="2600" b="1" dirty="0">
              <a:solidFill>
                <a:srgbClr val="FF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endParaRPr lang="en-US" sz="2000" b="1" dirty="0">
              <a:solidFill>
                <a:srgbClr val="FF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95549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561A9-B93B-71F9-114E-46A83A4615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AEE3-B6A8-3A0B-8533-1C68A2267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D’Mitrti</a:t>
            </a:r>
            <a:r>
              <a:rPr lang="en-US" sz="3200" dirty="0"/>
              <a:t> Farthing Jr,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49C72-8D75-4C81-603E-0A807BEC0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DIGITAL OPPORTUNITY</a:t>
            </a:r>
          </a:p>
          <a:p>
            <a:pPr marL="457200" lvl="1" indent="0">
              <a:buNone/>
            </a:pPr>
            <a:endParaRPr lang="en-US" sz="20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Q and A’s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Q – It appears the majority of interest is in the urban areas.  Do you believe you will receive applications for the rural areas?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   R – It is a concern of the OBD that the rural areas will have adequate interest and applications from DE providers.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Q – Will the DE process be friendly to the health field?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    R – the first round will not be suited for the health field.  The 2</a:t>
            </a:r>
            <a:r>
              <a:rPr lang="en-US" sz="2000" b="1" baseline="30000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nd</a:t>
            </a:r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 round next year will have a </a:t>
            </a:r>
            <a:r>
              <a:rPr lang="en-US" sz="2000" b="1">
                <a:solidFill>
                  <a:srgbClr val="FF0000"/>
                </a:solidFill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dedicated specialty for health.</a:t>
            </a:r>
            <a:endParaRPr lang="en-US" sz="20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D156CC-E04A-E116-DD73-035BC5C63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66D18C-DD8C-6A04-50A3-3A4BA78066ED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6883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720"/>
          </a:xfrm>
        </p:spPr>
        <p:txBody>
          <a:bodyPr>
            <a:normAutofit/>
          </a:bodyPr>
          <a:lstStyle/>
          <a:p>
            <a:r>
              <a:rPr lang="en-US" sz="3200" dirty="0"/>
              <a:t>Amy </a:t>
            </a:r>
            <a:r>
              <a:rPr lang="en-US" sz="3200" dirty="0" err="1"/>
              <a:t>VanDevelde</a:t>
            </a:r>
            <a:r>
              <a:rPr lang="en-US" sz="3200" dirty="0"/>
              <a:t> – Federal Program Officer, NTIA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497"/>
            <a:ext cx="10515600" cy="462346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1800" u="sng" dirty="0">
              <a:solidFill>
                <a:srgbClr val="F2B957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She is still forbidden to discuss the Digital Equity Competitive grants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BEAD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</a:rPr>
              <a:t>OBD has been working on the monitoring process for the grants (extensive requirements).  It  is also Amy’s responsibility to monitor the projects as well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</a:rPr>
              <a:t>OBD has a good office size (staffing)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</a:rPr>
              <a:t>The pre-qualification process was good and will expedite the application submissions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</a:rPr>
              <a:t>Goal is to open Round 1 of the application process on November 15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</a:rPr>
              <a:t>Challenge process does not have final approval from NTIA yet but hoping by end of next week it will be finalized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33610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Administrative Items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2330"/>
            <a:ext cx="10515600" cy="4924633"/>
          </a:xfrm>
        </p:spPr>
        <p:txBody>
          <a:bodyPr>
            <a:normAutofit/>
          </a:bodyPr>
          <a:lstStyle/>
          <a:p>
            <a:pPr lvl="1"/>
            <a:endParaRPr lang="en-US" u="sng" dirty="0">
              <a:solidFill>
                <a:srgbClr val="F2B957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Quarterly Meetings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Monthly informational emails in months without a meeting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Special Meetings as Needed in Between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ALWAYS AVAILABLE FOR ONE- ON- ONE CALLS IF YOU HAVE AN ISSUE  YOU WANT ME TO WORK ON!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Georgia" panose="02040502050405020303" pitchFamily="18" charset="0"/>
              </a:rPr>
              <a:t>Timing of meetings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Georgia" panose="02040502050405020303" pitchFamily="18" charset="0"/>
              </a:rPr>
              <a:t>OBD is last of the month so want a little time in between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Georgia" panose="02040502050405020303" pitchFamily="18" charset="0"/>
              </a:rPr>
              <a:t>Suggesting 2</a:t>
            </a:r>
            <a:r>
              <a:rPr lang="en-US" sz="1600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nd</a:t>
            </a:r>
            <a:r>
              <a:rPr lang="en-US" sz="1600" dirty="0">
                <a:solidFill>
                  <a:srgbClr val="000000"/>
                </a:solidFill>
                <a:latin typeface="Georgia" panose="02040502050405020303" pitchFamily="18" charset="0"/>
              </a:rPr>
              <a:t> Thursday of the month for the quarter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NEXT MEETING WOULD BE JANUARY 9, 2025, AT 11:00 AM</a:t>
            </a:r>
            <a:r>
              <a:rPr lang="en-US" sz="1600" dirty="0">
                <a:solidFill>
                  <a:srgbClr val="000000"/>
                </a:solidFill>
                <a:latin typeface="Georgia" panose="02040502050405020303" pitchFamily="18" charset="0"/>
              </a:rPr>
              <a:t>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0000"/>
                </a:solidFill>
                <a:latin typeface="Georgia" panose="02040502050405020303" pitchFamily="18" charset="0"/>
              </a:rPr>
              <a:t>2025 Priorities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Georgia" panose="02040502050405020303" pitchFamily="18" charset="0"/>
              </a:rPr>
              <a:t>Working on some national policies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Georgia" panose="02040502050405020303" pitchFamily="18" charset="0"/>
              </a:rPr>
              <a:t>Working on state policies and issues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Georgia" panose="02040502050405020303" pitchFamily="18" charset="0"/>
              </a:rPr>
              <a:t>What else would be </a:t>
            </a:r>
            <a:r>
              <a:rPr lang="en-US" sz="1800" dirty="0" err="1">
                <a:solidFill>
                  <a:srgbClr val="000000"/>
                </a:solidFill>
                <a:latin typeface="Georgia" panose="02040502050405020303" pitchFamily="18" charset="0"/>
              </a:rPr>
              <a:t>helopful</a:t>
            </a:r>
            <a:r>
              <a:rPr lang="en-US" sz="1800" dirty="0">
                <a:solidFill>
                  <a:srgbClr val="000000"/>
                </a:solidFill>
                <a:latin typeface="Georgia" panose="02040502050405020303" pitchFamily="18" charset="0"/>
              </a:rPr>
              <a:t>?</a:t>
            </a:r>
          </a:p>
          <a:p>
            <a:pPr marL="457200" lvl="1" indent="0">
              <a:buNone/>
            </a:pPr>
            <a:endParaRPr lang="en-US" sz="22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sz="14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20189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873</Words>
  <Application>Microsoft Office PowerPoint</Application>
  <PresentationFormat>Widescreen</PresentationFormat>
  <Paragraphs>117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Georgia</vt:lpstr>
      <vt:lpstr>Wingdings</vt:lpstr>
      <vt:lpstr>Office Theme</vt:lpstr>
      <vt:lpstr> SHOW ME BROADBAND</vt:lpstr>
      <vt:lpstr>AGENDA    </vt:lpstr>
      <vt:lpstr>BJ Tanksley, Director Missouri Office of Broadband</vt:lpstr>
      <vt:lpstr>BJ Tanksley, Director Missouri Office of Broadband</vt:lpstr>
      <vt:lpstr>BJ Tanksley, Director Missouri Office of Broadband</vt:lpstr>
      <vt:lpstr>D’Mitrti Farthing Jr, Missouri Office of Broadband</vt:lpstr>
      <vt:lpstr>D’Mitrti Farthing Jr, Missouri Office of Broadband</vt:lpstr>
      <vt:lpstr>Amy VanDevelde – Federal Program Officer, NTIA</vt:lpstr>
      <vt:lpstr>Administrative Items </vt:lpstr>
      <vt:lpstr>SHOW ME BROADBAND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Dunning</dc:creator>
  <cp:lastModifiedBy>Anita Dunning</cp:lastModifiedBy>
  <cp:revision>6</cp:revision>
  <dcterms:created xsi:type="dcterms:W3CDTF">2024-05-01T20:08:59Z</dcterms:created>
  <dcterms:modified xsi:type="dcterms:W3CDTF">2024-10-13T17:24:03Z</dcterms:modified>
</cp:coreProperties>
</file>