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embeddedFontLst>
    <p:embeddedFont>
      <p:font typeface="Play"/>
      <p:regular r:id="rId13"/>
      <p:bold r:id="rId14"/>
    </p:embeddedFont>
    <p:embeddedFont>
      <p:font typeface="Arial Black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6" roundtripDataSignature="AMtx7mjtdic6P74M78VEvADE9cvmYN4u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Play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ArialBlack-regular.fntdata"/><Relationship Id="rId14" Type="http://schemas.openxmlformats.org/officeDocument/2006/relationships/font" Target="fonts/Play-bold.fntdata"/><Relationship Id="rId16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benton.org/blog/ntia-making-resources-available-help-states-turn-digital-equity-plans-reality" TargetMode="Externa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benton.org/blog/ntia-making-resources-available-help-states-turn-digital-equity-plans-reality" TargetMode="Externa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benton.org/blog/ntia-making-resources-available-help-states-turn-digital-equity-plans-reality" TargetMode="Externa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benton.org/blog/ntia-making-resources-available-help-states-turn-digital-equity-plans-reality" TargetMode="Externa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benton.org/blog/ntia-making-resources-available-help-states-turn-digital-equity-plans-reality" TargetMode="Externa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benton.org/blog/ntia-making-resources-available-help-states-turn-digital-equity-plans-reality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-US" u="sng">
                <a:solidFill>
                  <a:schemeClr val="hlink"/>
                </a:solidFill>
                <a:hlinkClick r:id="rId2"/>
              </a:rPr>
              <a:t>DE Summary</a:t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087a27d2e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-US" u="sng">
                <a:solidFill>
                  <a:schemeClr val="hlink"/>
                </a:solidFill>
                <a:hlinkClick r:id="rId2"/>
              </a:rPr>
              <a:t>DE Summary</a:t>
            </a:r>
            <a:endParaRPr/>
          </a:p>
        </p:txBody>
      </p:sp>
      <p:sp>
        <p:nvSpPr>
          <p:cNvPr id="101" name="Google Shape;101;g3087a27d2e5_0_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087a27d2e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-US" u="sng">
                <a:solidFill>
                  <a:schemeClr val="hlink"/>
                </a:solidFill>
                <a:hlinkClick r:id="rId2"/>
              </a:rPr>
              <a:t>DE Summary</a:t>
            </a:r>
            <a:endParaRPr/>
          </a:p>
        </p:txBody>
      </p:sp>
      <p:sp>
        <p:nvSpPr>
          <p:cNvPr id="108" name="Google Shape;108;g3087a27d2e5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087a27d2e5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-US" u="sng">
                <a:solidFill>
                  <a:schemeClr val="hlink"/>
                </a:solidFill>
                <a:hlinkClick r:id="rId2"/>
              </a:rPr>
              <a:t>DE Summary</a:t>
            </a:r>
            <a:endParaRPr/>
          </a:p>
        </p:txBody>
      </p:sp>
      <p:sp>
        <p:nvSpPr>
          <p:cNvPr id="115" name="Google Shape;115;g3087a27d2e5_0_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087a27d2e5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-US" u="sng">
                <a:solidFill>
                  <a:schemeClr val="hlink"/>
                </a:solidFill>
                <a:hlinkClick r:id="rId2"/>
              </a:rPr>
              <a:t>DE Summary</a:t>
            </a:r>
            <a:endParaRPr/>
          </a:p>
        </p:txBody>
      </p:sp>
      <p:sp>
        <p:nvSpPr>
          <p:cNvPr id="121" name="Google Shape;121;g3087a27d2e5_0_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7" name="Google Shape;127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-US" u="sng">
                <a:solidFill>
                  <a:schemeClr val="hlink"/>
                </a:solidFill>
                <a:hlinkClick r:id="rId2"/>
              </a:rPr>
              <a:t>DE Summary</a:t>
            </a:r>
            <a:endParaRPr/>
          </a:p>
        </p:txBody>
      </p:sp>
      <p:sp>
        <p:nvSpPr>
          <p:cNvPr id="134" name="Google Shape;134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29" name="Google Shape;29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5" name="Google Shape;3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hyperlink" Target="mailto:RepRiggs@ShowMeBroadband.org" TargetMode="External"/><Relationship Id="rId5" Type="http://schemas.openxmlformats.org/officeDocument/2006/relationships/hyperlink" Target="mailto:janiedunning@hotmail.com" TargetMode="External"/><Relationship Id="rId6" Type="http://schemas.openxmlformats.org/officeDocument/2006/relationships/hyperlink" Target="mailto:dgarner@benton.org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 amt="8000"/>
          </a:blip>
          <a:srcRect b="0" l="0" r="0" t="0"/>
          <a:stretch/>
        </p:blipFill>
        <p:spPr>
          <a:xfrm>
            <a:off x="1301150" y="578988"/>
            <a:ext cx="9589699" cy="5700026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2129250" y="3452675"/>
            <a:ext cx="7933500" cy="12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600" u="none" cap="none" strike="noStrike">
                <a:solidFill>
                  <a:srgbClr val="999999"/>
                </a:solidFill>
                <a:latin typeface="Arial Black"/>
                <a:ea typeface="Arial Black"/>
                <a:cs typeface="Arial Black"/>
                <a:sym typeface="Arial Black"/>
              </a:rPr>
              <a:t>First Friday of Every Month</a:t>
            </a:r>
            <a:endParaRPr b="1" i="0" sz="2600" u="none" cap="none" strike="noStrike">
              <a:solidFill>
                <a:srgbClr val="999999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400" u="none" cap="none" strike="noStrike">
                <a:solidFill>
                  <a:srgbClr val="999999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endParaRPr b="1" i="0" sz="400" u="none" cap="none" strike="noStrike">
              <a:solidFill>
                <a:srgbClr val="999999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600" u="none" cap="none" strike="noStrike">
                <a:solidFill>
                  <a:srgbClr val="999999"/>
                </a:solidFill>
                <a:latin typeface="Arial Black"/>
                <a:ea typeface="Arial Black"/>
                <a:cs typeface="Arial Black"/>
                <a:sym typeface="Arial Black"/>
              </a:rPr>
              <a:t>4:00 ET / 3:00 CT / 2:00 MT / 1:00 PT</a:t>
            </a:r>
            <a:endParaRPr b="1" i="0" sz="2600" u="none" cap="none" strike="noStrike">
              <a:solidFill>
                <a:srgbClr val="99999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-335850" y="1784975"/>
            <a:ext cx="12863700" cy="17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b="1" i="0" lang="en-US" sz="5400" u="none" cap="none" strike="noStrike">
                <a:solidFill>
                  <a:srgbClr val="19275D"/>
                </a:solidFill>
                <a:latin typeface="Arial Black"/>
                <a:ea typeface="Arial Black"/>
                <a:cs typeface="Arial Black"/>
                <a:sym typeface="Arial Black"/>
              </a:rPr>
              <a:t>State Connections</a:t>
            </a:r>
            <a:br>
              <a:rPr b="1" i="0" lang="en-US" sz="4400" u="none" cap="none" strike="noStrike">
                <a:solidFill>
                  <a:srgbClr val="19275D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endParaRPr b="1" i="0" sz="100" u="none" cap="none" strike="noStrike">
              <a:solidFill>
                <a:srgbClr val="19275D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700" u="none" cap="none" strike="noStrike">
                <a:solidFill>
                  <a:srgbClr val="19275D"/>
                </a:solidFill>
                <a:latin typeface="Arial Black"/>
                <a:ea typeface="Arial Black"/>
                <a:cs typeface="Arial Black"/>
                <a:sym typeface="Arial Black"/>
              </a:rPr>
              <a:t>The broadband working group for state legislators</a:t>
            </a:r>
            <a:endParaRPr b="1" i="0" sz="2700" u="none" cap="none" strike="noStrike">
              <a:solidFill>
                <a:srgbClr val="19275D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3180150" y="5271775"/>
            <a:ext cx="5831700" cy="46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Black"/>
              <a:buNone/>
            </a:pPr>
            <a:r>
              <a:rPr b="1" i="1" lang="en-US" sz="2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WE WILL BEGIN SHORTLY!</a:t>
            </a:r>
            <a:endParaRPr b="1" i="1" sz="2800" u="none" cap="none" strike="noStrik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3"/>
          <p:cNvPicPr preferRelativeResize="0"/>
          <p:nvPr/>
        </p:nvPicPr>
        <p:blipFill rotWithShape="1">
          <a:blip r:embed="rId3">
            <a:alphaModFix amt="8000"/>
          </a:blip>
          <a:srcRect b="0" l="0" r="0" t="0"/>
          <a:stretch/>
        </p:blipFill>
        <p:spPr>
          <a:xfrm>
            <a:off x="1301150" y="578988"/>
            <a:ext cx="9589699" cy="5700026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3"/>
          <p:cNvSpPr txBox="1"/>
          <p:nvPr>
            <p:ph idx="1" type="body"/>
          </p:nvPr>
        </p:nvSpPr>
        <p:spPr>
          <a:xfrm>
            <a:off x="838200" y="2074025"/>
            <a:ext cx="10153200" cy="443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1143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lang="en-US" sz="2500"/>
              <a:t>Topic: Staffing Your State Broadband Office</a:t>
            </a:r>
            <a:endParaRPr sz="2900"/>
          </a:p>
          <a:p>
            <a:pPr indent="-3492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900"/>
              <a:buChar char="•"/>
            </a:pPr>
            <a:r>
              <a:rPr lang="en-US" sz="2100"/>
              <a:t>Opening Questions</a:t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100"/>
              <a:buChar char="•"/>
            </a:pPr>
            <a:r>
              <a:rPr lang="en-US" sz="2100"/>
              <a:t>Expert Discussion</a:t>
            </a:r>
            <a:endParaRPr sz="2100"/>
          </a:p>
          <a:p>
            <a:pPr indent="-36195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100"/>
              <a:buChar char="•"/>
            </a:pPr>
            <a:r>
              <a:rPr lang="en-US" sz="2100"/>
              <a:t>Q&amp;A</a:t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100"/>
              <a:buChar char="•"/>
            </a:pPr>
            <a:r>
              <a:t/>
            </a:r>
            <a:endParaRPr sz="2100"/>
          </a:p>
        </p:txBody>
      </p:sp>
      <p:sp>
        <p:nvSpPr>
          <p:cNvPr id="98" name="Google Shape;98;p3"/>
          <p:cNvSpPr txBox="1"/>
          <p:nvPr>
            <p:ph type="title"/>
          </p:nvPr>
        </p:nvSpPr>
        <p:spPr>
          <a:xfrm>
            <a:off x="838200" y="46777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n-US">
                <a:solidFill>
                  <a:srgbClr val="19275D"/>
                </a:solidFill>
                <a:latin typeface="Arial Black"/>
                <a:ea typeface="Arial Black"/>
                <a:cs typeface="Arial Black"/>
                <a:sym typeface="Arial Black"/>
              </a:rPr>
              <a:t>Agenda</a:t>
            </a:r>
            <a:endParaRPr b="1">
              <a:solidFill>
                <a:srgbClr val="19275D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i="1" lang="en-US" sz="1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Please offer suggestions!</a:t>
            </a:r>
            <a:r>
              <a:rPr b="1" i="1" lang="en-US" sz="1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1" lang="en-US" sz="1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(in chat or out loud)</a:t>
            </a:r>
            <a:endParaRPr b="1" sz="1900">
              <a:solidFill>
                <a:srgbClr val="888888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g3087a27d2e5_0_8"/>
          <p:cNvPicPr preferRelativeResize="0"/>
          <p:nvPr/>
        </p:nvPicPr>
        <p:blipFill rotWithShape="1">
          <a:blip r:embed="rId3">
            <a:alphaModFix amt="8000"/>
          </a:blip>
          <a:srcRect b="0" l="0" r="0" t="0"/>
          <a:stretch/>
        </p:blipFill>
        <p:spPr>
          <a:xfrm>
            <a:off x="1301150" y="578988"/>
            <a:ext cx="9589699" cy="5700026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g3087a27d2e5_0_8"/>
          <p:cNvSpPr txBox="1"/>
          <p:nvPr>
            <p:ph idx="1" type="body"/>
          </p:nvPr>
        </p:nvSpPr>
        <p:spPr>
          <a:xfrm>
            <a:off x="838200" y="2568050"/>
            <a:ext cx="10052700" cy="25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143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i="1" lang="en-US" sz="3000"/>
              <a:t>How many staff are in your state’s broadband office?</a:t>
            </a:r>
            <a:endParaRPr b="1" i="1" sz="3000"/>
          </a:p>
          <a:p>
            <a:pPr indent="0" lvl="0" marL="1143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1" i="1" sz="3000"/>
          </a:p>
          <a:p>
            <a:pPr indent="0" lvl="0" marL="1143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i="1" lang="en-US" sz="3000"/>
              <a:t>Does your office have state funding or only federal?</a:t>
            </a:r>
            <a:endParaRPr b="1" i="1" sz="3000"/>
          </a:p>
        </p:txBody>
      </p:sp>
      <p:sp>
        <p:nvSpPr>
          <p:cNvPr id="105" name="Google Shape;105;g3087a27d2e5_0_8"/>
          <p:cNvSpPr txBox="1"/>
          <p:nvPr>
            <p:ph type="title"/>
          </p:nvPr>
        </p:nvSpPr>
        <p:spPr>
          <a:xfrm>
            <a:off x="838200" y="46777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n-US">
                <a:solidFill>
                  <a:srgbClr val="19275D"/>
                </a:solidFill>
                <a:latin typeface="Arial Black"/>
                <a:ea typeface="Arial Black"/>
                <a:cs typeface="Arial Black"/>
                <a:sym typeface="Arial Black"/>
              </a:rPr>
              <a:t>Opening Questions</a:t>
            </a:r>
            <a:endParaRPr b="1">
              <a:solidFill>
                <a:srgbClr val="19275D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i="1" lang="en-US" sz="1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Please answer out loud or in the chat (if you don’t know the answer, that’s good to share too!)</a:t>
            </a:r>
            <a:endParaRPr b="1" sz="1900">
              <a:solidFill>
                <a:srgbClr val="888888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g3087a27d2e5_0_0"/>
          <p:cNvPicPr preferRelativeResize="0"/>
          <p:nvPr/>
        </p:nvPicPr>
        <p:blipFill rotWithShape="1">
          <a:blip r:embed="rId3">
            <a:alphaModFix amt="8000"/>
          </a:blip>
          <a:srcRect b="0" l="0" r="0" t="0"/>
          <a:stretch/>
        </p:blipFill>
        <p:spPr>
          <a:xfrm>
            <a:off x="1301150" y="578988"/>
            <a:ext cx="9589699" cy="5700026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g3087a27d2e5_0_0"/>
          <p:cNvSpPr txBox="1"/>
          <p:nvPr>
            <p:ph idx="1" type="body"/>
          </p:nvPr>
        </p:nvSpPr>
        <p:spPr>
          <a:xfrm>
            <a:off x="838200" y="1624000"/>
            <a:ext cx="10153200" cy="49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1143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lang="en-US" sz="2400"/>
              <a:t>Rep. Riggs and Missouri Broadband Director BJ Tanksley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Number of staff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Description of positions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Value of a well-staffed office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Long term needs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How can legislators help</a:t>
            </a:r>
            <a:endParaRPr sz="2400"/>
          </a:p>
        </p:txBody>
      </p:sp>
      <p:sp>
        <p:nvSpPr>
          <p:cNvPr id="112" name="Google Shape;112;g3087a27d2e5_0_0"/>
          <p:cNvSpPr txBox="1"/>
          <p:nvPr>
            <p:ph type="title"/>
          </p:nvPr>
        </p:nvSpPr>
        <p:spPr>
          <a:xfrm>
            <a:off x="838200" y="46777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n-US">
                <a:solidFill>
                  <a:srgbClr val="19275D"/>
                </a:solidFill>
                <a:latin typeface="Arial Black"/>
                <a:ea typeface="Arial Black"/>
                <a:cs typeface="Arial Black"/>
                <a:sym typeface="Arial Black"/>
              </a:rPr>
              <a:t>Expert Discussion</a:t>
            </a:r>
            <a:endParaRPr b="1">
              <a:solidFill>
                <a:srgbClr val="19275D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sz="1900">
              <a:solidFill>
                <a:srgbClr val="888888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g3087a27d2e5_0_14"/>
          <p:cNvPicPr preferRelativeResize="0"/>
          <p:nvPr/>
        </p:nvPicPr>
        <p:blipFill rotWithShape="1">
          <a:blip r:embed="rId3">
            <a:alphaModFix amt="8000"/>
          </a:blip>
          <a:srcRect b="0" l="0" r="0" t="0"/>
          <a:stretch/>
        </p:blipFill>
        <p:spPr>
          <a:xfrm>
            <a:off x="1301150" y="578988"/>
            <a:ext cx="9589699" cy="5700026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g3087a27d2e5_0_14"/>
          <p:cNvSpPr txBox="1"/>
          <p:nvPr>
            <p:ph type="title"/>
          </p:nvPr>
        </p:nvSpPr>
        <p:spPr>
          <a:xfrm>
            <a:off x="838200" y="467775"/>
            <a:ext cx="10515600" cy="179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n-US" sz="5100">
                <a:solidFill>
                  <a:srgbClr val="19275D"/>
                </a:solidFill>
                <a:latin typeface="Arial Black"/>
                <a:ea typeface="Arial Black"/>
                <a:cs typeface="Arial Black"/>
                <a:sym typeface="Arial Black"/>
              </a:rPr>
              <a:t>Q&amp;A</a:t>
            </a:r>
            <a:endParaRPr b="1" sz="5100">
              <a:solidFill>
                <a:srgbClr val="19275D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i="1" lang="en-US" sz="3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Staffing your Broadband Office</a:t>
            </a:r>
            <a:endParaRPr i="1" sz="3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g3087a27d2e5_0_20"/>
          <p:cNvPicPr preferRelativeResize="0"/>
          <p:nvPr/>
        </p:nvPicPr>
        <p:blipFill rotWithShape="1">
          <a:blip r:embed="rId3">
            <a:alphaModFix amt="8000"/>
          </a:blip>
          <a:srcRect b="0" l="0" r="0" t="0"/>
          <a:stretch/>
        </p:blipFill>
        <p:spPr>
          <a:xfrm>
            <a:off x="1301150" y="578988"/>
            <a:ext cx="9589699" cy="5700026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g3087a27d2e5_0_20"/>
          <p:cNvSpPr txBox="1"/>
          <p:nvPr>
            <p:ph type="title"/>
          </p:nvPr>
        </p:nvSpPr>
        <p:spPr>
          <a:xfrm>
            <a:off x="838200" y="46777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n-US">
                <a:solidFill>
                  <a:srgbClr val="19275D"/>
                </a:solidFill>
                <a:latin typeface="Arial Black"/>
                <a:ea typeface="Arial Black"/>
                <a:cs typeface="Arial Black"/>
                <a:sym typeface="Arial Black"/>
              </a:rPr>
              <a:t>General Updates &amp; Discussion</a:t>
            </a:r>
            <a:endParaRPr i="1" sz="1900">
              <a:solidFill>
                <a:srgbClr val="888888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7"/>
          <p:cNvPicPr preferRelativeResize="0"/>
          <p:nvPr/>
        </p:nvPicPr>
        <p:blipFill rotWithShape="1">
          <a:blip r:embed="rId3">
            <a:alphaModFix amt="8000"/>
          </a:blip>
          <a:srcRect b="0" l="0" r="0" t="0"/>
          <a:stretch/>
        </p:blipFill>
        <p:spPr>
          <a:xfrm>
            <a:off x="1301150" y="578987"/>
            <a:ext cx="9589699" cy="5700026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7"/>
          <p:cNvSpPr txBox="1"/>
          <p:nvPr>
            <p:ph type="title"/>
          </p:nvPr>
        </p:nvSpPr>
        <p:spPr>
          <a:xfrm>
            <a:off x="838200" y="125836"/>
            <a:ext cx="10515600" cy="9815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275D"/>
              </a:buClr>
              <a:buSzPts val="5400"/>
              <a:buFont typeface="Arial Black"/>
              <a:buNone/>
            </a:pPr>
            <a:r>
              <a:rPr b="1" lang="en-US" sz="5400">
                <a:solidFill>
                  <a:srgbClr val="19275D"/>
                </a:solidFill>
                <a:latin typeface="Arial Black"/>
                <a:ea typeface="Arial Black"/>
                <a:cs typeface="Arial Black"/>
                <a:sym typeface="Arial Black"/>
              </a:rPr>
              <a:t>Contact Information</a:t>
            </a:r>
            <a:endParaRPr/>
          </a:p>
        </p:txBody>
      </p:sp>
      <p:sp>
        <p:nvSpPr>
          <p:cNvPr id="131" name="Google Shape;131;p7"/>
          <p:cNvSpPr txBox="1"/>
          <p:nvPr>
            <p:ph idx="1" type="body"/>
          </p:nvPr>
        </p:nvSpPr>
        <p:spPr>
          <a:xfrm>
            <a:off x="838200" y="1107350"/>
            <a:ext cx="10999500" cy="56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Louis Riggs</a:t>
            </a:r>
            <a:endParaRPr/>
          </a:p>
          <a:p>
            <a:pPr indent="0" lvl="1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State Representative, Missouri District 5</a:t>
            </a:r>
            <a:endParaRPr/>
          </a:p>
          <a:p>
            <a:pPr indent="0" lvl="1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Chairman Workforce and Infrastructure Development Committee</a:t>
            </a:r>
            <a:endParaRPr/>
          </a:p>
          <a:p>
            <a:pPr indent="0" lvl="1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RepRiggs@ShowMeBroadband.org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Janie Dunning</a:t>
            </a:r>
            <a:endParaRPr/>
          </a:p>
          <a:p>
            <a:pPr indent="0" lvl="1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State Coordinator for Show Me Broadband</a:t>
            </a:r>
            <a:endParaRPr/>
          </a:p>
          <a:p>
            <a:pPr indent="0" lvl="1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Formerly:  USDA Rural Development State Director, Missouri Farm Bureau Broadband Consultant</a:t>
            </a:r>
            <a:endParaRPr/>
          </a:p>
          <a:p>
            <a:pPr indent="0" lvl="1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janiedunning@hotmail.com</a:t>
            </a:r>
            <a:r>
              <a:rPr lang="en-US" sz="2000">
                <a:latin typeface="Arial"/>
                <a:ea typeface="Arial"/>
                <a:cs typeface="Arial"/>
                <a:sym typeface="Arial"/>
              </a:rPr>
              <a:t> (573) 289-4277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Drew Garner</a:t>
            </a:r>
            <a:endParaRPr/>
          </a:p>
          <a:p>
            <a:pPr indent="0" lvl="1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Director of Policy Engagement</a:t>
            </a:r>
            <a:endParaRPr/>
          </a:p>
          <a:p>
            <a:pPr indent="0" lvl="1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Benton Institute for Broadband &amp; Society</a:t>
            </a:r>
            <a:endParaRPr/>
          </a:p>
          <a:p>
            <a:pPr indent="0" lvl="1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dgarner@benton.org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, (314) 803-7187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5"/>
          <p:cNvPicPr preferRelativeResize="0"/>
          <p:nvPr/>
        </p:nvPicPr>
        <p:blipFill rotWithShape="1">
          <a:blip r:embed="rId3">
            <a:alphaModFix amt="8000"/>
          </a:blip>
          <a:srcRect b="0" l="0" r="0" t="0"/>
          <a:stretch/>
        </p:blipFill>
        <p:spPr>
          <a:xfrm>
            <a:off x="1301150" y="578988"/>
            <a:ext cx="9589699" cy="5700026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5"/>
          <p:cNvSpPr txBox="1"/>
          <p:nvPr>
            <p:ph idx="1" type="body"/>
          </p:nvPr>
        </p:nvSpPr>
        <p:spPr>
          <a:xfrm>
            <a:off x="838200" y="2017336"/>
            <a:ext cx="10153200" cy="475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1" marL="5715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</p:txBody>
      </p:sp>
      <p:sp>
        <p:nvSpPr>
          <p:cNvPr id="138" name="Google Shape;138;p5"/>
          <p:cNvSpPr txBox="1"/>
          <p:nvPr>
            <p:ph type="title"/>
          </p:nvPr>
        </p:nvSpPr>
        <p:spPr>
          <a:xfrm>
            <a:off x="838200" y="46777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n-US" sz="3600">
                <a:solidFill>
                  <a:srgbClr val="19275D"/>
                </a:solidFill>
                <a:latin typeface="Arial Black"/>
                <a:ea typeface="Arial Black"/>
                <a:cs typeface="Arial Black"/>
                <a:sym typeface="Arial Black"/>
              </a:rPr>
              <a:t>B J TANKSLEY,  Director, Missouri Office of Broadband</a:t>
            </a:r>
            <a:endParaRPr b="1" sz="3600">
              <a:solidFill>
                <a:srgbClr val="888888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2024-07-11T23:28:35Z</dcterms:created>
  <dc:creator>Anita Dunning</dc:creator>
</cp:coreProperties>
</file>