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59" r:id="rId5"/>
    <p:sldId id="266" r:id="rId6"/>
    <p:sldId id="260" r:id="rId7"/>
    <p:sldId id="261" r:id="rId8"/>
    <p:sldId id="262" r:id="rId9"/>
    <p:sldId id="263" r:id="rId10"/>
    <p:sldId id="264" r:id="rId11"/>
    <p:sldId id="265" r:id="rId12"/>
  </p:sldIdLst>
  <p:sldSz cx="12192000" cy="6858000"/>
  <p:notesSz cx="6858000" cy="9144000"/>
  <p:embeddedFontLst>
    <p:embeddedFont>
      <p:font typeface="Arial Black" panose="020B0A04020102020204" pitchFamily="34" charset="0"/>
      <p:regular r:id="rId14"/>
      <p:bold r:id="rId15"/>
    </p:embeddedFont>
    <p:embeddedFont>
      <p:font typeface="Play"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iUv0XN648M1+FMc/VL8jGuPOKf/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341" y="-60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enton.org/blog/ntia-making-resources-available-help-states-turn-digital-equity-plans-reality"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fd0c7ca4e7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g2fd0c7ca4e7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hlink"/>
              </a:buClr>
              <a:buSzPts val="1100"/>
              <a:buFont typeface="Arial"/>
              <a:buNone/>
            </a:pPr>
            <a:r>
              <a:rPr lang="en-US" u="sng">
                <a:solidFill>
                  <a:schemeClr val="hlink"/>
                </a:solidFill>
                <a:hlinkClick r:id="rId3"/>
              </a:rPr>
              <a:t>DE Summary</a:t>
            </a: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101" name="Google Shape;10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fd0c7ca4e7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108" name="Google Shape;108;g2fd0c7ca4e7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fd0c7ca4e7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108" name="Google Shape;108;g2fd0c7ca4e7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93115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fd0c7ca4e7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g2fd0c7ca4e7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fd0c7ca4e7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g2fd0c7ca4e7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29" name="Google Shape;2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5" name="Google Shape;3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5"/>
            <a:ext cx="6172200" cy="4873625"/>
          </a:xfrm>
          <a:prstGeom prst="rect">
            <a:avLst/>
          </a:prstGeom>
          <a:noFill/>
          <a:ln>
            <a:noFill/>
          </a:ln>
        </p:spPr>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dgarner@benton.org" TargetMode="External"/><Relationship Id="rId5" Type="http://schemas.openxmlformats.org/officeDocument/2006/relationships/hyperlink" Target="mailto:janiedunning@hotmail.com" TargetMode="External"/><Relationship Id="rId4" Type="http://schemas.openxmlformats.org/officeDocument/2006/relationships/hyperlink" Target="mailto:RepRiggs@ShowMeBroadband.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na01.safelinks.protection.outlook.com/?url=https%3A%2F%2Fd2gmwf04.na1.hubspotlinks.com%2FCtc%2FUC%2B113%2Fd2GmWF04%2FVVDmdL1wq1NJW6Tpw8v2rYgC6W95j2m75kvmyRN1n_9Z02_3wgW7Y8-PT6lZ3mkW1FQyll4_7786W4bYYvx172chGW8crlF-2RVvZ7W1gz97F4m-SvgW9cvxp712nk8RW1r8g_-5PCp26W5Lj4bs1_J-XkW5cjmLS3-jX35W6ccqlX6xLkl2W7vgfrB98xhtwN87Ys6C4fHYdVcYfLL4xG4t_W8htLM434rXbrW7hFNN-5Pzd15W1VJXSB1BfQxHW8SqtKW3CmrHFW6qrpfw6FSfGkW8tyflP3H_L76W4KfY0M4wkJglW8HXl-M3Py6b1Vvh-9w2fYXNKW2bVlDy1gs8RWW8yvJR55VgKJdW42KW342kpvSqW8ZnpLr8rJZdLW5L6WSN56M56bf5Dwb7K04&amp;data=05%7C02%7C%7Cd5d3afc03c9342ab0c5008dccceeca03%7C84df9e7fe9f640afb435aaaaaaaaaaaa%7C1%7C0%7C638610573219581393%7CUnknown%7CTWFpbGZsb3d8eyJWIjoiMC4wLjAwMDAiLCJQIjoiV2luMzIiLCJBTiI6Ik1haWwiLCJXVCI6Mn0%3D%7C0%7C%7C%7C&amp;sdata=poreF71KNdEEXc0g2B3TkcNPwcps4tALmYjOJnnj5sc%3D&amp;reserved=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na01.safelinks.protection.outlook.com/?url=https%3A%2F%2Fd2gmwf04.na1.hubspotlinks.com%2FCtc%2FUC%2B113%2Fd2GmWF04%2FVVDmdL1wq1NJW6Tpw8v2rYgC6W95j2m75kvmyRN1n_9Yq2_3wgW6N1vHY6lZ3lcW8Gx_Dr2pzYGwW3RDdQY1B4G2SN55tgy8lKD2XW1VL0CY6PhtNtW8GJWlc32r-zxW51v49t4Zx2h0W5QF0TD7z9t8zW5BLtGM5bBLCwW8_dvvd6yVNFGN1LR-3D407hbW8678DK4xQ5gyW3S-4_47JC-3cW4J5Z-G27YL2VW2BF4yg13wzCkVd3Vh09628x3N5lzxMKTs-F0W6lC8_Q6tc1dfW2k8X443ZTf2VW1M5v2p7ZVSrTV4fw-X5qFzkrW7V90dR7ZvsX5N3t8bfgp2Y7vf8nmW_b04&amp;data=05%7C02%7C%7Cd5d3afc03c9342ab0c5008dccceeca03%7C84df9e7fe9f640afb435aaaaaaaaaaaa%7C1%7C0%7C638610573219575833%7CUnknown%7CTWFpbGZsb3d8eyJWIjoiMC4wLjAwMDAiLCJQIjoiV2luMzIiLCJBTiI6Ik1haWwiLCJXVCI6Mn0%3D%7C0%7C%7C%7C&amp;sdata=oj%2B%2FWNuf31divbOg6LA2WyrRf8paNa%2FVy3QplZ9Uib4%3D&amp;reserved=0" TargetMode="External"/><Relationship Id="rId5" Type="http://schemas.openxmlformats.org/officeDocument/2006/relationships/hyperlink" Target="https://na01.safelinks.protection.outlook.com/?url=https%3A%2F%2Fd2gmwf04.na1.hubspotlinks.com%2FCtc%2FUC%2B113%2Fd2GmWF04%2FVVDmdL1wq1NJW6Tpw8v2rYgC6W95j2m75kvmyRN1n_9Yq2_3wgW6N1vHY6lZ3p1N7FsTMkrNHWQW318FGj4ZsxnyW7pCbjb1mxJ66W1FKst5523pHfW4_MNl47XLqYwW3d8_6619RyzxW1Yz1_16HWZPbW4C0Q264lyGlXW8gtx489lqCpbW7Pk7_X7z4TR3W50mssq75zWpTW3QxVBV5Dqzr1N8719B8n-wy7W3h9CcY6DSvhHW531-kM9421vLW97DHVv4VkkLVW64Z9DK5LCdygW70tWwj7fYvHsW7CHHrF7LFZKKW1Q5pSr1bB0h_W3Hrh1P6Pd8CSW3XKT9W6d0vgGf2nCHlH04&amp;data=05%7C02%7C%7Cd5d3afc03c9342ab0c5008dccceeca03%7C84df9e7fe9f640afb435aaaaaaaaaaaa%7C1%7C0%7C638610573219570335%7CUnknown%7CTWFpbGZsb3d8eyJWIjoiMC4wLjAwMDAiLCJQIjoiV2luMzIiLCJBTiI6Ik1haWwiLCJXVCI6Mn0%3D%7C0%7C%7C%7C&amp;sdata=Er8Moq5YXKcHEOvZJ9kZuxZbTbMt5iPnh%2BxL3LGhNtM%3D&amp;reserved=0" TargetMode="External"/><Relationship Id="rId4" Type="http://schemas.openxmlformats.org/officeDocument/2006/relationships/hyperlink" Target="https://na01.safelinks.protection.outlook.com/?url=https%3A%2F%2Fd2gmwf04.na1.hubspotlinks.com%2FCtc%2FUC%2B113%2Fd2GmWF04%2FVVDmdL1wq1NJW6Tpw8v2rYgC6W95j2m75kvmyRN1n_9Z02_3wgW7Y8-PT6lZ3mPW2tXsBx8K9GDKW3VD81n6Vb4TsN5FQnNLhXhcHW5_0Qv42QPvcvW4mtFQV3SwjdrW5SwRKT4J2Yb5W8F90yj72KHzsW5CBBXP5rKYqpVKgW8N70zXJ8W2SdGr78S39m2W5ZrvcF5GLLcxN1Dq9cqFc_cbW72l26n5vMN8jVTDj5_7BkYVTW4hhWsg5ZjLJGV_Bw0T1Sr7_9W7BGVnh1r5v5vW79wHq76n1CcNW83sPWf90W93vW6mz7M02l9THYW14Tkpw6fjpybW1XRg_q6cGHpFW2zrP1F5sbtM8W50_M5q6pmL4bW4kJV5R3jqZRDW5yw8K91FlzH0d2-ZVP04&amp;data=05%7C02%7C%7Cd5d3afc03c9342ab0c5008dccceeca03%7C84df9e7fe9f640afb435aaaaaaaaaaaa%7C1%7C0%7C638610573219508583%7CUnknown%7CTWFpbGZsb3d8eyJWIjoiMC4wLjAwMDAiLCJQIjoiV2luMzIiLCJBTiI6Ik1haWwiLCJXVCI6Mn0%3D%7C0%7C%7C%7C&amp;sdata=5N47Vkokodo3NlcUTRLhO9BowQIweFR2JXsB96bxVeM%3D&amp;reserved=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89" name="Google Shape;89;p1"/>
          <p:cNvSpPr txBox="1"/>
          <p:nvPr/>
        </p:nvSpPr>
        <p:spPr>
          <a:xfrm>
            <a:off x="2129250" y="3452675"/>
            <a:ext cx="7933500" cy="1252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r>
              <a:rPr lang="en-US" sz="2600" b="1" i="0" u="none" strike="noStrike" cap="none">
                <a:solidFill>
                  <a:srgbClr val="999999"/>
                </a:solidFill>
                <a:latin typeface="Arial Black"/>
                <a:ea typeface="Arial Black"/>
                <a:cs typeface="Arial Black"/>
                <a:sym typeface="Arial Black"/>
              </a:rPr>
              <a:t>First Friday of Every Month</a:t>
            </a:r>
            <a:endParaRPr sz="2600" b="1" i="0" u="none" strike="noStrike" cap="none">
              <a:solidFill>
                <a:srgbClr val="999999"/>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500"/>
              <a:buFont typeface="Arial"/>
              <a:buNone/>
            </a:pPr>
            <a:r>
              <a:rPr lang="en-US" sz="400" b="1" i="0" u="none" strike="noStrike" cap="none">
                <a:solidFill>
                  <a:srgbClr val="999999"/>
                </a:solidFill>
                <a:latin typeface="Arial Black"/>
                <a:ea typeface="Arial Black"/>
                <a:cs typeface="Arial Black"/>
                <a:sym typeface="Arial Black"/>
              </a:rPr>
              <a:t> </a:t>
            </a:r>
            <a:endParaRPr sz="400" b="1" i="0" u="none" strike="noStrike" cap="none">
              <a:solidFill>
                <a:srgbClr val="999999"/>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500"/>
              <a:buFont typeface="Arial"/>
              <a:buNone/>
            </a:pPr>
            <a:r>
              <a:rPr lang="en-US" sz="2600" b="1" i="0" u="none" strike="noStrike" cap="none">
                <a:solidFill>
                  <a:srgbClr val="999999"/>
                </a:solidFill>
                <a:latin typeface="Arial Black"/>
                <a:ea typeface="Arial Black"/>
                <a:cs typeface="Arial Black"/>
                <a:sym typeface="Arial Black"/>
              </a:rPr>
              <a:t>4:00 ET / 3:00 CT / 2:00 MT / 1:00 PT</a:t>
            </a:r>
            <a:endParaRPr sz="2600" b="1" i="0" u="none" strike="noStrike" cap="none">
              <a:solidFill>
                <a:srgbClr val="999999"/>
              </a:solidFill>
              <a:latin typeface="Arial Black"/>
              <a:ea typeface="Arial Black"/>
              <a:cs typeface="Arial Black"/>
              <a:sym typeface="Arial Black"/>
            </a:endParaRPr>
          </a:p>
        </p:txBody>
      </p:sp>
      <p:sp>
        <p:nvSpPr>
          <p:cNvPr id="90" name="Google Shape;90;p1"/>
          <p:cNvSpPr txBox="1"/>
          <p:nvPr/>
        </p:nvSpPr>
        <p:spPr>
          <a:xfrm>
            <a:off x="-335850" y="1784975"/>
            <a:ext cx="12863700" cy="1761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500"/>
              <a:buFont typeface="Arial"/>
              <a:buNone/>
            </a:pPr>
            <a:r>
              <a:rPr lang="en-US" sz="5400" b="1" i="0" u="none" strike="noStrike" cap="none">
                <a:solidFill>
                  <a:srgbClr val="19275D"/>
                </a:solidFill>
                <a:latin typeface="Arial Black"/>
                <a:ea typeface="Arial Black"/>
                <a:cs typeface="Arial Black"/>
                <a:sym typeface="Arial Black"/>
              </a:rPr>
              <a:t>State Connections</a:t>
            </a:r>
            <a:br>
              <a:rPr lang="en-US" sz="4400" b="1" i="0" u="none" strike="noStrike" cap="none">
                <a:solidFill>
                  <a:srgbClr val="19275D"/>
                </a:solidFill>
                <a:latin typeface="Arial Black"/>
                <a:ea typeface="Arial Black"/>
                <a:cs typeface="Arial Black"/>
                <a:sym typeface="Arial Black"/>
              </a:rPr>
            </a:br>
            <a:endParaRPr sz="100" b="1" i="0" u="none" strike="noStrike" cap="none">
              <a:solidFill>
                <a:srgbClr val="19275D"/>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800"/>
              <a:buFont typeface="Arial"/>
              <a:buNone/>
            </a:pPr>
            <a:r>
              <a:rPr lang="en-US" sz="2700" b="1" i="0" u="none" strike="noStrike" cap="none">
                <a:solidFill>
                  <a:srgbClr val="19275D"/>
                </a:solidFill>
                <a:latin typeface="Arial Black"/>
                <a:ea typeface="Arial Black"/>
                <a:cs typeface="Arial Black"/>
                <a:sym typeface="Arial Black"/>
              </a:rPr>
              <a:t>The broadband working group for state legislators</a:t>
            </a:r>
            <a:endParaRPr sz="2700" b="1" i="0" u="none" strike="noStrike" cap="none">
              <a:solidFill>
                <a:srgbClr val="19275D"/>
              </a:solidFill>
              <a:latin typeface="Arial Black"/>
              <a:ea typeface="Arial Black"/>
              <a:cs typeface="Arial Black"/>
              <a:sym typeface="Arial Black"/>
            </a:endParaRPr>
          </a:p>
        </p:txBody>
      </p:sp>
      <p:sp>
        <p:nvSpPr>
          <p:cNvPr id="91" name="Google Shape;91;p1"/>
          <p:cNvSpPr txBox="1"/>
          <p:nvPr/>
        </p:nvSpPr>
        <p:spPr>
          <a:xfrm>
            <a:off x="3180150" y="5271775"/>
            <a:ext cx="5831700" cy="466500"/>
          </a:xfrm>
          <a:prstGeom prst="rect">
            <a:avLst/>
          </a:prstGeom>
          <a:noFill/>
          <a:ln>
            <a:noFill/>
          </a:ln>
        </p:spPr>
        <p:txBody>
          <a:bodyPr spcFirstLastPara="1" wrap="square" lIns="91425" tIns="91425" rIns="91425" bIns="91425" anchor="t" anchorCtr="0">
            <a:noAutofit/>
          </a:bodyPr>
          <a:lstStyle/>
          <a:p>
            <a:pPr marL="0" marR="0" lvl="0" indent="0" algn="ctr" rtl="0">
              <a:spcBef>
                <a:spcPts val="0"/>
              </a:spcBef>
              <a:spcAft>
                <a:spcPts val="0"/>
              </a:spcAft>
              <a:buClr>
                <a:schemeClr val="dk1"/>
              </a:buClr>
              <a:buSzPts val="2800"/>
              <a:buFont typeface="Arial Black"/>
              <a:buNone/>
            </a:pPr>
            <a:r>
              <a:rPr lang="en-US" sz="2800" b="1" i="1" u="none" strike="noStrike" cap="none">
                <a:solidFill>
                  <a:schemeClr val="dk1"/>
                </a:solidFill>
                <a:latin typeface="Arial Black"/>
                <a:ea typeface="Arial Black"/>
                <a:cs typeface="Arial Black"/>
                <a:sym typeface="Arial Black"/>
              </a:rPr>
              <a:t>WE WILL BEGIN SHORTLY!</a:t>
            </a:r>
            <a:endParaRPr sz="2800" b="1" i="1" u="none" strike="noStrike" cap="none">
              <a:solidFill>
                <a:schemeClr val="dk1"/>
              </a:solidFill>
              <a:latin typeface="Arial Black"/>
              <a:ea typeface="Arial Black"/>
              <a:cs typeface="Arial Black"/>
              <a:sym typeface="Arial Blac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Google Shape;144;g2fd0c7ca4e7_0_36"/>
          <p:cNvPicPr preferRelativeResize="0"/>
          <p:nvPr/>
        </p:nvPicPr>
        <p:blipFill rotWithShape="1">
          <a:blip r:embed="rId3">
            <a:alphaModFix amt="8000"/>
          </a:blip>
          <a:srcRect/>
          <a:stretch/>
        </p:blipFill>
        <p:spPr>
          <a:xfrm>
            <a:off x="838200" y="578987"/>
            <a:ext cx="10052649" cy="5700026"/>
          </a:xfrm>
          <a:prstGeom prst="rect">
            <a:avLst/>
          </a:prstGeom>
          <a:noFill/>
          <a:ln>
            <a:noFill/>
          </a:ln>
        </p:spPr>
      </p:pic>
      <p:sp>
        <p:nvSpPr>
          <p:cNvPr id="145" name="Google Shape;145;g2fd0c7ca4e7_0_36"/>
          <p:cNvSpPr txBox="1">
            <a:spLocks noGrp="1"/>
          </p:cNvSpPr>
          <p:nvPr>
            <p:ph type="body" idx="1"/>
          </p:nvPr>
        </p:nvSpPr>
        <p:spPr>
          <a:xfrm>
            <a:off x="838200" y="1839225"/>
            <a:ext cx="10515600" cy="4914000"/>
          </a:xfrm>
          <a:prstGeom prst="rect">
            <a:avLst/>
          </a:prstGeom>
          <a:noFill/>
          <a:ln>
            <a:noFill/>
          </a:ln>
        </p:spPr>
        <p:txBody>
          <a:bodyPr spcFirstLastPara="1" wrap="square" lIns="91425" tIns="45700" rIns="91425" bIns="45700" anchor="t" anchorCtr="0">
            <a:noAutofit/>
          </a:bodyPr>
          <a:lstStyle/>
          <a:p>
            <a:pPr marL="457200" lvl="0" indent="-381000" algn="l" rtl="0">
              <a:lnSpc>
                <a:spcPct val="115000"/>
              </a:lnSpc>
              <a:spcBef>
                <a:spcPts val="500"/>
              </a:spcBef>
              <a:spcAft>
                <a:spcPts val="0"/>
              </a:spcAft>
              <a:buSzPts val="2400"/>
              <a:buChar char="•"/>
            </a:pPr>
            <a:r>
              <a:rPr lang="en-US" sz="2400" dirty="0"/>
              <a:t>How many staff does your state broadband office employ?</a:t>
            </a:r>
            <a:endParaRPr sz="2400" dirty="0"/>
          </a:p>
          <a:p>
            <a:pPr marL="457200" lvl="0" indent="-381000" algn="l" rtl="0">
              <a:lnSpc>
                <a:spcPct val="115000"/>
              </a:lnSpc>
              <a:spcBef>
                <a:spcPts val="1000"/>
              </a:spcBef>
              <a:spcAft>
                <a:spcPts val="1000"/>
              </a:spcAft>
              <a:buSzPts val="2400"/>
              <a:buChar char="•"/>
            </a:pPr>
            <a:r>
              <a:rPr lang="en-US" sz="2400" dirty="0"/>
              <a:t>How is your state broadband office funded? </a:t>
            </a:r>
          </a:p>
          <a:p>
            <a:pPr marL="76200" lvl="0" indent="0" algn="l" rtl="0">
              <a:lnSpc>
                <a:spcPct val="115000"/>
              </a:lnSpc>
              <a:spcBef>
                <a:spcPts val="1000"/>
              </a:spcBef>
              <a:spcAft>
                <a:spcPts val="1000"/>
              </a:spcAft>
              <a:buSzPts val="2400"/>
              <a:buNone/>
            </a:pPr>
            <a:r>
              <a:rPr lang="en-US" sz="2400" b="1" dirty="0">
                <a:solidFill>
                  <a:srgbClr val="FF0000"/>
                </a:solidFill>
              </a:rPr>
              <a:t>Please take a moment to send us an email with the above 2 pieces of information.  We will share the information on the next call.</a:t>
            </a:r>
            <a:endParaRPr sz="2400" b="1" dirty="0">
              <a:solidFill>
                <a:srgbClr val="FF0000"/>
              </a:solidFill>
            </a:endParaRPr>
          </a:p>
        </p:txBody>
      </p:sp>
      <p:sp>
        <p:nvSpPr>
          <p:cNvPr id="146" name="Google Shape;146;g2fd0c7ca4e7_0_36"/>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Group Updates and Feedback</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a:solidFill>
                  <a:srgbClr val="888888"/>
                </a:solidFill>
                <a:latin typeface="Arial"/>
                <a:ea typeface="Arial"/>
                <a:cs typeface="Arial"/>
                <a:sym typeface="Arial"/>
              </a:rPr>
              <a:t>Homework</a:t>
            </a:r>
            <a:endParaRPr sz="1900" b="1">
              <a:solidFill>
                <a:srgbClr val="888888"/>
              </a:solidFill>
              <a:latin typeface="Arial Black"/>
              <a:ea typeface="Arial Black"/>
              <a:cs typeface="Arial Black"/>
              <a:sym typeface="Arial Black"/>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Google Shape;151;p7"/>
          <p:cNvPicPr preferRelativeResize="0"/>
          <p:nvPr/>
        </p:nvPicPr>
        <p:blipFill rotWithShape="1">
          <a:blip r:embed="rId3">
            <a:alphaModFix amt="8000"/>
          </a:blip>
          <a:srcRect/>
          <a:stretch/>
        </p:blipFill>
        <p:spPr>
          <a:xfrm>
            <a:off x="1301150" y="578987"/>
            <a:ext cx="9589699" cy="5700026"/>
          </a:xfrm>
          <a:prstGeom prst="rect">
            <a:avLst/>
          </a:prstGeom>
          <a:noFill/>
          <a:ln>
            <a:noFill/>
          </a:ln>
        </p:spPr>
      </p:pic>
      <p:sp>
        <p:nvSpPr>
          <p:cNvPr id="152" name="Google Shape;152;p7"/>
          <p:cNvSpPr txBox="1">
            <a:spLocks noGrp="1"/>
          </p:cNvSpPr>
          <p:nvPr>
            <p:ph type="title"/>
          </p:nvPr>
        </p:nvSpPr>
        <p:spPr>
          <a:xfrm>
            <a:off x="838200" y="125836"/>
            <a:ext cx="10515600" cy="98151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9275D"/>
              </a:buClr>
              <a:buSzPts val="5400"/>
              <a:buFont typeface="Arial Black"/>
              <a:buNone/>
            </a:pPr>
            <a:r>
              <a:rPr lang="en-US" sz="5400" b="1">
                <a:solidFill>
                  <a:srgbClr val="19275D"/>
                </a:solidFill>
                <a:latin typeface="Arial Black"/>
                <a:ea typeface="Arial Black"/>
                <a:cs typeface="Arial Black"/>
                <a:sym typeface="Arial Black"/>
              </a:rPr>
              <a:t>Contact Information</a:t>
            </a:r>
            <a:endParaRPr/>
          </a:p>
        </p:txBody>
      </p:sp>
      <p:sp>
        <p:nvSpPr>
          <p:cNvPr id="153" name="Google Shape;153;p7"/>
          <p:cNvSpPr txBox="1">
            <a:spLocks noGrp="1"/>
          </p:cNvSpPr>
          <p:nvPr>
            <p:ph type="body" idx="1"/>
          </p:nvPr>
        </p:nvSpPr>
        <p:spPr>
          <a:xfrm>
            <a:off x="779477" y="1350630"/>
            <a:ext cx="10999500" cy="56247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ct val="100000"/>
              <a:buNone/>
            </a:pPr>
            <a:r>
              <a:rPr lang="en-US" b="1" dirty="0">
                <a:latin typeface="Arial Black"/>
                <a:ea typeface="Arial Black"/>
                <a:cs typeface="Arial Black"/>
                <a:sym typeface="Arial Black"/>
              </a:rPr>
              <a:t>Louis Riggs</a:t>
            </a:r>
            <a:endParaRPr dirty="0"/>
          </a:p>
          <a:p>
            <a:pPr marL="457200" lvl="1" indent="0" algn="l" rtl="0">
              <a:lnSpc>
                <a:spcPct val="100000"/>
              </a:lnSpc>
              <a:spcBef>
                <a:spcPts val="0"/>
              </a:spcBef>
              <a:spcAft>
                <a:spcPts val="0"/>
              </a:spcAft>
              <a:buClr>
                <a:schemeClr val="dk1"/>
              </a:buClr>
              <a:buSzPct val="100000"/>
              <a:buNone/>
            </a:pPr>
            <a:r>
              <a:rPr lang="en-US" sz="2000" dirty="0">
                <a:latin typeface="Arial"/>
                <a:ea typeface="Arial"/>
                <a:cs typeface="Arial"/>
                <a:sym typeface="Arial"/>
              </a:rPr>
              <a:t>State Representative, Missouri District 5</a:t>
            </a:r>
            <a:endParaRPr dirty="0"/>
          </a:p>
          <a:p>
            <a:pPr marL="457200" lvl="1" indent="0" algn="l" rtl="0">
              <a:lnSpc>
                <a:spcPct val="100000"/>
              </a:lnSpc>
              <a:spcBef>
                <a:spcPts val="0"/>
              </a:spcBef>
              <a:spcAft>
                <a:spcPts val="0"/>
              </a:spcAft>
              <a:buClr>
                <a:schemeClr val="dk1"/>
              </a:buClr>
              <a:buSzPct val="100000"/>
              <a:buNone/>
            </a:pPr>
            <a:r>
              <a:rPr lang="en-US" sz="2000" dirty="0">
                <a:latin typeface="Arial"/>
                <a:ea typeface="Arial"/>
                <a:cs typeface="Arial"/>
                <a:sym typeface="Arial"/>
              </a:rPr>
              <a:t>Chairman Workforce and Infrastructure Development Committee</a:t>
            </a:r>
            <a:endParaRPr dirty="0"/>
          </a:p>
          <a:p>
            <a:pPr marL="457200" lvl="1" indent="0" algn="l" rtl="0">
              <a:lnSpc>
                <a:spcPct val="100000"/>
              </a:lnSpc>
              <a:spcBef>
                <a:spcPts val="0"/>
              </a:spcBef>
              <a:spcAft>
                <a:spcPts val="0"/>
              </a:spcAft>
              <a:buClr>
                <a:schemeClr val="dk1"/>
              </a:buClr>
              <a:buSzPct val="100000"/>
              <a:buNone/>
            </a:pPr>
            <a:r>
              <a:rPr lang="en-US" sz="2000" u="sng" dirty="0">
                <a:solidFill>
                  <a:schemeClr val="hlink"/>
                </a:solidFill>
                <a:latin typeface="Arial"/>
                <a:ea typeface="Arial"/>
                <a:cs typeface="Arial"/>
                <a:sym typeface="Arial"/>
                <a:hlinkClick r:id="rId4"/>
              </a:rPr>
              <a:t>RepRiggs@ShowMeBroadband.org</a:t>
            </a:r>
            <a:endParaRPr sz="2000" dirty="0">
              <a:latin typeface="Arial"/>
              <a:ea typeface="Arial"/>
              <a:cs typeface="Arial"/>
              <a:sym typeface="Arial"/>
            </a:endParaRPr>
          </a:p>
          <a:p>
            <a:pPr marL="0" lvl="0" indent="0" algn="l" rtl="0">
              <a:lnSpc>
                <a:spcPct val="100000"/>
              </a:lnSpc>
              <a:spcBef>
                <a:spcPts val="0"/>
              </a:spcBef>
              <a:spcAft>
                <a:spcPts val="0"/>
              </a:spcAft>
              <a:buClr>
                <a:schemeClr val="dk1"/>
              </a:buClr>
              <a:buSzPct val="100000"/>
              <a:buNone/>
            </a:pPr>
            <a:endParaRPr sz="2000" dirty="0"/>
          </a:p>
          <a:p>
            <a:pPr marL="0" lvl="0" indent="0" algn="l" rtl="0">
              <a:lnSpc>
                <a:spcPct val="100000"/>
              </a:lnSpc>
              <a:spcBef>
                <a:spcPts val="0"/>
              </a:spcBef>
              <a:spcAft>
                <a:spcPts val="0"/>
              </a:spcAft>
              <a:buClr>
                <a:schemeClr val="dk1"/>
              </a:buClr>
              <a:buSzPct val="100000"/>
              <a:buNone/>
            </a:pPr>
            <a:r>
              <a:rPr lang="en-US" b="1" dirty="0">
                <a:latin typeface="Arial Black"/>
                <a:ea typeface="Arial Black"/>
                <a:cs typeface="Arial Black"/>
                <a:sym typeface="Arial Black"/>
              </a:rPr>
              <a:t>Janie Dunning</a:t>
            </a:r>
            <a:endParaRPr dirty="0"/>
          </a:p>
          <a:p>
            <a:pPr marL="457200" lvl="1" indent="0" algn="l" rtl="0">
              <a:lnSpc>
                <a:spcPct val="100000"/>
              </a:lnSpc>
              <a:spcBef>
                <a:spcPts val="0"/>
              </a:spcBef>
              <a:spcAft>
                <a:spcPts val="0"/>
              </a:spcAft>
              <a:buClr>
                <a:schemeClr val="dk1"/>
              </a:buClr>
              <a:buSzPct val="100000"/>
              <a:buNone/>
            </a:pPr>
            <a:r>
              <a:rPr lang="en-US" sz="2000" dirty="0">
                <a:latin typeface="Arial"/>
                <a:ea typeface="Arial"/>
                <a:cs typeface="Arial"/>
                <a:sym typeface="Arial"/>
              </a:rPr>
              <a:t>State Coordinator for Show Me Broadband</a:t>
            </a:r>
            <a:endParaRPr dirty="0"/>
          </a:p>
          <a:p>
            <a:pPr marL="457200" lvl="1" indent="0" algn="l" rtl="0">
              <a:lnSpc>
                <a:spcPct val="100000"/>
              </a:lnSpc>
              <a:spcBef>
                <a:spcPts val="0"/>
              </a:spcBef>
              <a:spcAft>
                <a:spcPts val="0"/>
              </a:spcAft>
              <a:buClr>
                <a:schemeClr val="dk1"/>
              </a:buClr>
              <a:buSzPct val="100000"/>
              <a:buNone/>
            </a:pPr>
            <a:r>
              <a:rPr lang="en-US" sz="2000" dirty="0">
                <a:latin typeface="Arial"/>
                <a:ea typeface="Arial"/>
                <a:cs typeface="Arial"/>
                <a:sym typeface="Arial"/>
              </a:rPr>
              <a:t>Formerly:  USDA Rural Development State Director, Missouri Farm Bureau Broadband Consultant</a:t>
            </a:r>
            <a:endParaRPr dirty="0"/>
          </a:p>
          <a:p>
            <a:pPr marL="457200" lvl="1" indent="0" algn="l" rtl="0">
              <a:lnSpc>
                <a:spcPct val="100000"/>
              </a:lnSpc>
              <a:spcBef>
                <a:spcPts val="0"/>
              </a:spcBef>
              <a:spcAft>
                <a:spcPts val="0"/>
              </a:spcAft>
              <a:buClr>
                <a:schemeClr val="dk1"/>
              </a:buClr>
              <a:buSzPct val="100000"/>
              <a:buNone/>
            </a:pPr>
            <a:r>
              <a:rPr lang="en-US" sz="2000" u="sng" dirty="0">
                <a:solidFill>
                  <a:schemeClr val="hlink"/>
                </a:solidFill>
                <a:latin typeface="Arial"/>
                <a:ea typeface="Arial"/>
                <a:cs typeface="Arial"/>
                <a:sym typeface="Arial"/>
                <a:hlinkClick r:id="rId5"/>
              </a:rPr>
              <a:t>janiedunning@hotmail.com</a:t>
            </a:r>
            <a:r>
              <a:rPr lang="en-US" sz="2000" dirty="0">
                <a:latin typeface="Arial"/>
                <a:ea typeface="Arial"/>
                <a:cs typeface="Arial"/>
                <a:sym typeface="Arial"/>
              </a:rPr>
              <a:t> (573) 289-4277</a:t>
            </a:r>
            <a:endParaRPr dirty="0"/>
          </a:p>
          <a:p>
            <a:pPr marL="0" lvl="0" indent="0" algn="l" rtl="0">
              <a:lnSpc>
                <a:spcPct val="100000"/>
              </a:lnSpc>
              <a:spcBef>
                <a:spcPts val="0"/>
              </a:spcBef>
              <a:spcAft>
                <a:spcPts val="0"/>
              </a:spcAft>
              <a:buClr>
                <a:schemeClr val="dk1"/>
              </a:buClr>
              <a:buSzPct val="100000"/>
              <a:buNone/>
            </a:pPr>
            <a:endParaRPr sz="2000" dirty="0"/>
          </a:p>
          <a:p>
            <a:pPr marL="0" lvl="0" indent="0" algn="l" rtl="0">
              <a:lnSpc>
                <a:spcPct val="100000"/>
              </a:lnSpc>
              <a:spcBef>
                <a:spcPts val="0"/>
              </a:spcBef>
              <a:spcAft>
                <a:spcPts val="0"/>
              </a:spcAft>
              <a:buClr>
                <a:schemeClr val="dk1"/>
              </a:buClr>
              <a:buSzPct val="100000"/>
              <a:buNone/>
            </a:pPr>
            <a:r>
              <a:rPr lang="en-US" b="1" dirty="0">
                <a:latin typeface="Arial Black"/>
                <a:ea typeface="Arial Black"/>
                <a:cs typeface="Arial Black"/>
                <a:sym typeface="Arial Black"/>
              </a:rPr>
              <a:t>Drew Garner</a:t>
            </a:r>
            <a:endParaRPr dirty="0"/>
          </a:p>
          <a:p>
            <a:pPr marL="457200" lvl="1" indent="0" algn="l" rtl="0">
              <a:lnSpc>
                <a:spcPct val="100000"/>
              </a:lnSpc>
              <a:spcBef>
                <a:spcPts val="0"/>
              </a:spcBef>
              <a:spcAft>
                <a:spcPts val="0"/>
              </a:spcAft>
              <a:buClr>
                <a:schemeClr val="dk1"/>
              </a:buClr>
              <a:buSzPct val="100000"/>
              <a:buNone/>
            </a:pPr>
            <a:r>
              <a:rPr lang="en-US" sz="2200" dirty="0">
                <a:latin typeface="Arial"/>
                <a:ea typeface="Arial"/>
                <a:cs typeface="Arial"/>
                <a:sym typeface="Arial"/>
              </a:rPr>
              <a:t>Director of Policy Engagement</a:t>
            </a:r>
            <a:endParaRPr dirty="0"/>
          </a:p>
          <a:p>
            <a:pPr marL="457200" lvl="1" indent="0" algn="l" rtl="0">
              <a:lnSpc>
                <a:spcPct val="100000"/>
              </a:lnSpc>
              <a:spcBef>
                <a:spcPts val="0"/>
              </a:spcBef>
              <a:spcAft>
                <a:spcPts val="0"/>
              </a:spcAft>
              <a:buClr>
                <a:schemeClr val="dk1"/>
              </a:buClr>
              <a:buSzPct val="100000"/>
              <a:buNone/>
            </a:pPr>
            <a:r>
              <a:rPr lang="en-US" sz="2200" dirty="0">
                <a:latin typeface="Arial"/>
                <a:ea typeface="Arial"/>
                <a:cs typeface="Arial"/>
                <a:sym typeface="Arial"/>
              </a:rPr>
              <a:t>Benton Institute for Broadband &amp; Society</a:t>
            </a:r>
            <a:endParaRPr dirty="0"/>
          </a:p>
          <a:p>
            <a:pPr marL="457200" lvl="1" indent="0" algn="l" rtl="0">
              <a:lnSpc>
                <a:spcPct val="100000"/>
              </a:lnSpc>
              <a:spcBef>
                <a:spcPts val="0"/>
              </a:spcBef>
              <a:spcAft>
                <a:spcPts val="0"/>
              </a:spcAft>
              <a:buClr>
                <a:schemeClr val="dk1"/>
              </a:buClr>
              <a:buSzPct val="100000"/>
              <a:buNone/>
            </a:pPr>
            <a:r>
              <a:rPr lang="en-US" sz="2200" u="sng" dirty="0">
                <a:solidFill>
                  <a:schemeClr val="hlink"/>
                </a:solidFill>
                <a:latin typeface="Arial"/>
                <a:ea typeface="Arial"/>
                <a:cs typeface="Arial"/>
                <a:sym typeface="Arial"/>
                <a:hlinkClick r:id="rId6"/>
              </a:rPr>
              <a:t>dgarner@benton.org</a:t>
            </a:r>
            <a:r>
              <a:rPr lang="en-US" sz="2200" dirty="0">
                <a:latin typeface="Arial"/>
                <a:ea typeface="Arial"/>
                <a:cs typeface="Arial"/>
                <a:sym typeface="Arial"/>
              </a:rPr>
              <a:t>, (314) 803-7187</a:t>
            </a:r>
            <a:endParaRPr dirty="0"/>
          </a:p>
          <a:p>
            <a:pPr marL="0" lvl="0" indent="0" algn="l" rtl="0">
              <a:lnSpc>
                <a:spcPct val="100000"/>
              </a:lnSpc>
              <a:spcBef>
                <a:spcPts val="0"/>
              </a:spcBef>
              <a:spcAft>
                <a:spcPts val="0"/>
              </a:spcAft>
              <a:buClr>
                <a:schemeClr val="dk1"/>
              </a:buClr>
              <a:buSzPct val="100000"/>
              <a:buNone/>
            </a:pPr>
            <a:endParaRPr sz="2000" dirty="0"/>
          </a:p>
          <a:p>
            <a:pPr marL="0" lvl="0" indent="0" algn="l" rtl="0">
              <a:lnSpc>
                <a:spcPct val="100000"/>
              </a:lnSpc>
              <a:spcBef>
                <a:spcPts val="0"/>
              </a:spcBef>
              <a:spcAft>
                <a:spcPts val="0"/>
              </a:spcAft>
              <a:buClr>
                <a:schemeClr val="dk1"/>
              </a:buClr>
              <a:buSzPct val="100000"/>
              <a:buNone/>
            </a:pPr>
            <a:endParaRPr sz="2000" dirty="0"/>
          </a:p>
          <a:p>
            <a:pPr marL="0" lvl="0" indent="0" algn="l" rtl="0">
              <a:lnSpc>
                <a:spcPct val="100000"/>
              </a:lnSpc>
              <a:spcBef>
                <a:spcPts val="0"/>
              </a:spcBef>
              <a:spcAft>
                <a:spcPts val="0"/>
              </a:spcAft>
              <a:buClr>
                <a:schemeClr val="dk1"/>
              </a:buClr>
              <a:buSzPct val="100000"/>
              <a:buNone/>
            </a:pPr>
            <a:endParaRP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3"/>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97" name="Google Shape;97;p3"/>
          <p:cNvSpPr txBox="1">
            <a:spLocks noGrp="1"/>
          </p:cNvSpPr>
          <p:nvPr>
            <p:ph type="body" idx="1"/>
          </p:nvPr>
        </p:nvSpPr>
        <p:spPr>
          <a:xfrm>
            <a:off x="838200" y="2034050"/>
            <a:ext cx="10153200" cy="4734600"/>
          </a:xfrm>
          <a:prstGeom prst="rect">
            <a:avLst/>
          </a:prstGeom>
          <a:noFill/>
          <a:ln>
            <a:noFill/>
          </a:ln>
        </p:spPr>
        <p:txBody>
          <a:bodyPr spcFirstLastPara="1" wrap="square" lIns="91425" tIns="45700" rIns="91425" bIns="45700" anchor="t" anchorCtr="0">
            <a:normAutofit/>
          </a:bodyPr>
          <a:lstStyle/>
          <a:p>
            <a:pPr marL="457200" lvl="0" indent="-342900" algn="l" rtl="0">
              <a:lnSpc>
                <a:spcPct val="115000"/>
              </a:lnSpc>
              <a:spcBef>
                <a:spcPts val="1000"/>
              </a:spcBef>
              <a:spcAft>
                <a:spcPts val="0"/>
              </a:spcAft>
              <a:buClr>
                <a:schemeClr val="dk1"/>
              </a:buClr>
              <a:buSzPts val="1800"/>
              <a:buAutoNum type="arabicPeriod"/>
            </a:pPr>
            <a:r>
              <a:rPr lang="en-US" sz="1800"/>
              <a:t>Introductions</a:t>
            </a:r>
            <a:endParaRPr sz="1800"/>
          </a:p>
          <a:p>
            <a:pPr marL="457200" lvl="0" indent="-342900" algn="l" rtl="0">
              <a:lnSpc>
                <a:spcPct val="115000"/>
              </a:lnSpc>
              <a:spcBef>
                <a:spcPts val="1000"/>
              </a:spcBef>
              <a:spcAft>
                <a:spcPts val="0"/>
              </a:spcAft>
              <a:buClr>
                <a:schemeClr val="dk1"/>
              </a:buClr>
              <a:buSzPts val="1800"/>
              <a:buAutoNum type="arabicPeriod"/>
            </a:pPr>
            <a:r>
              <a:rPr lang="en-US" sz="1800"/>
              <a:t>General Discussion — What’s Happening In Your State?</a:t>
            </a:r>
            <a:endParaRPr sz="1800"/>
          </a:p>
          <a:p>
            <a:pPr marL="457200" lvl="0" indent="-342900" algn="l" rtl="0">
              <a:lnSpc>
                <a:spcPct val="115000"/>
              </a:lnSpc>
              <a:spcBef>
                <a:spcPts val="1000"/>
              </a:spcBef>
              <a:spcAft>
                <a:spcPts val="0"/>
              </a:spcAft>
              <a:buClr>
                <a:schemeClr val="dk1"/>
              </a:buClr>
              <a:buSzPts val="1800"/>
              <a:buAutoNum type="arabicPeriod"/>
            </a:pPr>
            <a:r>
              <a:rPr lang="en-US" sz="1800"/>
              <a:t>Recent State Broadband Legislation</a:t>
            </a:r>
            <a:endParaRPr/>
          </a:p>
          <a:p>
            <a:pPr marL="457200" lvl="0" indent="-342900" algn="l" rtl="0">
              <a:lnSpc>
                <a:spcPct val="115000"/>
              </a:lnSpc>
              <a:spcBef>
                <a:spcPts val="1000"/>
              </a:spcBef>
              <a:spcAft>
                <a:spcPts val="0"/>
              </a:spcAft>
              <a:buClr>
                <a:schemeClr val="dk1"/>
              </a:buClr>
              <a:buSzPts val="1800"/>
              <a:buAutoNum type="arabicPeriod"/>
            </a:pPr>
            <a:r>
              <a:rPr lang="en-US" sz="1800"/>
              <a:t>Update from Rep. Riggs — NCSL, IAC, and More.</a:t>
            </a:r>
            <a:endParaRPr/>
          </a:p>
          <a:p>
            <a:pPr marL="457200" lvl="0" indent="-342900" algn="l" rtl="0">
              <a:lnSpc>
                <a:spcPct val="115000"/>
              </a:lnSpc>
              <a:spcBef>
                <a:spcPts val="1000"/>
              </a:spcBef>
              <a:spcAft>
                <a:spcPts val="0"/>
              </a:spcAft>
              <a:buClr>
                <a:schemeClr val="dk1"/>
              </a:buClr>
              <a:buSzPts val="1800"/>
              <a:buAutoNum type="arabicPeriod"/>
            </a:pPr>
            <a:r>
              <a:rPr lang="en-US" sz="1800"/>
              <a:t>Group Updates and Feedback: </a:t>
            </a:r>
            <a:endParaRPr sz="1800"/>
          </a:p>
          <a:p>
            <a:pPr marL="685800" lvl="1" indent="-228600" algn="l" rtl="0">
              <a:lnSpc>
                <a:spcPct val="115000"/>
              </a:lnSpc>
              <a:spcBef>
                <a:spcPts val="1000"/>
              </a:spcBef>
              <a:spcAft>
                <a:spcPts val="0"/>
              </a:spcAft>
              <a:buClr>
                <a:schemeClr val="dk1"/>
              </a:buClr>
              <a:buSzPts val="1800"/>
              <a:buChar char="•"/>
            </a:pPr>
            <a:r>
              <a:rPr lang="en-US" sz="1800"/>
              <a:t>Stateside</a:t>
            </a:r>
            <a:endParaRPr sz="1800"/>
          </a:p>
          <a:p>
            <a:pPr marL="685800" lvl="1" indent="-228600" algn="l" rtl="0">
              <a:lnSpc>
                <a:spcPct val="115000"/>
              </a:lnSpc>
              <a:spcBef>
                <a:spcPts val="1000"/>
              </a:spcBef>
              <a:spcAft>
                <a:spcPts val="0"/>
              </a:spcAft>
              <a:buClr>
                <a:schemeClr val="dk1"/>
              </a:buClr>
              <a:buSzPts val="1800"/>
              <a:buChar char="•"/>
            </a:pPr>
            <a:r>
              <a:rPr lang="en-US" sz="1800"/>
              <a:t>Meeting Timing</a:t>
            </a:r>
            <a:endParaRPr sz="1800"/>
          </a:p>
          <a:p>
            <a:pPr marL="685800" lvl="1" indent="-228600" algn="l" rtl="0">
              <a:lnSpc>
                <a:spcPct val="115000"/>
              </a:lnSpc>
              <a:spcBef>
                <a:spcPts val="1000"/>
              </a:spcBef>
              <a:spcAft>
                <a:spcPts val="1000"/>
              </a:spcAft>
              <a:buSzPts val="1800"/>
              <a:buChar char="•"/>
            </a:pPr>
            <a:r>
              <a:rPr lang="en-US" sz="1800"/>
              <a:t>Questions to Ask Your State Broadband Office</a:t>
            </a:r>
            <a:endParaRPr sz="1800"/>
          </a:p>
        </p:txBody>
      </p:sp>
      <p:sp>
        <p:nvSpPr>
          <p:cNvPr id="98" name="Google Shape;98;p3"/>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Agenda</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a:solidFill>
                  <a:srgbClr val="888888"/>
                </a:solidFill>
                <a:latin typeface="Arial"/>
                <a:ea typeface="Arial"/>
                <a:cs typeface="Arial"/>
                <a:sym typeface="Arial"/>
              </a:rPr>
              <a:t>Please offer suggestions!</a:t>
            </a:r>
            <a:r>
              <a:rPr lang="en-US" sz="1900" b="1" i="1">
                <a:solidFill>
                  <a:srgbClr val="888888"/>
                </a:solidFill>
                <a:latin typeface="Arial"/>
                <a:ea typeface="Arial"/>
                <a:cs typeface="Arial"/>
                <a:sym typeface="Arial"/>
              </a:rPr>
              <a:t> </a:t>
            </a:r>
            <a:r>
              <a:rPr lang="en-US" sz="1900" i="1">
                <a:solidFill>
                  <a:srgbClr val="888888"/>
                </a:solidFill>
                <a:latin typeface="Arial"/>
                <a:ea typeface="Arial"/>
                <a:cs typeface="Arial"/>
                <a:sym typeface="Arial"/>
              </a:rPr>
              <a:t>(in chat or out loud)</a:t>
            </a:r>
            <a:endParaRPr sz="1900" b="1">
              <a:solidFill>
                <a:srgbClr val="888888"/>
              </a:solidFill>
              <a:latin typeface="Arial Black"/>
              <a:ea typeface="Arial Black"/>
              <a:cs typeface="Arial Black"/>
              <a:sym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pic>
        <p:nvPicPr>
          <p:cNvPr id="103" name="Google Shape;103;p2"/>
          <p:cNvPicPr preferRelativeResize="0"/>
          <p:nvPr/>
        </p:nvPicPr>
        <p:blipFill rotWithShape="1">
          <a:blip r:embed="rId3">
            <a:alphaModFix amt="8000"/>
          </a:blip>
          <a:srcRect/>
          <a:stretch/>
        </p:blipFill>
        <p:spPr>
          <a:xfrm>
            <a:off x="578840" y="578988"/>
            <a:ext cx="10312009" cy="5700026"/>
          </a:xfrm>
          <a:prstGeom prst="rect">
            <a:avLst/>
          </a:prstGeom>
          <a:noFill/>
          <a:ln>
            <a:noFill/>
          </a:ln>
        </p:spPr>
      </p:pic>
      <p:sp>
        <p:nvSpPr>
          <p:cNvPr id="104" name="Google Shape;104;p2"/>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Introductions</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a:solidFill>
                  <a:srgbClr val="888888"/>
                </a:solidFill>
                <a:latin typeface="Arial"/>
                <a:ea typeface="Arial"/>
                <a:cs typeface="Arial"/>
                <a:sym typeface="Arial"/>
              </a:rPr>
              <a:t>Membership has grown, so let's introduce ourselves:</a:t>
            </a:r>
            <a:endParaRPr sz="1900" b="1">
              <a:solidFill>
                <a:srgbClr val="888888"/>
              </a:solidFill>
              <a:latin typeface="Arial Black"/>
              <a:ea typeface="Arial Black"/>
              <a:cs typeface="Arial Black"/>
              <a:sym typeface="Arial Black"/>
            </a:endParaRPr>
          </a:p>
        </p:txBody>
      </p:sp>
      <p:sp>
        <p:nvSpPr>
          <p:cNvPr id="105" name="Google Shape;105;p2"/>
          <p:cNvSpPr txBox="1">
            <a:spLocks noGrp="1"/>
          </p:cNvSpPr>
          <p:nvPr>
            <p:ph type="body" idx="1"/>
          </p:nvPr>
        </p:nvSpPr>
        <p:spPr>
          <a:xfrm>
            <a:off x="838200" y="1690825"/>
            <a:ext cx="9630900" cy="4588200"/>
          </a:xfrm>
          <a:prstGeom prst="rect">
            <a:avLst/>
          </a:prstGeom>
          <a:noFill/>
          <a:ln>
            <a:noFill/>
          </a:ln>
        </p:spPr>
        <p:txBody>
          <a:bodyPr spcFirstLastPara="1" wrap="square" lIns="91425" tIns="45700" rIns="91425" bIns="45700" anchor="t" anchorCtr="0">
            <a:normAutofit/>
          </a:bodyPr>
          <a:lstStyle/>
          <a:p>
            <a:pPr marL="0" marR="0" lvl="0" indent="0" algn="l" rtl="0">
              <a:lnSpc>
                <a:spcPct val="115000"/>
              </a:lnSpc>
              <a:spcBef>
                <a:spcPts val="0"/>
              </a:spcBef>
              <a:spcAft>
                <a:spcPts val="0"/>
              </a:spcAft>
              <a:buClr>
                <a:srgbClr val="555555"/>
              </a:buClr>
              <a:buSzPts val="2000"/>
              <a:buNone/>
            </a:pPr>
            <a:endParaRPr sz="2000" i="1" dirty="0">
              <a:solidFill>
                <a:srgbClr val="888888"/>
              </a:solidFill>
            </a:endParaRPr>
          </a:p>
          <a:p>
            <a:pPr marL="457200" marR="0" lvl="0" indent="-387350" algn="l" rtl="0">
              <a:lnSpc>
                <a:spcPct val="115000"/>
              </a:lnSpc>
              <a:spcBef>
                <a:spcPts val="0"/>
              </a:spcBef>
              <a:spcAft>
                <a:spcPts val="0"/>
              </a:spcAft>
              <a:buClr>
                <a:schemeClr val="dk1"/>
              </a:buClr>
              <a:buSzPts val="2500"/>
              <a:buChar char="•"/>
            </a:pPr>
            <a:r>
              <a:rPr lang="en-US" sz="2500" dirty="0"/>
              <a:t>Name</a:t>
            </a:r>
            <a:endParaRPr sz="2500" dirty="0"/>
          </a:p>
          <a:p>
            <a:pPr marL="457200" marR="0" lvl="0" indent="-387350" algn="l" rtl="0">
              <a:lnSpc>
                <a:spcPct val="115000"/>
              </a:lnSpc>
              <a:spcBef>
                <a:spcPts val="0"/>
              </a:spcBef>
              <a:spcAft>
                <a:spcPts val="0"/>
              </a:spcAft>
              <a:buClr>
                <a:schemeClr val="dk1"/>
              </a:buClr>
              <a:buSzPts val="2500"/>
              <a:buChar char="•"/>
            </a:pPr>
            <a:r>
              <a:rPr lang="en-US" sz="2500" dirty="0"/>
              <a:t>Position</a:t>
            </a:r>
            <a:endParaRPr sz="2500" dirty="0"/>
          </a:p>
          <a:p>
            <a:pPr marL="457200" marR="0" lvl="0" indent="-387350" algn="l" rtl="0">
              <a:lnSpc>
                <a:spcPct val="115000"/>
              </a:lnSpc>
              <a:spcBef>
                <a:spcPts val="0"/>
              </a:spcBef>
              <a:spcAft>
                <a:spcPts val="0"/>
              </a:spcAft>
              <a:buClr>
                <a:schemeClr val="dk1"/>
              </a:buClr>
              <a:buSzPts val="2500"/>
              <a:buChar char="•"/>
            </a:pPr>
            <a:r>
              <a:rPr lang="en-US" sz="2500" dirty="0"/>
              <a:t>State</a:t>
            </a:r>
            <a:endParaRPr sz="2500" dirty="0"/>
          </a:p>
          <a:p>
            <a:pPr marL="457200" marR="0" lvl="0" indent="-387350" algn="l" rtl="0">
              <a:lnSpc>
                <a:spcPct val="115000"/>
              </a:lnSpc>
              <a:spcBef>
                <a:spcPts val="0"/>
              </a:spcBef>
              <a:spcAft>
                <a:spcPts val="0"/>
              </a:spcAft>
              <a:buClr>
                <a:schemeClr val="dk1"/>
              </a:buClr>
              <a:buSzPts val="2500"/>
              <a:buChar char="•"/>
            </a:pPr>
            <a:r>
              <a:rPr lang="en-US" sz="2500" dirty="0"/>
              <a:t>Topic of Interest</a:t>
            </a:r>
          </a:p>
          <a:p>
            <a:pPr marL="457200" marR="0" lvl="0" indent="-387350" algn="l" rtl="0">
              <a:lnSpc>
                <a:spcPct val="115000"/>
              </a:lnSpc>
              <a:spcBef>
                <a:spcPts val="0"/>
              </a:spcBef>
              <a:spcAft>
                <a:spcPts val="0"/>
              </a:spcAft>
              <a:buClr>
                <a:schemeClr val="dk1"/>
              </a:buClr>
              <a:buSzPts val="2500"/>
              <a:buChar char="•"/>
            </a:pPr>
            <a:endParaRPr lang="en-US" sz="2500" b="1" dirty="0">
              <a:solidFill>
                <a:srgbClr val="FF0000"/>
              </a:solidFill>
            </a:endParaRPr>
          </a:p>
          <a:p>
            <a:pPr marL="69850" marR="0" lvl="0" indent="0" algn="l" rtl="0">
              <a:lnSpc>
                <a:spcPct val="115000"/>
              </a:lnSpc>
              <a:spcBef>
                <a:spcPts val="0"/>
              </a:spcBef>
              <a:spcAft>
                <a:spcPts val="0"/>
              </a:spcAft>
              <a:buClr>
                <a:schemeClr val="dk1"/>
              </a:buClr>
              <a:buSzPts val="2500"/>
              <a:buNone/>
            </a:pPr>
            <a:r>
              <a:rPr lang="en-US" sz="2500" b="1" dirty="0">
                <a:solidFill>
                  <a:srgbClr val="FF0000"/>
                </a:solidFill>
              </a:rPr>
              <a:t>We now have members in all but 7 states!  What a great way to share information about successful broadband.</a:t>
            </a:r>
          </a:p>
          <a:p>
            <a:pPr marL="69850" marR="0" lvl="0" indent="0" algn="l" rtl="0">
              <a:lnSpc>
                <a:spcPct val="115000"/>
              </a:lnSpc>
              <a:spcBef>
                <a:spcPts val="0"/>
              </a:spcBef>
              <a:spcAft>
                <a:spcPts val="0"/>
              </a:spcAft>
              <a:buClr>
                <a:schemeClr val="dk1"/>
              </a:buClr>
              <a:buSzPts val="2500"/>
              <a:buNone/>
            </a:pPr>
            <a:endParaRPr lang="en-US" sz="25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Google Shape;110;g2fd0c7ca4e7_0_9"/>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111" name="Google Shape;111;g2fd0c7ca4e7_0_9"/>
          <p:cNvSpPr txBox="1">
            <a:spLocks noGrp="1"/>
          </p:cNvSpPr>
          <p:nvPr>
            <p:ph type="body" idx="1"/>
          </p:nvPr>
        </p:nvSpPr>
        <p:spPr>
          <a:xfrm>
            <a:off x="838200" y="2621900"/>
            <a:ext cx="10052700" cy="3657300"/>
          </a:xfrm>
          <a:prstGeom prst="rect">
            <a:avLst/>
          </a:prstGeom>
          <a:noFill/>
          <a:ln>
            <a:noFill/>
          </a:ln>
        </p:spPr>
        <p:txBody>
          <a:bodyPr spcFirstLastPara="1" wrap="square" lIns="91425" tIns="45700" rIns="91425" bIns="45700" anchor="t" anchorCtr="0">
            <a:normAutofit/>
          </a:bodyPr>
          <a:lstStyle/>
          <a:p>
            <a:pPr marL="0" marR="0" lvl="0" indent="0" algn="ctr" rtl="0">
              <a:lnSpc>
                <a:spcPct val="115000"/>
              </a:lnSpc>
              <a:spcBef>
                <a:spcPts val="0"/>
              </a:spcBef>
              <a:spcAft>
                <a:spcPts val="1000"/>
              </a:spcAft>
              <a:buNone/>
            </a:pPr>
            <a:r>
              <a:rPr lang="en-US" sz="5700" b="1"/>
              <a:t>What’s Happening </a:t>
            </a:r>
            <a:br>
              <a:rPr lang="en-US" sz="5700" b="1"/>
            </a:br>
            <a:r>
              <a:rPr lang="en-US" sz="5700" b="1"/>
              <a:t>In Your State?</a:t>
            </a:r>
            <a:endParaRPr sz="3300" b="1">
              <a:solidFill>
                <a:srgbClr val="888888"/>
              </a:solidFill>
            </a:endParaRPr>
          </a:p>
        </p:txBody>
      </p:sp>
      <p:sp>
        <p:nvSpPr>
          <p:cNvPr id="112" name="Google Shape;112;g2fd0c7ca4e7_0_9"/>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General Discussion</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endParaRPr sz="1900" i="1">
              <a:solidFill>
                <a:srgbClr val="888888"/>
              </a:solidFill>
              <a:latin typeface="Arial Black"/>
              <a:ea typeface="Arial Black"/>
              <a:cs typeface="Arial Black"/>
              <a:sym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Google Shape;110;g2fd0c7ca4e7_0_9"/>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111" name="Google Shape;111;g2fd0c7ca4e7_0_9"/>
          <p:cNvSpPr txBox="1">
            <a:spLocks noGrp="1"/>
          </p:cNvSpPr>
          <p:nvPr>
            <p:ph type="body" idx="1"/>
          </p:nvPr>
        </p:nvSpPr>
        <p:spPr>
          <a:xfrm>
            <a:off x="838200" y="1702965"/>
            <a:ext cx="10052700" cy="4576235"/>
          </a:xfrm>
          <a:prstGeom prst="rect">
            <a:avLst/>
          </a:prstGeom>
          <a:noFill/>
          <a:ln>
            <a:noFill/>
          </a:ln>
        </p:spPr>
        <p:txBody>
          <a:bodyPr spcFirstLastPara="1" wrap="square" lIns="91425" tIns="45700" rIns="91425" bIns="45700" anchor="t" anchorCtr="0">
            <a:normAutofit/>
          </a:bodyPr>
          <a:lstStyle/>
          <a:p>
            <a:pPr marL="342900">
              <a:lnSpc>
                <a:spcPct val="115000"/>
              </a:lnSpc>
              <a:spcBef>
                <a:spcPts val="0"/>
              </a:spcBef>
              <a:spcAft>
                <a:spcPts val="1000"/>
              </a:spcAft>
            </a:pPr>
            <a:r>
              <a:rPr lang="en-US" sz="2400" b="1" dirty="0">
                <a:solidFill>
                  <a:srgbClr val="FF0000"/>
                </a:solidFill>
              </a:rPr>
              <a:t>Latest Guidance from NTIA on Allowance of Satellite Technology Comments from Members</a:t>
            </a:r>
          </a:p>
          <a:p>
            <a:pPr marL="800100" lvl="1">
              <a:lnSpc>
                <a:spcPct val="115000"/>
              </a:lnSpc>
              <a:spcBef>
                <a:spcPts val="0"/>
              </a:spcBef>
              <a:spcAft>
                <a:spcPts val="1000"/>
              </a:spcAft>
            </a:pPr>
            <a:r>
              <a:rPr lang="en-US" sz="2000" dirty="0">
                <a:solidFill>
                  <a:srgbClr val="FF0000"/>
                </a:solidFill>
              </a:rPr>
              <a:t>Proposals coming in from high-cost areas are too expensive and not enough money</a:t>
            </a:r>
          </a:p>
          <a:p>
            <a:pPr marL="800100" lvl="1">
              <a:lnSpc>
                <a:spcPct val="115000"/>
              </a:lnSpc>
              <a:spcBef>
                <a:spcPts val="0"/>
              </a:spcBef>
              <a:spcAft>
                <a:spcPts val="1000"/>
              </a:spcAft>
            </a:pPr>
            <a:r>
              <a:rPr lang="en-US" sz="2000" dirty="0">
                <a:solidFill>
                  <a:srgbClr val="FF0000"/>
                </a:solidFill>
              </a:rPr>
              <a:t>2 requirements of BEAD 1) fiber priority and 2) serve everyone.  Must consider alternatives where feasible</a:t>
            </a:r>
          </a:p>
          <a:p>
            <a:pPr marL="800100" lvl="1">
              <a:lnSpc>
                <a:spcPct val="115000"/>
              </a:lnSpc>
              <a:spcBef>
                <a:spcPts val="0"/>
              </a:spcBef>
              <a:spcAft>
                <a:spcPts val="1000"/>
              </a:spcAft>
            </a:pPr>
            <a:r>
              <a:rPr lang="en-US" sz="2000" dirty="0">
                <a:solidFill>
                  <a:srgbClr val="FF0000"/>
                </a:solidFill>
              </a:rPr>
              <a:t>Issue in community where provider serves half the town with fiber but only wireless in other half.  Need resolution to this issue</a:t>
            </a:r>
          </a:p>
          <a:p>
            <a:pPr marL="800100" lvl="1">
              <a:lnSpc>
                <a:spcPct val="115000"/>
              </a:lnSpc>
              <a:spcBef>
                <a:spcPts val="0"/>
              </a:spcBef>
              <a:spcAft>
                <a:spcPts val="1000"/>
              </a:spcAft>
            </a:pPr>
            <a:r>
              <a:rPr lang="en-US" sz="2000" dirty="0">
                <a:solidFill>
                  <a:srgbClr val="FF0000"/>
                </a:solidFill>
              </a:rPr>
              <a:t>Contracts – one state includes enforceable commitment that if receive BEAD funds, the commit to finishing any other funding (RDOF, CAF, etc.)</a:t>
            </a:r>
            <a:endParaRPr sz="2000" dirty="0">
              <a:solidFill>
                <a:srgbClr val="FF0000"/>
              </a:solidFill>
            </a:endParaRPr>
          </a:p>
        </p:txBody>
      </p:sp>
      <p:sp>
        <p:nvSpPr>
          <p:cNvPr id="112" name="Google Shape;112;g2fd0c7ca4e7_0_9"/>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General Discussion</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endParaRPr sz="1900" i="1">
              <a:solidFill>
                <a:srgbClr val="888888"/>
              </a:solidFill>
              <a:latin typeface="Arial Black"/>
              <a:ea typeface="Arial Black"/>
              <a:cs typeface="Arial Black"/>
              <a:sym typeface="Arial Black"/>
            </a:endParaRPr>
          </a:p>
        </p:txBody>
      </p:sp>
    </p:spTree>
    <p:extLst>
      <p:ext uri="{BB962C8B-B14F-4D97-AF65-F5344CB8AC3E}">
        <p14:creationId xmlns:p14="http://schemas.microsoft.com/office/powerpoint/2010/main" val="1227319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4"/>
          <p:cNvPicPr preferRelativeResize="0"/>
          <p:nvPr/>
        </p:nvPicPr>
        <p:blipFill rotWithShape="1">
          <a:blip r:embed="rId3">
            <a:alphaModFix amt="8000"/>
          </a:blip>
          <a:srcRect/>
          <a:stretch/>
        </p:blipFill>
        <p:spPr>
          <a:xfrm>
            <a:off x="1301150" y="578987"/>
            <a:ext cx="9589699" cy="5700026"/>
          </a:xfrm>
          <a:prstGeom prst="rect">
            <a:avLst/>
          </a:prstGeom>
          <a:noFill/>
          <a:ln>
            <a:noFill/>
          </a:ln>
        </p:spPr>
      </p:pic>
      <p:sp>
        <p:nvSpPr>
          <p:cNvPr id="118" name="Google Shape;118;p4"/>
          <p:cNvSpPr txBox="1">
            <a:spLocks noGrp="1"/>
          </p:cNvSpPr>
          <p:nvPr>
            <p:ph type="body" idx="1"/>
          </p:nvPr>
        </p:nvSpPr>
        <p:spPr>
          <a:xfrm>
            <a:off x="838200" y="1995775"/>
            <a:ext cx="11108400" cy="4181100"/>
          </a:xfrm>
          <a:prstGeom prst="rect">
            <a:avLst/>
          </a:prstGeom>
          <a:noFill/>
          <a:ln>
            <a:noFill/>
          </a:ln>
        </p:spPr>
        <p:txBody>
          <a:bodyPr spcFirstLastPara="1" wrap="square" lIns="91425" tIns="45700" rIns="91425" bIns="45700" anchor="t" anchorCtr="0">
            <a:noAutofit/>
          </a:bodyPr>
          <a:lstStyle/>
          <a:p>
            <a:pPr marL="228600" lvl="0" indent="-215900" algn="l" rtl="0">
              <a:lnSpc>
                <a:spcPct val="115000"/>
              </a:lnSpc>
              <a:spcBef>
                <a:spcPts val="0"/>
              </a:spcBef>
              <a:spcAft>
                <a:spcPts val="0"/>
              </a:spcAft>
              <a:buClr>
                <a:schemeClr val="dk1"/>
              </a:buClr>
              <a:buSzPts val="1800"/>
              <a:buChar char="•"/>
            </a:pPr>
            <a:r>
              <a:rPr lang="en-US" sz="1800" b="1"/>
              <a:t>Speed</a:t>
            </a:r>
            <a:r>
              <a:rPr lang="en-US" sz="1800"/>
              <a:t>: Raise requirements for upload and download speeds. </a:t>
            </a:r>
            <a:endParaRPr sz="1800"/>
          </a:p>
          <a:p>
            <a:pPr marL="228600" lvl="0" indent="-215900" algn="l" rtl="0">
              <a:lnSpc>
                <a:spcPct val="115000"/>
              </a:lnSpc>
              <a:spcBef>
                <a:spcPts val="1000"/>
              </a:spcBef>
              <a:spcAft>
                <a:spcPts val="0"/>
              </a:spcAft>
              <a:buClr>
                <a:schemeClr val="dk1"/>
              </a:buClr>
              <a:buSzPts val="1800"/>
              <a:buChar char="•"/>
            </a:pPr>
            <a:r>
              <a:rPr lang="en-US" sz="1800" b="1"/>
              <a:t>Data Disclosure:</a:t>
            </a:r>
            <a:r>
              <a:rPr lang="en-US" sz="1800"/>
              <a:t> Require ISPs to annually disclose broadband service and location data.</a:t>
            </a:r>
            <a:endParaRPr sz="1800"/>
          </a:p>
          <a:p>
            <a:pPr marL="228600" lvl="0" indent="-215900" algn="l" rtl="0">
              <a:lnSpc>
                <a:spcPct val="115000"/>
              </a:lnSpc>
              <a:spcBef>
                <a:spcPts val="1000"/>
              </a:spcBef>
              <a:spcAft>
                <a:spcPts val="0"/>
              </a:spcAft>
              <a:buClr>
                <a:schemeClr val="dk1"/>
              </a:buClr>
              <a:buSzPts val="1800"/>
              <a:buChar char="•"/>
            </a:pPr>
            <a:r>
              <a:rPr lang="en-US" sz="1800" b="1"/>
              <a:t>Digital Literacy:</a:t>
            </a:r>
            <a:r>
              <a:rPr lang="en-US" sz="1800"/>
              <a:t> Establish and fund digital learning centers and digital literacy programs.</a:t>
            </a:r>
            <a:endParaRPr sz="1800"/>
          </a:p>
          <a:p>
            <a:pPr marL="228600" lvl="0" indent="-215900" algn="l" rtl="0">
              <a:lnSpc>
                <a:spcPct val="115000"/>
              </a:lnSpc>
              <a:spcBef>
                <a:spcPts val="1000"/>
              </a:spcBef>
              <a:spcAft>
                <a:spcPts val="0"/>
              </a:spcAft>
              <a:buClr>
                <a:schemeClr val="dk1"/>
              </a:buClr>
              <a:buSzPts val="1800"/>
              <a:buChar char="•"/>
            </a:pPr>
            <a:r>
              <a:rPr lang="en-US" sz="1800" b="1"/>
              <a:t>Dig Once Policy: </a:t>
            </a:r>
            <a:r>
              <a:rPr lang="en-US" sz="1800"/>
              <a:t>Require construction projects to coordinate with ISPs and/or install excess conduit.</a:t>
            </a:r>
            <a:endParaRPr sz="1800"/>
          </a:p>
          <a:p>
            <a:pPr marL="228600" lvl="0" indent="-215900" algn="l" rtl="0">
              <a:lnSpc>
                <a:spcPct val="115000"/>
              </a:lnSpc>
              <a:spcBef>
                <a:spcPts val="1000"/>
              </a:spcBef>
              <a:spcAft>
                <a:spcPts val="0"/>
              </a:spcAft>
              <a:buClr>
                <a:schemeClr val="dk1"/>
              </a:buClr>
              <a:buSzPts val="1800"/>
              <a:buChar char="•"/>
            </a:pPr>
            <a:r>
              <a:rPr lang="en-US" sz="1800" b="1"/>
              <a:t>State Offices:</a:t>
            </a:r>
            <a:r>
              <a:rPr lang="en-US" sz="1800"/>
              <a:t> Fund state broadband office and staff.</a:t>
            </a:r>
            <a:endParaRPr sz="1800"/>
          </a:p>
          <a:p>
            <a:pPr marL="228600" lvl="0" indent="-215900" algn="l" rtl="0">
              <a:lnSpc>
                <a:spcPct val="115000"/>
              </a:lnSpc>
              <a:spcBef>
                <a:spcPts val="1000"/>
              </a:spcBef>
              <a:spcAft>
                <a:spcPts val="0"/>
              </a:spcAft>
              <a:buClr>
                <a:schemeClr val="dk1"/>
              </a:buClr>
              <a:buSzPts val="1800"/>
              <a:buChar char="•"/>
            </a:pPr>
            <a:r>
              <a:rPr lang="en-US" sz="1800" b="1"/>
              <a:t>Tax Incentives:</a:t>
            </a:r>
            <a:r>
              <a:rPr lang="en-US" sz="1800"/>
              <a:t> Exempt eligible broadband equipment from state taxes (or give tax credits).</a:t>
            </a:r>
            <a:endParaRPr sz="1800"/>
          </a:p>
          <a:p>
            <a:pPr marL="228600" lvl="0" indent="-215900" algn="l" rtl="0">
              <a:lnSpc>
                <a:spcPct val="115000"/>
              </a:lnSpc>
              <a:spcBef>
                <a:spcPts val="1000"/>
              </a:spcBef>
              <a:spcAft>
                <a:spcPts val="0"/>
              </a:spcAft>
              <a:buClr>
                <a:schemeClr val="dk1"/>
              </a:buClr>
              <a:buSzPts val="1800"/>
              <a:buChar char="•"/>
            </a:pPr>
            <a:r>
              <a:rPr lang="en-US" sz="1800" b="1"/>
              <a:t>Fund Devices:</a:t>
            </a:r>
            <a:r>
              <a:rPr lang="en-US" sz="1800"/>
              <a:t> Funding to purchase mobile hotspots and computer devices</a:t>
            </a:r>
            <a:endParaRPr sz="1800"/>
          </a:p>
          <a:p>
            <a:pPr marL="228600" lvl="0" indent="-215900" algn="l" rtl="0">
              <a:lnSpc>
                <a:spcPct val="115000"/>
              </a:lnSpc>
              <a:spcBef>
                <a:spcPts val="1000"/>
              </a:spcBef>
              <a:spcAft>
                <a:spcPts val="0"/>
              </a:spcAft>
              <a:buClr>
                <a:schemeClr val="dk1"/>
              </a:buClr>
              <a:buSzPts val="1800"/>
              <a:buChar char="•"/>
            </a:pPr>
            <a:r>
              <a:rPr lang="en-US" sz="1800" b="1"/>
              <a:t>Public Service Commissions</a:t>
            </a:r>
            <a:r>
              <a:rPr lang="en-US" sz="1800"/>
              <a:t>: Require PSCs/PUCs to set standards and oversee broadband.</a:t>
            </a:r>
            <a:endParaRPr sz="1800"/>
          </a:p>
          <a:p>
            <a:pPr marL="228600" lvl="0" indent="-215900" algn="l" rtl="0">
              <a:lnSpc>
                <a:spcPct val="115000"/>
              </a:lnSpc>
              <a:spcBef>
                <a:spcPts val="1000"/>
              </a:spcBef>
              <a:spcAft>
                <a:spcPts val="0"/>
              </a:spcAft>
              <a:buClr>
                <a:schemeClr val="dk1"/>
              </a:buClr>
              <a:buSzPts val="1800"/>
              <a:buChar char="•"/>
            </a:pPr>
            <a:r>
              <a:rPr lang="en-US" sz="1800" b="1"/>
              <a:t>Establish Boards</a:t>
            </a:r>
            <a:r>
              <a:rPr lang="en-US" sz="1800"/>
              <a:t>: Establishing state broadband Advisory Boards/Councils.</a:t>
            </a:r>
            <a:endParaRPr sz="1800"/>
          </a:p>
          <a:p>
            <a:pPr marL="228600" lvl="0" indent="-101600" algn="l" rtl="0">
              <a:lnSpc>
                <a:spcPct val="115000"/>
              </a:lnSpc>
              <a:spcBef>
                <a:spcPts val="1000"/>
              </a:spcBef>
              <a:spcAft>
                <a:spcPts val="1000"/>
              </a:spcAft>
              <a:buClr>
                <a:schemeClr val="dk1"/>
              </a:buClr>
              <a:buSzPts val="2000"/>
              <a:buNone/>
            </a:pPr>
            <a:endParaRPr sz="1800"/>
          </a:p>
        </p:txBody>
      </p:sp>
      <p:sp>
        <p:nvSpPr>
          <p:cNvPr id="119" name="Google Shape;119;p4"/>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Recent State Legislation</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a:solidFill>
                  <a:srgbClr val="888888"/>
                </a:solidFill>
                <a:latin typeface="Arial"/>
                <a:ea typeface="Arial"/>
                <a:cs typeface="Arial"/>
                <a:sym typeface="Arial"/>
              </a:rPr>
              <a:t>Activities from 2023 and 2024</a:t>
            </a:r>
            <a:endParaRPr sz="1900" b="1">
              <a:solidFill>
                <a:srgbClr val="888888"/>
              </a:solidFill>
              <a:latin typeface="Arial Black"/>
              <a:ea typeface="Arial Black"/>
              <a:cs typeface="Arial Black"/>
              <a:sym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g2fd0c7ca4e7_0_16"/>
          <p:cNvPicPr preferRelativeResize="0"/>
          <p:nvPr/>
        </p:nvPicPr>
        <p:blipFill rotWithShape="1">
          <a:blip r:embed="rId3">
            <a:alphaModFix amt="8000"/>
          </a:blip>
          <a:srcRect/>
          <a:stretch/>
        </p:blipFill>
        <p:spPr>
          <a:xfrm>
            <a:off x="838200" y="0"/>
            <a:ext cx="10052649" cy="2088860"/>
          </a:xfrm>
          <a:prstGeom prst="rect">
            <a:avLst/>
          </a:prstGeom>
          <a:noFill/>
          <a:ln>
            <a:noFill/>
          </a:ln>
        </p:spPr>
      </p:pic>
      <p:sp>
        <p:nvSpPr>
          <p:cNvPr id="125" name="Google Shape;125;g2fd0c7ca4e7_0_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dirty="0">
                <a:solidFill>
                  <a:srgbClr val="19275D"/>
                </a:solidFill>
                <a:latin typeface="Arial Black"/>
                <a:ea typeface="Arial Black"/>
                <a:cs typeface="Arial Black"/>
                <a:sym typeface="Arial Black"/>
              </a:rPr>
              <a:t>Updates from Rep. Riggs</a:t>
            </a:r>
            <a:endParaRPr b="1" dirty="0">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dirty="0">
                <a:solidFill>
                  <a:srgbClr val="888888"/>
                </a:solidFill>
                <a:latin typeface="Arial"/>
                <a:ea typeface="Arial"/>
                <a:cs typeface="Arial"/>
                <a:sym typeface="Arial"/>
              </a:rPr>
              <a:t>NCSL Summit, Intergovernmental Advisory Committee (IAC), and more</a:t>
            </a:r>
            <a:endParaRPr sz="1900" b="1" dirty="0">
              <a:solidFill>
                <a:srgbClr val="888888"/>
              </a:solidFill>
              <a:latin typeface="Arial Black"/>
              <a:ea typeface="Arial Black"/>
              <a:cs typeface="Arial Black"/>
              <a:sym typeface="Arial Black"/>
            </a:endParaRPr>
          </a:p>
        </p:txBody>
      </p:sp>
      <p:sp>
        <p:nvSpPr>
          <p:cNvPr id="2" name="Text Placeholder 1">
            <a:extLst>
              <a:ext uri="{FF2B5EF4-FFF2-40B4-BE49-F238E27FC236}">
                <a16:creationId xmlns:a16="http://schemas.microsoft.com/office/drawing/2014/main" id="{4AD9766C-3353-9C1A-AE62-10B4177FAC1B}"/>
              </a:ext>
            </a:extLst>
          </p:cNvPr>
          <p:cNvSpPr>
            <a:spLocks noGrp="1"/>
          </p:cNvSpPr>
          <p:nvPr>
            <p:ph type="body" idx="1"/>
          </p:nvPr>
        </p:nvSpPr>
        <p:spPr/>
        <p:txBody>
          <a:bodyPr>
            <a:normAutofit/>
          </a:bodyPr>
          <a:lstStyle/>
          <a:p>
            <a:r>
              <a:rPr lang="en-US" sz="2400" dirty="0">
                <a:solidFill>
                  <a:srgbClr val="FF0000"/>
                </a:solidFill>
              </a:rPr>
              <a:t>IAC – send Rep Riggs any suggestions for the Federal Communications Commission (FCC) to make improvements to access to broadband, programs or policy</a:t>
            </a:r>
          </a:p>
          <a:p>
            <a:r>
              <a:rPr lang="en-US" sz="2400" dirty="0">
                <a:solidFill>
                  <a:srgbClr val="FF0000"/>
                </a:solidFill>
              </a:rPr>
              <a:t>Working with Senator Hawley on legislation for defaulted provider funds to be returned to the state for broadband deployment</a:t>
            </a:r>
          </a:p>
          <a:p>
            <a:r>
              <a:rPr lang="en-US" sz="2400" dirty="0">
                <a:solidFill>
                  <a:srgbClr val="FF0000"/>
                </a:solidFill>
              </a:rPr>
              <a:t>If any BEAD funds remain after reaching the served and underserved with infrastructure, they may be used for non-deployment purposes, i.e. affordability, digital equity/opportunity, etc.</a:t>
            </a:r>
          </a:p>
          <a:p>
            <a:pPr marL="114300" indent="0">
              <a:buNone/>
            </a:pPr>
            <a:endParaRPr lang="en-US" sz="24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6"/>
          <p:cNvPicPr preferRelativeResize="0"/>
          <p:nvPr/>
        </p:nvPicPr>
        <p:blipFill rotWithShape="1">
          <a:blip r:embed="rId3">
            <a:alphaModFix amt="8000"/>
          </a:blip>
          <a:srcRect/>
          <a:stretch/>
        </p:blipFill>
        <p:spPr>
          <a:xfrm>
            <a:off x="838200" y="419597"/>
            <a:ext cx="10052649" cy="5700026"/>
          </a:xfrm>
          <a:prstGeom prst="rect">
            <a:avLst/>
          </a:prstGeom>
          <a:noFill/>
          <a:ln>
            <a:noFill/>
          </a:ln>
        </p:spPr>
      </p:pic>
      <p:sp>
        <p:nvSpPr>
          <p:cNvPr id="131" name="Google Shape;131;p6"/>
          <p:cNvSpPr txBox="1">
            <a:spLocks noGrp="1"/>
          </p:cNvSpPr>
          <p:nvPr>
            <p:ph type="body" idx="1"/>
          </p:nvPr>
        </p:nvSpPr>
        <p:spPr>
          <a:xfrm>
            <a:off x="838200" y="1476462"/>
            <a:ext cx="10515600" cy="52767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US" sz="2400" dirty="0"/>
              <a:t>Would you like to receive Stateside updates on activity in your state?</a:t>
            </a:r>
            <a:endParaRPr sz="2400" dirty="0"/>
          </a:p>
          <a:p>
            <a:pPr marL="0" lvl="0" indent="0" algn="l" rtl="0">
              <a:lnSpc>
                <a:spcPct val="90000"/>
              </a:lnSpc>
              <a:spcBef>
                <a:spcPts val="0"/>
              </a:spcBef>
              <a:spcAft>
                <a:spcPts val="0"/>
              </a:spcAft>
              <a:buNone/>
            </a:pPr>
            <a:endParaRPr sz="2400" dirty="0"/>
          </a:p>
          <a:p>
            <a:pPr marL="0" lvl="0" indent="0" algn="l" rtl="0">
              <a:lnSpc>
                <a:spcPct val="90000"/>
              </a:lnSpc>
              <a:spcBef>
                <a:spcPts val="0"/>
              </a:spcBef>
              <a:spcAft>
                <a:spcPts val="0"/>
              </a:spcAft>
              <a:buNone/>
            </a:pPr>
            <a:r>
              <a:rPr lang="en-US" sz="2400" dirty="0"/>
              <a:t>Stateside:</a:t>
            </a:r>
            <a:endParaRPr sz="2400" dirty="0"/>
          </a:p>
          <a:p>
            <a:pPr marL="228600" lvl="0" indent="-215900" algn="l" rtl="0">
              <a:lnSpc>
                <a:spcPct val="90000"/>
              </a:lnSpc>
              <a:spcBef>
                <a:spcPts val="500"/>
              </a:spcBef>
              <a:spcAft>
                <a:spcPts val="0"/>
              </a:spcAft>
              <a:buClr>
                <a:schemeClr val="dk1"/>
              </a:buClr>
              <a:buSzPts val="1600"/>
              <a:buChar char="•"/>
            </a:pPr>
            <a:r>
              <a:rPr lang="en-US" sz="1600" dirty="0"/>
              <a:t>Weekly and monthly updates on each s</a:t>
            </a:r>
            <a:r>
              <a:rPr lang="en-US" sz="1600" dirty="0">
                <a:latin typeface="Arial"/>
                <a:ea typeface="Arial"/>
                <a:cs typeface="Arial"/>
                <a:sym typeface="Arial"/>
              </a:rPr>
              <a:t>tate.</a:t>
            </a:r>
            <a:endParaRPr sz="1600" dirty="0">
              <a:latin typeface="Arial"/>
              <a:ea typeface="Arial"/>
              <a:cs typeface="Arial"/>
              <a:sym typeface="Arial"/>
            </a:endParaRPr>
          </a:p>
          <a:p>
            <a:pPr marL="228600" lvl="0" indent="-215900" algn="l" rtl="0">
              <a:lnSpc>
                <a:spcPct val="90000"/>
              </a:lnSpc>
              <a:spcBef>
                <a:spcPts val="500"/>
              </a:spcBef>
              <a:spcAft>
                <a:spcPts val="0"/>
              </a:spcAft>
              <a:buClr>
                <a:schemeClr val="dk1"/>
              </a:buClr>
              <a:buSzPts val="1600"/>
              <a:buChar char="•"/>
            </a:pPr>
            <a:r>
              <a:rPr lang="en-US" sz="1600" dirty="0"/>
              <a:t>Tracking state and federal</a:t>
            </a:r>
            <a:r>
              <a:rPr lang="en-US" sz="1600" dirty="0">
                <a:latin typeface="Arial"/>
                <a:ea typeface="Arial"/>
                <a:cs typeface="Arial"/>
                <a:sym typeface="Arial"/>
              </a:rPr>
              <a:t> deadlines, RFPs, FAQs, meeting dates, and award announcements.</a:t>
            </a:r>
            <a:br>
              <a:rPr lang="en-US" sz="1600" dirty="0"/>
            </a:br>
            <a:endParaRPr sz="1600" dirty="0"/>
          </a:p>
          <a:p>
            <a:pPr marL="228600" lvl="0" indent="-215900" algn="l" rtl="0">
              <a:lnSpc>
                <a:spcPct val="90000"/>
              </a:lnSpc>
              <a:spcBef>
                <a:spcPts val="500"/>
              </a:spcBef>
              <a:spcAft>
                <a:spcPts val="0"/>
              </a:spcAft>
              <a:buClr>
                <a:schemeClr val="dk1"/>
              </a:buClr>
              <a:buSzPts val="1600"/>
              <a:buChar char="•"/>
            </a:pPr>
            <a:r>
              <a:rPr lang="en-US" sz="1600" dirty="0">
                <a:latin typeface="Arial"/>
                <a:ea typeface="Arial"/>
                <a:cs typeface="Arial"/>
                <a:sym typeface="Arial"/>
              </a:rPr>
              <a:t>Example in September 2nd report of national information:</a:t>
            </a:r>
            <a:endParaRPr sz="1600" dirty="0"/>
          </a:p>
          <a:p>
            <a:pPr marL="685800" lvl="1" indent="-203200" algn="l" rtl="0">
              <a:lnSpc>
                <a:spcPct val="90000"/>
              </a:lnSpc>
              <a:spcBef>
                <a:spcPts val="500"/>
              </a:spcBef>
              <a:spcAft>
                <a:spcPts val="0"/>
              </a:spcAft>
              <a:buClr>
                <a:srgbClr val="000000"/>
              </a:buClr>
              <a:buSzPts val="1400"/>
              <a:buChar char="•"/>
            </a:pPr>
            <a:r>
              <a:rPr lang="en-US" sz="1400" b="0" i="1" dirty="0">
                <a:solidFill>
                  <a:srgbClr val="000000"/>
                </a:solidFill>
                <a:latin typeface="Arial"/>
                <a:ea typeface="Arial"/>
                <a:cs typeface="Arial"/>
                <a:sym typeface="Arial"/>
              </a:rPr>
              <a:t>On August 27, the National Telecommunications and Information Administration (NTIA) released draft policy guidance that provides states and territories additional clarity as to how to consider projects using alternative technologies for the BEAD Program. Additional agency comments are available </a:t>
            </a:r>
            <a:r>
              <a:rPr lang="en-US" sz="1400" b="0" i="1" u="sng"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here</a:t>
            </a:r>
            <a:r>
              <a:rPr lang="en-US" sz="1400" b="0" i="1" dirty="0">
                <a:solidFill>
                  <a:srgbClr val="000000"/>
                </a:solidFill>
                <a:latin typeface="Arial"/>
                <a:ea typeface="Arial"/>
                <a:cs typeface="Arial"/>
                <a:sym typeface="Arial"/>
              </a:rPr>
              <a:t>. Submissions will be accepted by midnight ET on September 10.</a:t>
            </a:r>
            <a:br>
              <a:rPr lang="en-US" sz="1400" b="0" i="0" dirty="0">
                <a:solidFill>
                  <a:srgbClr val="000000"/>
                </a:solidFill>
                <a:latin typeface="Arial"/>
                <a:ea typeface="Arial"/>
                <a:cs typeface="Arial"/>
                <a:sym typeface="Arial"/>
              </a:rPr>
            </a:br>
            <a:endParaRPr sz="1400" dirty="0"/>
          </a:p>
          <a:p>
            <a:pPr marL="228600" lvl="0" indent="-215900" algn="l" rtl="0">
              <a:lnSpc>
                <a:spcPct val="90000"/>
              </a:lnSpc>
              <a:spcBef>
                <a:spcPts val="500"/>
              </a:spcBef>
              <a:spcAft>
                <a:spcPts val="0"/>
              </a:spcAft>
              <a:buClr>
                <a:srgbClr val="000000"/>
              </a:buClr>
              <a:buSzPts val="1600"/>
              <a:buChar char="•"/>
            </a:pPr>
            <a:r>
              <a:rPr lang="en-US" sz="1600" dirty="0">
                <a:solidFill>
                  <a:srgbClr val="000000"/>
                </a:solidFill>
                <a:latin typeface="Arial"/>
                <a:ea typeface="Arial"/>
                <a:cs typeface="Arial"/>
                <a:sym typeface="Arial"/>
              </a:rPr>
              <a:t>Example in September 2nd report of state information:</a:t>
            </a:r>
            <a:endParaRPr sz="1600" dirty="0"/>
          </a:p>
          <a:p>
            <a:pPr marL="685800" lvl="1" indent="-203200" algn="l" rtl="0">
              <a:lnSpc>
                <a:spcPct val="90000"/>
              </a:lnSpc>
              <a:spcBef>
                <a:spcPts val="500"/>
              </a:spcBef>
              <a:spcAft>
                <a:spcPts val="0"/>
              </a:spcAft>
              <a:buClr>
                <a:srgbClr val="D30200"/>
              </a:buClr>
              <a:buSzPts val="1400"/>
              <a:buChar char="•"/>
            </a:pPr>
            <a:r>
              <a:rPr lang="en-US" sz="1400" b="1" i="1" dirty="0">
                <a:solidFill>
                  <a:srgbClr val="D30200"/>
                </a:solidFill>
                <a:latin typeface="Arial"/>
                <a:ea typeface="Arial"/>
                <a:cs typeface="Arial"/>
                <a:sym typeface="Arial"/>
              </a:rPr>
              <a:t>ILLINOIS -  </a:t>
            </a:r>
            <a:r>
              <a:rPr lang="en-US" sz="1400" b="0" i="1" dirty="0">
                <a:solidFill>
                  <a:srgbClr val="000000"/>
                </a:solidFill>
                <a:latin typeface="Arial"/>
                <a:ea typeface="Arial"/>
                <a:cs typeface="Arial"/>
                <a:sym typeface="Arial"/>
              </a:rPr>
              <a:t>The Illinois Office of Broadband has expanded crowdsourced </a:t>
            </a:r>
            <a:r>
              <a:rPr lang="en-US" sz="1400" b="0" i="1" u="sng"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Digital Equity resources</a:t>
            </a:r>
            <a:r>
              <a:rPr lang="en-US" sz="1400" b="0" i="1" dirty="0">
                <a:solidFill>
                  <a:srgbClr val="000000"/>
                </a:solidFill>
                <a:latin typeface="Arial"/>
                <a:ea typeface="Arial"/>
                <a:cs typeface="Arial"/>
                <a:sym typeface="Arial"/>
              </a:rPr>
              <a:t>, including broadband and digital equity data, digital skills training programs, and digital navigator </a:t>
            </a:r>
            <a:r>
              <a:rPr lang="en-US" sz="1400" b="0" i="1" dirty="0" err="1">
                <a:solidFill>
                  <a:srgbClr val="000000"/>
                </a:solidFill>
                <a:latin typeface="Arial"/>
                <a:ea typeface="Arial"/>
                <a:cs typeface="Arial"/>
                <a:sym typeface="Arial"/>
              </a:rPr>
              <a:t>models.The</a:t>
            </a:r>
            <a:r>
              <a:rPr lang="en-US" sz="1400" b="0" i="1" dirty="0">
                <a:solidFill>
                  <a:srgbClr val="000000"/>
                </a:solidFill>
                <a:latin typeface="Arial"/>
                <a:ea typeface="Arial"/>
                <a:cs typeface="Arial"/>
                <a:sym typeface="Arial"/>
              </a:rPr>
              <a:t> Connect Illinois Round 4 (BEAD) Subgrantee Webinar Series are scheduled for Wednesdays from 12:00 p.m. - 1:00 p.m. CT from August 28 to September 18. Register </a:t>
            </a:r>
            <a:r>
              <a:rPr lang="en-US" sz="1400" b="0" i="1" u="sng" dirty="0">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here</a:t>
            </a:r>
            <a:r>
              <a:rPr lang="en-US" sz="1400" b="0" i="1" dirty="0">
                <a:solidFill>
                  <a:srgbClr val="000000"/>
                </a:solidFill>
                <a:latin typeface="Arial"/>
                <a:ea typeface="Arial"/>
                <a:cs typeface="Arial"/>
                <a:sym typeface="Arial"/>
              </a:rPr>
              <a:t>.</a:t>
            </a:r>
            <a:endParaRPr sz="1400" i="1" dirty="0"/>
          </a:p>
          <a:p>
            <a:pPr marL="685800" lvl="1" indent="-203200" algn="l" rtl="0">
              <a:lnSpc>
                <a:spcPct val="90000"/>
              </a:lnSpc>
              <a:spcBef>
                <a:spcPts val="500"/>
              </a:spcBef>
              <a:spcAft>
                <a:spcPts val="0"/>
              </a:spcAft>
              <a:buClr>
                <a:srgbClr val="D30200"/>
              </a:buClr>
              <a:buSzPts val="1400"/>
              <a:buChar char="•"/>
            </a:pPr>
            <a:r>
              <a:rPr lang="en-US" sz="1400" b="1" i="1" dirty="0">
                <a:solidFill>
                  <a:srgbClr val="D30200"/>
                </a:solidFill>
                <a:latin typeface="Arial"/>
                <a:ea typeface="Arial"/>
                <a:cs typeface="Arial"/>
                <a:sym typeface="Arial"/>
              </a:rPr>
              <a:t>LOUISIANA - </a:t>
            </a:r>
            <a:r>
              <a:rPr lang="en-US" sz="1400" b="0" i="1" dirty="0">
                <a:solidFill>
                  <a:srgbClr val="000000"/>
                </a:solidFill>
                <a:latin typeface="Arial"/>
                <a:ea typeface="Arial"/>
                <a:cs typeface="Arial"/>
                <a:sym typeface="Arial"/>
              </a:rPr>
              <a:t>state </a:t>
            </a:r>
            <a:r>
              <a:rPr lang="en-US" sz="1400" b="0" i="1" u="sng" dirty="0">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expects</a:t>
            </a:r>
            <a:r>
              <a:rPr lang="en-US" sz="1400" b="0" i="1" dirty="0">
                <a:solidFill>
                  <a:srgbClr val="000000"/>
                </a:solidFill>
                <a:latin typeface="Arial"/>
                <a:ea typeface="Arial"/>
                <a:cs typeface="Arial"/>
                <a:sym typeface="Arial"/>
              </a:rPr>
              <a:t> to be the first to award BEAD Program funds. The first round of applications closed August 29. The second round of BEAD grants is also expected to have a 2-week deadline, with final decisions for the entire $1.3 billion BEAD awarded to the state no later than November 1.</a:t>
            </a:r>
            <a:endParaRPr lang="en-US" sz="1400" i="1" dirty="0">
              <a:solidFill>
                <a:srgbClr val="000000"/>
              </a:solidFill>
            </a:endParaRPr>
          </a:p>
          <a:p>
            <a:pPr marL="482600" lvl="1" indent="0" algn="l" rtl="0">
              <a:lnSpc>
                <a:spcPct val="90000"/>
              </a:lnSpc>
              <a:spcBef>
                <a:spcPts val="500"/>
              </a:spcBef>
              <a:spcAft>
                <a:spcPts val="0"/>
              </a:spcAft>
              <a:buClr>
                <a:srgbClr val="D30200"/>
              </a:buClr>
              <a:buSzPts val="1400"/>
              <a:buNone/>
            </a:pPr>
            <a:endParaRPr lang="en-US" sz="1400" i="1" dirty="0">
              <a:solidFill>
                <a:srgbClr val="000000"/>
              </a:solidFill>
            </a:endParaRPr>
          </a:p>
          <a:p>
            <a:pPr marL="482600" lvl="1" indent="0" algn="l" rtl="0">
              <a:lnSpc>
                <a:spcPct val="90000"/>
              </a:lnSpc>
              <a:spcBef>
                <a:spcPts val="500"/>
              </a:spcBef>
              <a:spcAft>
                <a:spcPts val="0"/>
              </a:spcAft>
              <a:buClr>
                <a:srgbClr val="D30200"/>
              </a:buClr>
              <a:buSzPts val="1400"/>
              <a:buNone/>
            </a:pPr>
            <a:r>
              <a:rPr lang="en-US" b="1" i="1" dirty="0">
                <a:solidFill>
                  <a:srgbClr val="FF0000"/>
                </a:solidFill>
                <a:latin typeface="Arial"/>
                <a:ea typeface="Arial"/>
                <a:cs typeface="Arial"/>
                <a:sym typeface="Arial"/>
              </a:rPr>
              <a:t>We will start sending you this information!</a:t>
            </a:r>
          </a:p>
          <a:p>
            <a:pPr marL="685800" lvl="1" indent="-203200" algn="l" rtl="0">
              <a:lnSpc>
                <a:spcPct val="90000"/>
              </a:lnSpc>
              <a:spcBef>
                <a:spcPts val="500"/>
              </a:spcBef>
              <a:spcAft>
                <a:spcPts val="0"/>
              </a:spcAft>
              <a:buClr>
                <a:srgbClr val="D30200"/>
              </a:buClr>
              <a:buSzPts val="1400"/>
              <a:buChar char="•"/>
            </a:pPr>
            <a:endParaRPr lang="en-US" sz="1400" i="1" dirty="0">
              <a:solidFill>
                <a:srgbClr val="000000"/>
              </a:solidFill>
            </a:endParaRPr>
          </a:p>
          <a:p>
            <a:pPr marL="482600" lvl="1" indent="0" algn="l" rtl="0">
              <a:lnSpc>
                <a:spcPct val="90000"/>
              </a:lnSpc>
              <a:spcBef>
                <a:spcPts val="500"/>
              </a:spcBef>
              <a:spcAft>
                <a:spcPts val="0"/>
              </a:spcAft>
              <a:buClr>
                <a:srgbClr val="D30200"/>
              </a:buClr>
              <a:buSzPts val="1400"/>
              <a:buNone/>
            </a:pPr>
            <a:endParaRPr lang="en-US" sz="1400" b="0" i="1" dirty="0">
              <a:solidFill>
                <a:srgbClr val="000000"/>
              </a:solidFill>
              <a:latin typeface="Arial"/>
              <a:ea typeface="Arial"/>
              <a:cs typeface="Arial"/>
              <a:sym typeface="Arial"/>
            </a:endParaRPr>
          </a:p>
        </p:txBody>
      </p:sp>
      <p:sp>
        <p:nvSpPr>
          <p:cNvPr id="132" name="Google Shape;132;p6"/>
          <p:cNvSpPr txBox="1">
            <a:spLocks noGrp="1"/>
          </p:cNvSpPr>
          <p:nvPr>
            <p:ph type="title"/>
          </p:nvPr>
        </p:nvSpPr>
        <p:spPr>
          <a:xfrm>
            <a:off x="838200" y="467775"/>
            <a:ext cx="10515600" cy="84090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ts val="1800"/>
              <a:buFont typeface="Arial"/>
              <a:buNone/>
            </a:pPr>
            <a:r>
              <a:rPr lang="en-US" b="1" dirty="0">
                <a:solidFill>
                  <a:srgbClr val="19275D"/>
                </a:solidFill>
                <a:latin typeface="Arial Black"/>
                <a:ea typeface="Arial Black"/>
                <a:cs typeface="Arial Black"/>
                <a:sym typeface="Arial Black"/>
              </a:rPr>
              <a:t>Group Updates and Feedback</a:t>
            </a:r>
            <a:endParaRPr b="1" dirty="0">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dirty="0">
                <a:solidFill>
                  <a:srgbClr val="888888"/>
                </a:solidFill>
                <a:latin typeface="Arial"/>
                <a:ea typeface="Arial"/>
                <a:cs typeface="Arial"/>
                <a:sym typeface="Arial"/>
              </a:rPr>
              <a:t>Stateside</a:t>
            </a:r>
            <a:endParaRPr sz="1900" b="1" dirty="0">
              <a:solidFill>
                <a:srgbClr val="888888"/>
              </a:solidFill>
              <a:latin typeface="Arial Black"/>
              <a:ea typeface="Arial Black"/>
              <a:cs typeface="Arial Black"/>
              <a:sym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g2fd0c7ca4e7_0_28"/>
          <p:cNvPicPr preferRelativeResize="0"/>
          <p:nvPr/>
        </p:nvPicPr>
        <p:blipFill rotWithShape="1">
          <a:blip r:embed="rId3">
            <a:alphaModFix amt="8000"/>
          </a:blip>
          <a:srcRect/>
          <a:stretch/>
        </p:blipFill>
        <p:spPr>
          <a:xfrm>
            <a:off x="838200" y="578987"/>
            <a:ext cx="10052649" cy="5700026"/>
          </a:xfrm>
          <a:prstGeom prst="rect">
            <a:avLst/>
          </a:prstGeom>
          <a:noFill/>
          <a:ln>
            <a:noFill/>
          </a:ln>
        </p:spPr>
      </p:pic>
      <p:sp>
        <p:nvSpPr>
          <p:cNvPr id="138" name="Google Shape;138;g2fd0c7ca4e7_0_28"/>
          <p:cNvSpPr txBox="1">
            <a:spLocks noGrp="1"/>
          </p:cNvSpPr>
          <p:nvPr>
            <p:ph type="body" idx="1"/>
          </p:nvPr>
        </p:nvSpPr>
        <p:spPr>
          <a:xfrm>
            <a:off x="838200" y="1839225"/>
            <a:ext cx="10515600" cy="4914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500"/>
              </a:spcBef>
              <a:spcAft>
                <a:spcPts val="0"/>
              </a:spcAft>
              <a:buNone/>
            </a:pPr>
            <a:r>
              <a:rPr lang="en-US" sz="2400" dirty="0"/>
              <a:t>Does the current meeting time work for you?</a:t>
            </a:r>
            <a:endParaRPr sz="2400" dirty="0"/>
          </a:p>
          <a:p>
            <a:pPr marL="0" lvl="0" indent="0" algn="l" rtl="0">
              <a:lnSpc>
                <a:spcPct val="90000"/>
              </a:lnSpc>
              <a:spcBef>
                <a:spcPts val="500"/>
              </a:spcBef>
              <a:spcAft>
                <a:spcPts val="0"/>
              </a:spcAft>
              <a:buNone/>
            </a:pPr>
            <a:endParaRPr sz="2400" dirty="0"/>
          </a:p>
          <a:p>
            <a:pPr marL="0" lvl="0" indent="0" algn="l" rtl="0">
              <a:spcBef>
                <a:spcPts val="500"/>
              </a:spcBef>
              <a:spcAft>
                <a:spcPts val="0"/>
              </a:spcAft>
              <a:buNone/>
            </a:pPr>
            <a:r>
              <a:rPr lang="en-US" sz="2400" dirty="0"/>
              <a:t>First Friday of the month</a:t>
            </a:r>
            <a:endParaRPr sz="2400" dirty="0"/>
          </a:p>
          <a:p>
            <a:pPr marL="0" lvl="0" indent="0" algn="l" rtl="0">
              <a:spcBef>
                <a:spcPts val="500"/>
              </a:spcBef>
              <a:spcAft>
                <a:spcPts val="0"/>
              </a:spcAft>
              <a:buClr>
                <a:schemeClr val="dk1"/>
              </a:buClr>
              <a:buSzPts val="1100"/>
              <a:buFont typeface="Arial"/>
              <a:buNone/>
            </a:pPr>
            <a:r>
              <a:rPr lang="en-US" sz="2400" dirty="0"/>
              <a:t>4:00 ET / 3:00 CT / 2:00 MT / 1:00 PT</a:t>
            </a:r>
          </a:p>
          <a:p>
            <a:pPr marL="0" lvl="0" indent="0" algn="l" rtl="0">
              <a:spcBef>
                <a:spcPts val="500"/>
              </a:spcBef>
              <a:spcAft>
                <a:spcPts val="0"/>
              </a:spcAft>
              <a:buClr>
                <a:schemeClr val="dk1"/>
              </a:buClr>
              <a:buSzPts val="1100"/>
              <a:buFont typeface="Arial"/>
              <a:buNone/>
            </a:pPr>
            <a:endParaRPr lang="en-US" sz="2400" dirty="0"/>
          </a:p>
          <a:p>
            <a:pPr marL="0" lvl="0" indent="0" algn="l" rtl="0">
              <a:spcBef>
                <a:spcPts val="500"/>
              </a:spcBef>
              <a:spcAft>
                <a:spcPts val="0"/>
              </a:spcAft>
              <a:buClr>
                <a:schemeClr val="dk1"/>
              </a:buClr>
              <a:buSzPts val="1100"/>
              <a:buFont typeface="Arial"/>
              <a:buNone/>
            </a:pPr>
            <a:r>
              <a:rPr lang="en-US" sz="2400" dirty="0">
                <a:solidFill>
                  <a:srgbClr val="FF0000"/>
                </a:solidFill>
              </a:rPr>
              <a:t>We have not heard from anyone requesting to change this day and time so will continue meetings as scheduled.</a:t>
            </a:r>
            <a:endParaRPr sz="2400" dirty="0">
              <a:solidFill>
                <a:srgbClr val="FF0000"/>
              </a:solidFill>
            </a:endParaRPr>
          </a:p>
          <a:p>
            <a:pPr marL="0" lvl="0" indent="0" algn="l" rtl="0">
              <a:spcBef>
                <a:spcPts val="500"/>
              </a:spcBef>
              <a:spcAft>
                <a:spcPts val="0"/>
              </a:spcAft>
              <a:buClr>
                <a:schemeClr val="dk1"/>
              </a:buClr>
              <a:buSzPts val="1100"/>
              <a:buFont typeface="Arial"/>
              <a:buNone/>
            </a:pPr>
            <a:endParaRPr sz="2400" dirty="0"/>
          </a:p>
          <a:p>
            <a:pPr marL="0" lvl="0" indent="0" algn="l" rtl="0">
              <a:lnSpc>
                <a:spcPct val="90000"/>
              </a:lnSpc>
              <a:spcBef>
                <a:spcPts val="500"/>
              </a:spcBef>
              <a:spcAft>
                <a:spcPts val="0"/>
              </a:spcAft>
              <a:buNone/>
            </a:pPr>
            <a:endParaRPr sz="2400" dirty="0"/>
          </a:p>
        </p:txBody>
      </p:sp>
      <p:sp>
        <p:nvSpPr>
          <p:cNvPr id="139" name="Google Shape;139;g2fd0c7ca4e7_0_28"/>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a:solidFill>
                  <a:srgbClr val="19275D"/>
                </a:solidFill>
                <a:latin typeface="Arial Black"/>
                <a:ea typeface="Arial Black"/>
                <a:cs typeface="Arial Black"/>
                <a:sym typeface="Arial Black"/>
              </a:rPr>
              <a:t>Group Updates and Feedback</a:t>
            </a:r>
            <a:endParaRPr b="1">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a:solidFill>
                  <a:srgbClr val="888888"/>
                </a:solidFill>
                <a:latin typeface="Arial"/>
                <a:ea typeface="Arial"/>
                <a:cs typeface="Arial"/>
                <a:sym typeface="Arial"/>
              </a:rPr>
              <a:t>Meeting Times</a:t>
            </a:r>
            <a:endParaRPr sz="1900" b="1">
              <a:solidFill>
                <a:srgbClr val="888888"/>
              </a:solidFill>
              <a:latin typeface="Arial Black"/>
              <a:ea typeface="Arial Black"/>
              <a:cs typeface="Arial Black"/>
              <a:sym typeface="Arial Black"/>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883</Words>
  <Application>Microsoft Office PowerPoint</Application>
  <PresentationFormat>Widescreen</PresentationFormat>
  <Paragraphs>93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 Black</vt:lpstr>
      <vt:lpstr>Arial</vt:lpstr>
      <vt:lpstr>Play</vt:lpstr>
      <vt:lpstr>Office Theme</vt:lpstr>
      <vt:lpstr>PowerPoint Presentation</vt:lpstr>
      <vt:lpstr>Agenda Please offer suggestions! (in chat or out loud)</vt:lpstr>
      <vt:lpstr>Introductions Membership has grown, so let's introduce ourselves:</vt:lpstr>
      <vt:lpstr>General Discussion </vt:lpstr>
      <vt:lpstr>General Discussion </vt:lpstr>
      <vt:lpstr>Recent State Legislation Activities from 2023 and 2024</vt:lpstr>
      <vt:lpstr>Updates from Rep. Riggs NCSL Summit, Intergovernmental Advisory Committee (IAC), and more</vt:lpstr>
      <vt:lpstr>Group Updates and Feedback Stateside</vt:lpstr>
      <vt:lpstr>Group Updates and Feedback Meeting Times</vt:lpstr>
      <vt:lpstr>Group Updates and Feedback Homework</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Anita Dunning</dc:creator>
  <cp:lastModifiedBy>Anita Dunning</cp:lastModifiedBy>
  <cp:revision>2</cp:revision>
  <dcterms:created xsi:type="dcterms:W3CDTF">2024-07-11T23:28:35Z</dcterms:created>
  <dcterms:modified xsi:type="dcterms:W3CDTF">2024-09-10T16:12:15Z</dcterms:modified>
</cp:coreProperties>
</file>