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B_CAB2791B.xml" ContentType="application/vnd.ms-powerpoint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12"/>
  </p:notesMasterIdLst>
  <p:sldIdLst>
    <p:sldId id="259" r:id="rId6"/>
    <p:sldId id="281" r:id="rId7"/>
    <p:sldId id="313" r:id="rId8"/>
    <p:sldId id="267" r:id="rId9"/>
    <p:sldId id="28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468D1A-F5CF-1FAA-1E86-F4F6E9D54043}" name="Sarah Ali" initials="SA" userId="S::sali2@pewtrusts.org::86afd034-7ae3-485f-8679-a6a05ff1d466" providerId="AD"/>
  <p188:author id="{AC3FF132-6885-E955-F421-4F76F989DF04}" name="Emma Gilpin Jacobs" initials="EJ" userId="S::egilpinjacobs@pewtrusts.org::387591e5-e0ad-4492-82e1-308135b735a5" providerId="AD"/>
  <p188:author id="{9F9310B6-70DA-8FE0-6AEB-94F1240ACB97}" name="Priya Bery" initials="PB" userId="S::pbery@pewtrusts.org::eb4fb1b9-67e4-4709-8c96-d7b418c7fe84" providerId="AD"/>
  <p188:author id="{FB9362BA-4A1F-2A97-5BC7-2943E65E1C19}" name="Chloe Stemler" initials="CS" userId="S::cstemler@pewtrusts.org::99261405-922f-412f-a619-6b8ad9b879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zy Haymaker" initials="LH" lastIdx="9" clrIdx="0">
    <p:extLst>
      <p:ext uri="{19B8F6BF-5375-455C-9EA6-DF929625EA0E}">
        <p15:presenceInfo xmlns:p15="http://schemas.microsoft.com/office/powerpoint/2012/main" userId="S::ehaymaker@pewtrusts.org::a6e21d50-44ca-47b8-8b81-406c9967f25b" providerId="AD"/>
      </p:ext>
    </p:extLst>
  </p:cmAuthor>
  <p:cmAuthor id="2" name="Priya Bery" initials="PB" lastIdx="5" clrIdx="1">
    <p:extLst>
      <p:ext uri="{19B8F6BF-5375-455C-9EA6-DF929625EA0E}">
        <p15:presenceInfo xmlns:p15="http://schemas.microsoft.com/office/powerpoint/2012/main" userId="S::pbery@pewtrusts.org::eb4fb1b9-67e4-4709-8c96-d7b418c7fe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EC3"/>
    <a:srgbClr val="E67CAE"/>
    <a:srgbClr val="D85555"/>
    <a:srgbClr val="6D9953"/>
    <a:srgbClr val="FF7F49"/>
    <a:srgbClr val="5AC7BE"/>
    <a:srgbClr val="4F81BD"/>
    <a:srgbClr val="1F497D"/>
    <a:srgbClr val="FFC000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946B0C-2A29-42D4-8880-6C14171B1203}" v="2" dt="2025-06-18T19:44:19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Varn" userId="33a8c74e-e33e-40a1-a583-0d587fd2c5cd" providerId="ADAL" clId="{AC946B0C-2A29-42D4-8880-6C14171B1203}"/>
    <pc:docChg chg="undo custSel delSld modSld">
      <pc:chgData name="Jake Varn" userId="33a8c74e-e33e-40a1-a583-0d587fd2c5cd" providerId="ADAL" clId="{AC946B0C-2A29-42D4-8880-6C14171B1203}" dt="2025-06-18T19:45:52.761" v="173" actId="1076"/>
      <pc:docMkLst>
        <pc:docMk/>
      </pc:docMkLst>
      <pc:sldChg chg="modSp mod">
        <pc:chgData name="Jake Varn" userId="33a8c74e-e33e-40a1-a583-0d587fd2c5cd" providerId="ADAL" clId="{AC946B0C-2A29-42D4-8880-6C14171B1203}" dt="2025-06-06T20:03:18.948" v="20" actId="20577"/>
        <pc:sldMkLst>
          <pc:docMk/>
          <pc:sldMk cId="1819232392" sldId="259"/>
        </pc:sldMkLst>
        <pc:spChg chg="mod">
          <ac:chgData name="Jake Varn" userId="33a8c74e-e33e-40a1-a583-0d587fd2c5cd" providerId="ADAL" clId="{AC946B0C-2A29-42D4-8880-6C14171B1203}" dt="2025-06-02T18:13:13.603" v="4" actId="20577"/>
          <ac:spMkLst>
            <pc:docMk/>
            <pc:sldMk cId="1819232392" sldId="259"/>
            <ac:spMk id="3" creationId="{CA982CDD-D5A9-4A53-BAF7-EC3507DA6BE8}"/>
          </ac:spMkLst>
        </pc:spChg>
        <pc:spChg chg="mod">
          <ac:chgData name="Jake Varn" userId="33a8c74e-e33e-40a1-a583-0d587fd2c5cd" providerId="ADAL" clId="{AC946B0C-2A29-42D4-8880-6C14171B1203}" dt="2025-06-06T20:03:18.948" v="20" actId="20577"/>
          <ac:spMkLst>
            <pc:docMk/>
            <pc:sldMk cId="1819232392" sldId="259"/>
            <ac:spMk id="9" creationId="{37B5810B-99CA-4C87-B33D-70DD94CE407A}"/>
          </ac:spMkLst>
        </pc:spChg>
      </pc:sldChg>
      <pc:sldChg chg="addSp modSp mod">
        <pc:chgData name="Jake Varn" userId="33a8c74e-e33e-40a1-a583-0d587fd2c5cd" providerId="ADAL" clId="{AC946B0C-2A29-42D4-8880-6C14171B1203}" dt="2025-06-18T19:45:52.761" v="173" actId="1076"/>
        <pc:sldMkLst>
          <pc:docMk/>
          <pc:sldMk cId="822880141" sldId="276"/>
        </pc:sldMkLst>
        <pc:spChg chg="add mod">
          <ac:chgData name="Jake Varn" userId="33a8c74e-e33e-40a1-a583-0d587fd2c5cd" providerId="ADAL" clId="{AC946B0C-2A29-42D4-8880-6C14171B1203}" dt="2025-06-18T19:45:49.088" v="172" actId="1076"/>
          <ac:spMkLst>
            <pc:docMk/>
            <pc:sldMk cId="822880141" sldId="276"/>
            <ac:spMk id="4" creationId="{2B8DB67E-0974-F0B2-7A30-AE0277CA630B}"/>
          </ac:spMkLst>
        </pc:spChg>
        <pc:spChg chg="mod">
          <ac:chgData name="Jake Varn" userId="33a8c74e-e33e-40a1-a583-0d587fd2c5cd" providerId="ADAL" clId="{AC946B0C-2A29-42D4-8880-6C14171B1203}" dt="2025-06-18T19:45:52.761" v="173" actId="1076"/>
          <ac:spMkLst>
            <pc:docMk/>
            <pc:sldMk cId="822880141" sldId="276"/>
            <ac:spMk id="9" creationId="{37B5810B-99CA-4C87-B33D-70DD94CE407A}"/>
          </ac:spMkLst>
        </pc:spChg>
        <pc:picChg chg="mod">
          <ac:chgData name="Jake Varn" userId="33a8c74e-e33e-40a1-a583-0d587fd2c5cd" providerId="ADAL" clId="{AC946B0C-2A29-42D4-8880-6C14171B1203}" dt="2025-06-18T19:45:15.036" v="170" actId="1076"/>
          <ac:picMkLst>
            <pc:docMk/>
            <pc:sldMk cId="822880141" sldId="276"/>
            <ac:picMk id="2" creationId="{BB1C7552-59C3-65B7-408D-75A7B803660B}"/>
          </ac:picMkLst>
        </pc:picChg>
      </pc:sldChg>
      <pc:sldChg chg="del">
        <pc:chgData name="Jake Varn" userId="33a8c74e-e33e-40a1-a583-0d587fd2c5cd" providerId="ADAL" clId="{AC946B0C-2A29-42D4-8880-6C14171B1203}" dt="2025-06-02T18:12:54.840" v="0" actId="47"/>
        <pc:sldMkLst>
          <pc:docMk/>
          <pc:sldMk cId="341367306" sldId="282"/>
        </pc:sldMkLst>
      </pc:sldChg>
      <pc:sldChg chg="addSp modSp mod">
        <pc:chgData name="Jake Varn" userId="33a8c74e-e33e-40a1-a583-0d587fd2c5cd" providerId="ADAL" clId="{AC946B0C-2A29-42D4-8880-6C14171B1203}" dt="2025-06-02T18:18:27.941" v="19" actId="20577"/>
        <pc:sldMkLst>
          <pc:docMk/>
          <pc:sldMk cId="895703077" sldId="283"/>
        </pc:sldMkLst>
        <pc:spChg chg="mod">
          <ac:chgData name="Jake Varn" userId="33a8c74e-e33e-40a1-a583-0d587fd2c5cd" providerId="ADAL" clId="{AC946B0C-2A29-42D4-8880-6C14171B1203}" dt="2025-06-02T18:18:27.941" v="19" actId="20577"/>
          <ac:spMkLst>
            <pc:docMk/>
            <pc:sldMk cId="895703077" sldId="283"/>
            <ac:spMk id="8" creationId="{B03C02E9-8F12-2273-1362-65D5B2FCE117}"/>
          </ac:spMkLst>
        </pc:spChg>
        <pc:picChg chg="add mod">
          <ac:chgData name="Jake Varn" userId="33a8c74e-e33e-40a1-a583-0d587fd2c5cd" providerId="ADAL" clId="{AC946B0C-2A29-42D4-8880-6C14171B1203}" dt="2025-06-02T18:18:13.094" v="17" actId="1076"/>
          <ac:picMkLst>
            <pc:docMk/>
            <pc:sldMk cId="895703077" sldId="283"/>
            <ac:picMk id="2" creationId="{40EDDE2D-7322-1E68-6045-CAAE5F2B42E7}"/>
          </ac:picMkLst>
        </pc:picChg>
      </pc:sldChg>
      <pc:sldChg chg="del">
        <pc:chgData name="Jake Varn" userId="33a8c74e-e33e-40a1-a583-0d587fd2c5cd" providerId="ADAL" clId="{AC946B0C-2A29-42D4-8880-6C14171B1203}" dt="2025-06-02T18:17:36.430" v="8" actId="47"/>
        <pc:sldMkLst>
          <pc:docMk/>
          <pc:sldMk cId="2077231765" sldId="312"/>
        </pc:sldMkLst>
      </pc:sldChg>
      <pc:sldChg chg="addSp modSp mod modClrScheme chgLayout">
        <pc:chgData name="Jake Varn" userId="33a8c74e-e33e-40a1-a583-0d587fd2c5cd" providerId="ADAL" clId="{AC946B0C-2A29-42D4-8880-6C14171B1203}" dt="2025-06-18T19:24:38.922" v="150" actId="1076"/>
        <pc:sldMkLst>
          <pc:docMk/>
          <pc:sldMk cId="2285834991" sldId="313"/>
        </pc:sldMkLst>
        <pc:spChg chg="add mod">
          <ac:chgData name="Jake Varn" userId="33a8c74e-e33e-40a1-a583-0d587fd2c5cd" providerId="ADAL" clId="{AC946B0C-2A29-42D4-8880-6C14171B1203}" dt="2025-06-18T19:17:19.729" v="101" actId="1036"/>
          <ac:spMkLst>
            <pc:docMk/>
            <pc:sldMk cId="2285834991" sldId="313"/>
            <ac:spMk id="4" creationId="{71C490BC-C8E3-9ACF-4DA7-3F6A0462B6E4}"/>
          </ac:spMkLst>
        </pc:spChg>
        <pc:picChg chg="mod">
          <ac:chgData name="Jake Varn" userId="33a8c74e-e33e-40a1-a583-0d587fd2c5cd" providerId="ADAL" clId="{AC946B0C-2A29-42D4-8880-6C14171B1203}" dt="2025-06-06T21:15:45.568" v="49" actId="1076"/>
          <ac:picMkLst>
            <pc:docMk/>
            <pc:sldMk cId="2285834991" sldId="313"/>
            <ac:picMk id="5" creationId="{23B03AC8-FA74-AA57-E470-7CA58A2261BF}"/>
          </ac:picMkLst>
        </pc:picChg>
        <pc:picChg chg="add mod">
          <ac:chgData name="Jake Varn" userId="33a8c74e-e33e-40a1-a583-0d587fd2c5cd" providerId="ADAL" clId="{AC946B0C-2A29-42D4-8880-6C14171B1203}" dt="2025-06-18T19:24:38.922" v="150" actId="1076"/>
          <ac:picMkLst>
            <pc:docMk/>
            <pc:sldMk cId="2285834991" sldId="313"/>
            <ac:picMk id="6" creationId="{AA13A8AD-79E4-6F59-41E0-BCEDABB6DBB5}"/>
          </ac:picMkLst>
        </pc:picChg>
        <pc:picChg chg="mod modCrop">
          <ac:chgData name="Jake Varn" userId="33a8c74e-e33e-40a1-a583-0d587fd2c5cd" providerId="ADAL" clId="{AC946B0C-2A29-42D4-8880-6C14171B1203}" dt="2025-06-06T21:15:44.292" v="48" actId="1076"/>
          <ac:picMkLst>
            <pc:docMk/>
            <pc:sldMk cId="2285834991" sldId="313"/>
            <ac:picMk id="8" creationId="{A9C5E65F-02D0-B518-AA77-7C0089BAE028}"/>
          </ac:picMkLst>
        </pc:picChg>
        <pc:picChg chg="add mod modCrop">
          <ac:chgData name="Jake Varn" userId="33a8c74e-e33e-40a1-a583-0d587fd2c5cd" providerId="ADAL" clId="{AC946B0C-2A29-42D4-8880-6C14171B1203}" dt="2025-06-18T19:24:30.472" v="149" actId="1038"/>
          <ac:picMkLst>
            <pc:docMk/>
            <pc:sldMk cId="2285834991" sldId="313"/>
            <ac:picMk id="10" creationId="{CE5C9569-05B2-4172-4FF1-1F266B54B6D3}"/>
          </ac:picMkLst>
        </pc:picChg>
        <pc:picChg chg="mod">
          <ac:chgData name="Jake Varn" userId="33a8c74e-e33e-40a1-a583-0d587fd2c5cd" providerId="ADAL" clId="{AC946B0C-2A29-42D4-8880-6C14171B1203}" dt="2025-06-18T19:17:54.004" v="105" actId="1076"/>
          <ac:picMkLst>
            <pc:docMk/>
            <pc:sldMk cId="2285834991" sldId="313"/>
            <ac:picMk id="11" creationId="{DD80806F-8DC2-3EAC-D90A-C0BEBBB53C47}"/>
          </ac:picMkLst>
        </pc:picChg>
        <pc:picChg chg="mod ord">
          <ac:chgData name="Jake Varn" userId="33a8c74e-e33e-40a1-a583-0d587fd2c5cd" providerId="ADAL" clId="{AC946B0C-2A29-42D4-8880-6C14171B1203}" dt="2025-06-18T19:24:22.138" v="121" actId="166"/>
          <ac:picMkLst>
            <pc:docMk/>
            <pc:sldMk cId="2285834991" sldId="313"/>
            <ac:picMk id="13" creationId="{63EF8D68-D3C0-D475-9880-99A9AA7B0056}"/>
          </ac:picMkLst>
        </pc:picChg>
        <pc:picChg chg="mod">
          <ac:chgData name="Jake Varn" userId="33a8c74e-e33e-40a1-a583-0d587fd2c5cd" providerId="ADAL" clId="{AC946B0C-2A29-42D4-8880-6C14171B1203}" dt="2025-06-18T19:16:57.159" v="80" actId="1037"/>
          <ac:picMkLst>
            <pc:docMk/>
            <pc:sldMk cId="2285834991" sldId="313"/>
            <ac:picMk id="16" creationId="{9F709A3C-3843-AC59-F86E-7753DFDC33D1}"/>
          </ac:picMkLst>
        </pc:picChg>
        <pc:picChg chg="mod modCrop">
          <ac:chgData name="Jake Varn" userId="33a8c74e-e33e-40a1-a583-0d587fd2c5cd" providerId="ADAL" clId="{AC946B0C-2A29-42D4-8880-6C14171B1203}" dt="2025-06-18T19:23:52.647" v="116" actId="1076"/>
          <ac:picMkLst>
            <pc:docMk/>
            <pc:sldMk cId="2285834991" sldId="313"/>
            <ac:picMk id="18" creationId="{C903E462-5EF5-557B-B647-5BD4F3B4C48A}"/>
          </ac:picMkLst>
        </pc:picChg>
        <pc:cxnChg chg="add mod">
          <ac:chgData name="Jake Varn" userId="33a8c74e-e33e-40a1-a583-0d587fd2c5cd" providerId="ADAL" clId="{AC946B0C-2A29-42D4-8880-6C14171B1203}" dt="2025-06-18T19:17:19.729" v="101" actId="1036"/>
          <ac:cxnSpMkLst>
            <pc:docMk/>
            <pc:sldMk cId="2285834991" sldId="313"/>
            <ac:cxnSpMk id="7" creationId="{91B27879-708C-6294-34C4-4E8A1813B452}"/>
          </ac:cxnSpMkLst>
        </pc:cxnChg>
      </pc:sldChg>
      <pc:sldChg chg="delSp modSp del mod">
        <pc:chgData name="Jake Varn" userId="33a8c74e-e33e-40a1-a583-0d587fd2c5cd" providerId="ADAL" clId="{AC946B0C-2A29-42D4-8880-6C14171B1203}" dt="2025-06-02T18:18:17.057" v="18" actId="47"/>
        <pc:sldMkLst>
          <pc:docMk/>
          <pc:sldMk cId="2568768890" sldId="314"/>
        </pc:sldMkLst>
      </pc:sldChg>
    </pc:docChg>
  </pc:docChgLst>
</pc:chgInfo>
</file>

<file path=ppt/comments/modernComment_10B_CAB2791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1DC277B-C138-4325-83ED-5E1EF44A93F3}" authorId="{FB9362BA-4A1F-2A97-5BC7-2943E65E1C19}" status="resolved" created="2025-04-08T20:18:44.700" complete="100000">
    <pc:sldMkLst xmlns:pc="http://schemas.microsoft.com/office/powerpoint/2013/main/command">
      <pc:docMk/>
      <pc:sldMk cId="3400694043" sldId="267"/>
    </pc:sldMkLst>
    <p188:replyLst>
      <p188:reply id="{36761BE4-D447-4815-BDD8-105811F53E8A}" authorId="{4D468D1A-F5CF-1FAA-1E86-F4F6E9D54043}" created="2025-04-08T20:39:03.068">
        <p188:txBody>
          <a:bodyPr/>
          <a:lstStyle/>
          <a:p>
            <a:r>
              <a:rPr lang="en-US"/>
              <a:t>Just added!</a:t>
            </a:r>
          </a:p>
        </p188:txBody>
      </p188:reply>
    </p188:replyLst>
    <p188:txBody>
      <a:bodyPr/>
      <a:lstStyle/>
      <a:p>
        <a:r>
          <a:rPr lang="en-US"/>
          <a:t>this needs a headline. is this a continuation of the problem?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174D7-2CBD-45C8-86B9-7FB3BBF5A10C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5B780-3E92-478E-86A5-114A72EEC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0842-9FFC-41B0-B273-F0F10E2B6A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6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0842-9FFC-41B0-B273-F0F10E2B6A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6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richardfriend/Dropbox/PEW/Powerpoint%20Update%202023/pew-blue-background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574E6E0C-85C8-E7CB-421B-7F41730BC9E8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0"/>
            <a:ext cx="12192000" cy="6858000"/>
          </a:xfrm>
          <a:prstGeom prst="rect">
            <a:avLst/>
          </a:prstGeom>
        </p:spPr>
      </p:pic>
      <p:pic>
        <p:nvPicPr>
          <p:cNvPr id="4" name="Picture 3" descr="Pew logo. White text spelling the Pew name (P-e-w) on bright blue background.&#10;">
            <a:extLst>
              <a:ext uri="{FF2B5EF4-FFF2-40B4-BE49-F238E27FC236}">
                <a16:creationId xmlns:a16="http://schemas.microsoft.com/office/drawing/2014/main" id="{438C1960-9D27-141A-3D03-31985F7F64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80" y="5918791"/>
            <a:ext cx="1371883" cy="56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4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BC677B-B506-BEB0-9DBD-F58C056E3D61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D855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w logo. White text spelling the Pew name (P-e-w) on bright red background.&#10;">
            <a:extLst>
              <a:ext uri="{FF2B5EF4-FFF2-40B4-BE49-F238E27FC236}">
                <a16:creationId xmlns:a16="http://schemas.microsoft.com/office/drawing/2014/main" id="{7065B619-7CA2-B733-C9CC-0F1FD3D2B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974900-04EB-DE22-E619-DF4F77F6E40C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D855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w logo. White text spelling the Pew name (P-e-w) on bright red background.&#10;">
            <a:extLst>
              <a:ext uri="{FF2B5EF4-FFF2-40B4-BE49-F238E27FC236}">
                <a16:creationId xmlns:a16="http://schemas.microsoft.com/office/drawing/2014/main" id="{7B03CFD4-BB19-F08D-1ADB-FA7664DCE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  <p:sp>
        <p:nvSpPr>
          <p:cNvPr id="5" name="Google Shape;240;p34">
            <a:extLst>
              <a:ext uri="{FF2B5EF4-FFF2-40B4-BE49-F238E27FC236}">
                <a16:creationId xmlns:a16="http://schemas.microsoft.com/office/drawing/2014/main" id="{839D8B35-06AA-8C07-8BB6-22BA9A4429C7}"/>
              </a:ext>
            </a:extLst>
          </p:cNvPr>
          <p:cNvSpPr/>
          <p:nvPr userDrawn="1"/>
        </p:nvSpPr>
        <p:spPr>
          <a:xfrm>
            <a:off x="427851" y="723227"/>
            <a:ext cx="392400" cy="60300"/>
          </a:xfrm>
          <a:prstGeom prst="rect">
            <a:avLst/>
          </a:prstGeom>
          <a:solidFill>
            <a:srgbClr val="D855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19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AFE5E3-94C4-A3DE-EF9C-6EF5B1B50A20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E67C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w logo. White text spelling the Pew name (P-e-w) on bright pink background.&#10;">
            <a:extLst>
              <a:ext uri="{FF2B5EF4-FFF2-40B4-BE49-F238E27FC236}">
                <a16:creationId xmlns:a16="http://schemas.microsoft.com/office/drawing/2014/main" id="{DA17F6BD-88DE-B6BE-CC29-FA592832D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8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0;p34">
            <a:extLst>
              <a:ext uri="{FF2B5EF4-FFF2-40B4-BE49-F238E27FC236}">
                <a16:creationId xmlns:a16="http://schemas.microsoft.com/office/drawing/2014/main" id="{B299A8EB-DB50-A4AD-222D-141125A187B3}"/>
              </a:ext>
            </a:extLst>
          </p:cNvPr>
          <p:cNvSpPr/>
          <p:nvPr userDrawn="1"/>
        </p:nvSpPr>
        <p:spPr>
          <a:xfrm>
            <a:off x="427851" y="723227"/>
            <a:ext cx="392400" cy="60300"/>
          </a:xfrm>
          <a:prstGeom prst="rect">
            <a:avLst/>
          </a:prstGeom>
          <a:solidFill>
            <a:srgbClr val="E67C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EBDA5-D35A-338C-D1EB-DE7081C0E8F8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E67C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w logo. White text spelling the Pew name (P-e-w) on bright pink background.&#10;">
            <a:extLst>
              <a:ext uri="{FF2B5EF4-FFF2-40B4-BE49-F238E27FC236}">
                <a16:creationId xmlns:a16="http://schemas.microsoft.com/office/drawing/2014/main" id="{1D0DCECD-6631-901E-A71A-C909FC516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87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yal 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3B33DA2-077B-1E30-E0C9-3F73AB4DC442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2A6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547A3-3B5D-D6AA-6EF2-2669D47F8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5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yal Blue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0;p34">
            <a:extLst>
              <a:ext uri="{FF2B5EF4-FFF2-40B4-BE49-F238E27FC236}">
                <a16:creationId xmlns:a16="http://schemas.microsoft.com/office/drawing/2014/main" id="{2AFD3153-640C-77EE-00A9-0C7A79075325}"/>
              </a:ext>
            </a:extLst>
          </p:cNvPr>
          <p:cNvSpPr/>
          <p:nvPr userDrawn="1"/>
        </p:nvSpPr>
        <p:spPr>
          <a:xfrm>
            <a:off x="427851" y="723227"/>
            <a:ext cx="392400" cy="60300"/>
          </a:xfrm>
          <a:prstGeom prst="rect">
            <a:avLst/>
          </a:prstGeom>
          <a:solidFill>
            <a:srgbClr val="2A6E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07ADB8-EB97-BA8E-43DD-5BCF61F2EEEA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2A6E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E1144-DF98-276E-3E45-0BB414954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qua 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201ACBD-4F08-6300-3748-0F3146664772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5AC7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CC0F1-50AD-01AA-23C3-86C9529FC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0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blue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0;p34">
            <a:extLst>
              <a:ext uri="{FF2B5EF4-FFF2-40B4-BE49-F238E27FC236}">
                <a16:creationId xmlns:a16="http://schemas.microsoft.com/office/drawing/2014/main" id="{A53AA163-2609-B523-7BD7-E885A09ED498}"/>
              </a:ext>
            </a:extLst>
          </p:cNvPr>
          <p:cNvSpPr/>
          <p:nvPr userDrawn="1"/>
        </p:nvSpPr>
        <p:spPr>
          <a:xfrm>
            <a:off x="427851" y="723227"/>
            <a:ext cx="392400" cy="60300"/>
          </a:xfrm>
          <a:prstGeom prst="rect">
            <a:avLst/>
          </a:prstGeom>
          <a:solidFill>
            <a:srgbClr val="5AC7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C2C3F6-97C4-71CB-30DC-9D64609ABE75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5AC7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01EEB-4330-917E-EECF-9349FD4CD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743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984CB56-378E-1BFC-E493-798C4652A31A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FF7F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99D90-BFC4-0B2E-1A7A-3BA0D13B9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862A6C-D8B2-F7BB-D7F0-F9C5E514F83F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FF7F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88676-5327-ED06-673F-D90225164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  <p:sp>
        <p:nvSpPr>
          <p:cNvPr id="5" name="Google Shape;240;p34">
            <a:extLst>
              <a:ext uri="{FF2B5EF4-FFF2-40B4-BE49-F238E27FC236}">
                <a16:creationId xmlns:a16="http://schemas.microsoft.com/office/drawing/2014/main" id="{90E0FAA9-302F-87F8-19D7-84C222B0CB73}"/>
              </a:ext>
            </a:extLst>
          </p:cNvPr>
          <p:cNvSpPr/>
          <p:nvPr userDrawn="1"/>
        </p:nvSpPr>
        <p:spPr>
          <a:xfrm>
            <a:off x="427851" y="723227"/>
            <a:ext cx="392400" cy="60300"/>
          </a:xfrm>
          <a:prstGeom prst="rect">
            <a:avLst/>
          </a:prstGeom>
          <a:solidFill>
            <a:srgbClr val="FF7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4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C8A946-27AE-AFAA-BACF-37F00F7C55F7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6D9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w logo. White text spelling the Pew name (P-e-w) on bright green background.&#10;">
            <a:extLst>
              <a:ext uri="{FF2B5EF4-FFF2-40B4-BE49-F238E27FC236}">
                <a16:creationId xmlns:a16="http://schemas.microsoft.com/office/drawing/2014/main" id="{A64762E0-4A4C-D340-A7AB-EF5D76A92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2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130BB8-0964-0AE2-B07A-8BD40C65D7A3}"/>
              </a:ext>
            </a:extLst>
          </p:cNvPr>
          <p:cNvSpPr/>
          <p:nvPr userDrawn="1"/>
        </p:nvSpPr>
        <p:spPr>
          <a:xfrm>
            <a:off x="0" y="6296891"/>
            <a:ext cx="12192000" cy="561109"/>
          </a:xfrm>
          <a:prstGeom prst="rect">
            <a:avLst/>
          </a:prstGeom>
          <a:solidFill>
            <a:srgbClr val="6D9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w logo. White text spelling the Pew name (P-e-w) on bright green background.&#10;">
            <a:extLst>
              <a:ext uri="{FF2B5EF4-FFF2-40B4-BE49-F238E27FC236}">
                <a16:creationId xmlns:a16="http://schemas.microsoft.com/office/drawing/2014/main" id="{F54C169A-2826-5D0D-B044-73822BCEF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82" y="6446661"/>
            <a:ext cx="653219" cy="269351"/>
          </a:xfrm>
          <a:prstGeom prst="rect">
            <a:avLst/>
          </a:prstGeom>
        </p:spPr>
      </p:pic>
      <p:sp>
        <p:nvSpPr>
          <p:cNvPr id="5" name="Google Shape;240;p34">
            <a:extLst>
              <a:ext uri="{FF2B5EF4-FFF2-40B4-BE49-F238E27FC236}">
                <a16:creationId xmlns:a16="http://schemas.microsoft.com/office/drawing/2014/main" id="{662BEC84-DC23-AB7C-3EE9-DAEBB5D1E8A1}"/>
              </a:ext>
            </a:extLst>
          </p:cNvPr>
          <p:cNvSpPr/>
          <p:nvPr userDrawn="1"/>
        </p:nvSpPr>
        <p:spPr>
          <a:xfrm>
            <a:off x="427851" y="723227"/>
            <a:ext cx="392400" cy="60300"/>
          </a:xfrm>
          <a:prstGeom prst="rect">
            <a:avLst/>
          </a:prstGeom>
          <a:solidFill>
            <a:srgbClr val="6D99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59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4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80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63" r:id="rId14"/>
  </p:sldLayoutIdLst>
  <p:txStyles>
    <p:titleStyle>
      <a:lvl1pPr algn="l" defTabSz="457200" rtl="0" eaLnBrk="1" latinLnBrk="0" hangingPunct="1">
        <a:lnSpc>
          <a:spcPts val="5400"/>
        </a:lnSpc>
        <a:spcBef>
          <a:spcPct val="0"/>
        </a:spcBef>
        <a:buNone/>
        <a:defRPr sz="6400" b="1" kern="700" spc="-25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0B_CAB2791B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w.org/poleattach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7B5810B-99CA-4C87-B33D-70DD94CE40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881" y="2387929"/>
            <a:ext cx="10363200" cy="1470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2400" b="1" kern="1200" spc="-2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chemeClr val="bg1"/>
                </a:solidFill>
                <a:latin typeface="Lato Black"/>
                <a:ea typeface="Lato"/>
                <a:cs typeface="Lato"/>
              </a:rPr>
              <a:t>The Pole Attachment Problem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br>
              <a:rPr lang="en-US" sz="58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b="0" spc="-5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Jake Varn</a:t>
            </a:r>
            <a:br>
              <a:rPr lang="en-US" sz="3600" b="0" spc="-50" dirty="0">
                <a:solidFill>
                  <a:schemeClr val="bg1"/>
                </a:solidFill>
                <a:latin typeface="Lato"/>
                <a:ea typeface="Lato"/>
                <a:cs typeface="Lato"/>
              </a:rPr>
            </a:br>
            <a:r>
              <a:rPr lang="en-US" sz="3600" b="0" spc="-50" dirty="0">
                <a:solidFill>
                  <a:schemeClr val="bg1"/>
                </a:solidFill>
                <a:latin typeface="Lato"/>
                <a:ea typeface="Lato"/>
                <a:cs typeface="Lato"/>
              </a:rPr>
              <a:t>Broadband Access Initiative</a:t>
            </a:r>
            <a:endParaRPr lang="en-US" sz="3600" b="0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/>
              <a:ea typeface="Lato"/>
              <a:cs typeface="Lato"/>
            </a:endParaRP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CA982CDD-D5A9-4A53-BAF7-EC3507DA6BE8}"/>
              </a:ext>
            </a:extLst>
          </p:cNvPr>
          <p:cNvSpPr txBox="1"/>
          <p:nvPr/>
        </p:nvSpPr>
        <p:spPr>
          <a:xfrm>
            <a:off x="360881" y="6216010"/>
            <a:ext cx="4238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June, 2025</a:t>
            </a:r>
          </a:p>
        </p:txBody>
      </p:sp>
    </p:spTree>
    <p:extLst>
      <p:ext uri="{BB962C8B-B14F-4D97-AF65-F5344CB8AC3E}">
        <p14:creationId xmlns:p14="http://schemas.microsoft.com/office/powerpoint/2010/main" val="181923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EC3FDBF6-6B07-815C-3138-08E17101E1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2501" y="820388"/>
            <a:ext cx="7688400" cy="9608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400" b="1" kern="700" spc="-25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spc="-50">
                <a:solidFill>
                  <a:schemeClr val="tx1"/>
                </a:solidFill>
                <a:latin typeface="Lato Black"/>
                <a:sym typeface="Lato Black"/>
              </a:rPr>
              <a:t>The Problem</a:t>
            </a:r>
            <a:endParaRPr kumimoji="0" lang="en-US" sz="2800" b="1" i="0" u="none" strike="noStrike" kern="700" cap="none" spc="-5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page text">
            <a:extLst>
              <a:ext uri="{FF2B5EF4-FFF2-40B4-BE49-F238E27FC236}">
                <a16:creationId xmlns:a16="http://schemas.microsoft.com/office/drawing/2014/main" id="{880C2B7F-5C74-CAD7-F207-B816F4876FEB}"/>
              </a:ext>
            </a:extLst>
          </p:cNvPr>
          <p:cNvSpPr txBox="1"/>
          <p:nvPr/>
        </p:nvSpPr>
        <p:spPr>
          <a:xfrm>
            <a:off x="353616" y="1790552"/>
            <a:ext cx="8433915" cy="303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5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Proxima Nova"/>
              </a:rPr>
              <a:t>Utility</a:t>
            </a:r>
            <a:r>
              <a:rPr lang="en-US">
                <a:solidFill>
                  <a:srgbClr val="000000"/>
                </a:solidFill>
                <a:latin typeface="Lato"/>
                <a:ea typeface="Lato"/>
                <a:cs typeface="Lato"/>
                <a:sym typeface="Proxima Nova"/>
              </a:rPr>
              <a:t> pole attachments are a perennial challenge for broadband deployment, impacting cost and construction time.</a:t>
            </a:r>
            <a:endParaRPr lang="en-US"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14999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14999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Lato"/>
                <a:ea typeface="Lato"/>
                <a:cs typeface="Lato"/>
                <a:sym typeface="Proxima Nova"/>
              </a:rPr>
              <a:t> State broadband offices list these permitting processes including pole attachments as potential barriers to meeting federal funding requirements.</a:t>
            </a:r>
            <a:endParaRPr lang="en-US"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14999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14999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Lato"/>
                <a:ea typeface="Lato"/>
                <a:cs typeface="Lato"/>
              </a:rPr>
              <a:t>The approval process can take months to years in some cases.</a:t>
            </a:r>
            <a:endParaRPr lang="en-US"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14999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14999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Lato"/>
                <a:ea typeface="Lato"/>
                <a:cs typeface="Lato"/>
              </a:rPr>
              <a:t>Policymakers and broadband providers are concerned broadband projects funded by federal programs, like the $42 billion Broadband, Equity, Access, and Deployment (BEAD) program will face delays due to the utility pole attachment process. </a:t>
            </a:r>
          </a:p>
        </p:txBody>
      </p:sp>
      <p:sp>
        <p:nvSpPr>
          <p:cNvPr id="14" name="Footer">
            <a:extLst>
              <a:ext uri="{FF2B5EF4-FFF2-40B4-BE49-F238E27FC236}">
                <a16:creationId xmlns:a16="http://schemas.microsoft.com/office/drawing/2014/main" id="{5CE8F005-2346-DD00-C074-A2523A605697}"/>
              </a:ext>
            </a:extLst>
          </p:cNvPr>
          <p:cNvSpPr txBox="1"/>
          <p:nvPr/>
        </p:nvSpPr>
        <p:spPr>
          <a:xfrm>
            <a:off x="350607" y="6452456"/>
            <a:ext cx="69858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Pole Attachment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F0B51-B660-AF2D-5D96-ED910010CA53}"/>
              </a:ext>
            </a:extLst>
          </p:cNvPr>
          <p:cNvSpPr txBox="1"/>
          <p:nvPr/>
        </p:nvSpPr>
        <p:spPr>
          <a:xfrm>
            <a:off x="11233981" y="5933269"/>
            <a:ext cx="65321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400" b="1">
                <a:solidFill>
                  <a:srgbClr val="2A6EC3"/>
                </a:solidFill>
                <a:latin typeface="Lato Black"/>
                <a:ea typeface="Lato Black"/>
                <a:cs typeface="Lato Black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5622C-62C0-7DAE-63FD-E8E0D43B04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2" b="5121"/>
          <a:stretch/>
        </p:blipFill>
        <p:spPr>
          <a:xfrm>
            <a:off x="9148645" y="-1161"/>
            <a:ext cx="3043360" cy="59359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58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352FB-AFF6-F06A-A2F5-525281EBF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">
            <a:extLst>
              <a:ext uri="{FF2B5EF4-FFF2-40B4-BE49-F238E27FC236}">
                <a16:creationId xmlns:a16="http://schemas.microsoft.com/office/drawing/2014/main" id="{9AB4F8DF-5727-EAEC-7861-A998B9C3F6BC}"/>
              </a:ext>
            </a:extLst>
          </p:cNvPr>
          <p:cNvSpPr txBox="1"/>
          <p:nvPr/>
        </p:nvSpPr>
        <p:spPr>
          <a:xfrm>
            <a:off x="350607" y="6452456"/>
            <a:ext cx="69858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Pole Attachment Problem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EB6020-D801-9FA4-C792-6EE2E93175C6}"/>
              </a:ext>
            </a:extLst>
          </p:cNvPr>
          <p:cNvSpPr txBox="1"/>
          <p:nvPr/>
        </p:nvSpPr>
        <p:spPr>
          <a:xfrm>
            <a:off x="11233981" y="5933269"/>
            <a:ext cx="65321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400" b="1">
                <a:solidFill>
                  <a:srgbClr val="2A6EC3"/>
                </a:solidFill>
                <a:latin typeface="Lato Black"/>
                <a:ea typeface="Lato Black"/>
                <a:cs typeface="Lato Black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03AC8-FA74-AA57-E470-7CA58A22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6" y="3106830"/>
            <a:ext cx="5136613" cy="2027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5E65F-02D0-B518-AA77-7C0089BAE0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69" t="47423" r="5411" b="14842"/>
          <a:stretch/>
        </p:blipFill>
        <p:spPr>
          <a:xfrm>
            <a:off x="350607" y="5134654"/>
            <a:ext cx="5879692" cy="939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80806F-8DC2-3EAC-D90A-C0BEBBB53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46" y="1427274"/>
            <a:ext cx="3850051" cy="16003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709A3C-3843-AC59-F86E-7753DFDC3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906" y="4899783"/>
            <a:ext cx="4925962" cy="1281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03E462-5EF5-557B-B647-5BD4F3B4C4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8184"/>
          <a:stretch/>
        </p:blipFill>
        <p:spPr>
          <a:xfrm>
            <a:off x="4357318" y="1264382"/>
            <a:ext cx="4257238" cy="1301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490BC-C8E3-9ACF-4DA7-3F6A0462B6E4}"/>
              </a:ext>
            </a:extLst>
          </p:cNvPr>
          <p:cNvSpPr txBox="1"/>
          <p:nvPr/>
        </p:nvSpPr>
        <p:spPr>
          <a:xfrm>
            <a:off x="2937266" y="177446"/>
            <a:ext cx="6586065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“Poles, as it turns out, seethe with operatic drama. They are creosote-soaked, 40-foot-high wooden battlegrounds.”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B27879-708C-6294-34C4-4E8A1813B452}"/>
              </a:ext>
            </a:extLst>
          </p:cNvPr>
          <p:cNvCxnSpPr>
            <a:cxnSpLocks/>
          </p:cNvCxnSpPr>
          <p:nvPr/>
        </p:nvCxnSpPr>
        <p:spPr>
          <a:xfrm>
            <a:off x="4867692" y="979656"/>
            <a:ext cx="2725212" cy="0"/>
          </a:xfrm>
          <a:prstGeom prst="line">
            <a:avLst/>
          </a:prstGeom>
          <a:ln>
            <a:solidFill>
              <a:srgbClr val="2A6EC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A13A8AD-79E4-6F59-41E0-BCEDABB6D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378" y="2160269"/>
            <a:ext cx="3274873" cy="8110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C9569-05B2-4172-4FF1-1F266B54B6D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9139"/>
          <a:stretch/>
        </p:blipFill>
        <p:spPr>
          <a:xfrm>
            <a:off x="1764969" y="2565779"/>
            <a:ext cx="6081331" cy="12032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EF8D68-D3C0-D475-9880-99A9AA7B0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5901" y="3102031"/>
            <a:ext cx="4103349" cy="16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">
            <a:extLst>
              <a:ext uri="{FF2B5EF4-FFF2-40B4-BE49-F238E27FC236}">
                <a16:creationId xmlns:a16="http://schemas.microsoft.com/office/drawing/2014/main" id="{5CE8F005-2346-DD00-C074-A2523A605697}"/>
              </a:ext>
            </a:extLst>
          </p:cNvPr>
          <p:cNvSpPr txBox="1"/>
          <p:nvPr/>
        </p:nvSpPr>
        <p:spPr>
          <a:xfrm>
            <a:off x="350607" y="6452456"/>
            <a:ext cx="698585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The Pole Attachment Problem</a:t>
            </a:r>
          </a:p>
        </p:txBody>
      </p:sp>
      <p:sp>
        <p:nvSpPr>
          <p:cNvPr id="2" name="page number">
            <a:extLst>
              <a:ext uri="{FF2B5EF4-FFF2-40B4-BE49-F238E27FC236}">
                <a16:creationId xmlns:a16="http://schemas.microsoft.com/office/drawing/2014/main" id="{89AE244F-7C93-3A8F-C92B-EBBEB7263A62}"/>
              </a:ext>
            </a:extLst>
          </p:cNvPr>
          <p:cNvSpPr txBox="1"/>
          <p:nvPr/>
        </p:nvSpPr>
        <p:spPr>
          <a:xfrm>
            <a:off x="11233981" y="5933269"/>
            <a:ext cx="6532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B7592949-A7DF-4847-9963-ECD738F1D809}" type="slidenum">
              <a:rPr lang="en-US" sz="1400" b="1" smtClean="0">
                <a:solidFill>
                  <a:srgbClr val="2A6EC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fld>
            <a:endParaRPr lang="en-US" sz="1400" b="1">
              <a:solidFill>
                <a:srgbClr val="2A6EC3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26" name="Picture 2" descr="An illustration shows a utility worker in a bucket lift repairing or inspecting power lines on a utility pole. The scene includes a two-story house with windows and a door, situated to the right of the utility pole. The background features rolling hills and a cloudy sky.">
            <a:extLst>
              <a:ext uri="{FF2B5EF4-FFF2-40B4-BE49-F238E27FC236}">
                <a16:creationId xmlns:a16="http://schemas.microsoft.com/office/drawing/2014/main" id="{C8834B17-74AF-B58F-B5CA-FE1EB4C1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757" y="1293108"/>
            <a:ext cx="3757652" cy="36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8942E29-555E-DA90-A1D5-B6F93BF437DA}"/>
              </a:ext>
            </a:extLst>
          </p:cNvPr>
          <p:cNvSpPr txBox="1"/>
          <p:nvPr/>
        </p:nvSpPr>
        <p:spPr>
          <a:xfrm>
            <a:off x="1499214" y="5091286"/>
            <a:ext cx="204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Application Process</a:t>
            </a:r>
          </a:p>
        </p:txBody>
      </p:sp>
      <p:pic>
        <p:nvPicPr>
          <p:cNvPr id="1027" name="Picture 3" descr="The image depicts a utility pole with multiple crossarms and insulators, supporting several wires. The wires are connected to icons representing different utilities and services: electricity (lightning bolt), television (TV screen), internet (Wi-Fi symbol), and telephone (rotary phone). The background features a simple landscape with green hills and a cloudy sky">
            <a:extLst>
              <a:ext uri="{FF2B5EF4-FFF2-40B4-BE49-F238E27FC236}">
                <a16:creationId xmlns:a16="http://schemas.microsoft.com/office/drawing/2014/main" id="{469A3A22-FFB0-02E7-6CF2-D226D9860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63" y="1291641"/>
            <a:ext cx="3752355" cy="36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illustration of a person standing next to a utility pole with power lines. The person is holding a clipboard and has a speech bubble with dollar signs ($$) above their head, indicating they are likely assessing costs or finances related to the utility pole. The background features rolling green hills and a pale sky with clouds and the sun partially visible.&quot;&#10;">
            <a:extLst>
              <a:ext uri="{FF2B5EF4-FFF2-40B4-BE49-F238E27FC236}">
                <a16:creationId xmlns:a16="http://schemas.microsoft.com/office/drawing/2014/main" id="{0D4EA098-6357-7DE5-D382-E451AA2AE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10" y="1297319"/>
            <a:ext cx="3655434" cy="370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1304D606-634D-C16D-002D-5B8399F6773F}"/>
              </a:ext>
            </a:extLst>
          </p:cNvPr>
          <p:cNvSpPr txBox="1"/>
          <p:nvPr/>
        </p:nvSpPr>
        <p:spPr>
          <a:xfrm>
            <a:off x="5047075" y="5091286"/>
            <a:ext cx="1937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Make-Ready Costs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A0657E06-27C6-64F3-8BA4-684FFB86304A}"/>
              </a:ext>
            </a:extLst>
          </p:cNvPr>
          <p:cNvSpPr txBox="1"/>
          <p:nvPr/>
        </p:nvSpPr>
        <p:spPr>
          <a:xfrm>
            <a:off x="9131818" y="5101556"/>
            <a:ext cx="136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Deployment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D36841-4F73-62B6-30FC-057F3CE779A8}"/>
              </a:ext>
            </a:extLst>
          </p:cNvPr>
          <p:cNvSpPr txBox="1"/>
          <p:nvPr/>
        </p:nvSpPr>
        <p:spPr>
          <a:xfrm>
            <a:off x="1104900" y="533400"/>
            <a:ext cx="517207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Lato Black"/>
                <a:ea typeface="Lato Black"/>
                <a:cs typeface="Lato Black"/>
              </a:rPr>
              <a:t>Pole Attachment Process</a:t>
            </a:r>
          </a:p>
        </p:txBody>
      </p:sp>
    </p:spTree>
    <p:extLst>
      <p:ext uri="{BB962C8B-B14F-4D97-AF65-F5344CB8AC3E}">
        <p14:creationId xmlns:p14="http://schemas.microsoft.com/office/powerpoint/2010/main" val="34006940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EC3FDBF6-6B07-815C-3138-08E17101E1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2501" y="820388"/>
            <a:ext cx="7688400" cy="9608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4572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6400" b="1" kern="700" spc="-25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kumimoji="0" lang="en-US" sz="2800" b="1" i="0" u="none" strike="noStrike" kern="700" cap="none" spc="-5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Findings</a:t>
            </a:r>
            <a:r>
              <a:rPr lang="en-US" sz="2800" spc="-50">
                <a:solidFill>
                  <a:schemeClr val="tx1"/>
                </a:solidFill>
              </a:rPr>
              <a:t> and Recommendations</a:t>
            </a:r>
            <a:endParaRPr kumimoji="0" lang="en-US" sz="2800" b="1" i="0" u="none" strike="noStrike" kern="700" cap="none" spc="-5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5" name="3rd column">
            <a:extLst>
              <a:ext uri="{FF2B5EF4-FFF2-40B4-BE49-F238E27FC236}">
                <a16:creationId xmlns:a16="http://schemas.microsoft.com/office/drawing/2014/main" id="{5477216A-986C-0DCB-AF08-F29C5E8B1374}"/>
              </a:ext>
            </a:extLst>
          </p:cNvPr>
          <p:cNvSpPr txBox="1"/>
          <p:nvPr/>
        </p:nvSpPr>
        <p:spPr>
          <a:xfrm>
            <a:off x="5853869" y="1531988"/>
            <a:ext cx="5868180" cy="462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5000"/>
              </a:lnSpc>
              <a:buClr>
                <a:srgbClr val="000000"/>
              </a:buClr>
              <a:buSzPts val="1100"/>
              <a:buFont typeface="Arial"/>
              <a:buChar char="•"/>
              <a:defRPr/>
            </a:pPr>
            <a:r>
              <a:rPr lang="en-US" sz="1600" i="0" u="none" strike="noStrike" cap="none">
                <a:latin typeface="Lato"/>
                <a:ea typeface="Lato"/>
                <a:cs typeface="Lato"/>
                <a:sym typeface="Proxima Nova"/>
              </a:rPr>
              <a:t>Increase access to </a:t>
            </a:r>
            <a:r>
              <a:rPr lang="en-US" sz="1600">
                <a:latin typeface="Lato"/>
                <a:ea typeface="Lato"/>
                <a:cs typeface="Lato"/>
                <a:sym typeface="Proxima Nova"/>
              </a:rPr>
              <a:t>standardized data about pole assets, costs, and timelines of attachment to enable public agencies to make funding and regulatory decisions.</a:t>
            </a:r>
            <a:endParaRPr lang="en-US" sz="1600"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14999"/>
              </a:lnSpc>
              <a:buClr>
                <a:srgbClr val="000000"/>
              </a:buClr>
              <a:buSzPts val="1100"/>
              <a:buFont typeface="Arial"/>
              <a:buChar char="•"/>
              <a:defRPr/>
            </a:pPr>
            <a:endParaRPr lang="en-US" sz="1600">
              <a:latin typeface="Lato"/>
              <a:ea typeface="Lato"/>
              <a:cs typeface="Lato"/>
              <a:sym typeface="Proxima Nova"/>
            </a:endParaRPr>
          </a:p>
          <a:p>
            <a:pPr marL="285750" indent="-285750">
              <a:lnSpc>
                <a:spcPct val="115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defRPr/>
            </a:pPr>
            <a:r>
              <a:rPr lang="en-US" sz="1600" i="0" u="none" strike="noStrike" cap="none">
                <a:latin typeface="Lato"/>
                <a:ea typeface="Lato"/>
                <a:cs typeface="Lato"/>
                <a:sym typeface="Proxima Nova"/>
              </a:rPr>
              <a:t>Create tools to digitize </a:t>
            </a:r>
            <a:r>
              <a:rPr lang="en-US" sz="1600">
                <a:latin typeface="Lato"/>
                <a:ea typeface="Lato"/>
                <a:cs typeface="Lato"/>
                <a:sym typeface="Proxima Nova"/>
              </a:rPr>
              <a:t>/ streamline</a:t>
            </a:r>
            <a:r>
              <a:rPr lang="en-US" sz="1600" i="0" u="none" strike="noStrike" cap="none">
                <a:latin typeface="Lato"/>
                <a:ea typeface="Lato"/>
                <a:cs typeface="Lato"/>
                <a:sym typeface="Proxima Nova"/>
              </a:rPr>
              <a:t> local permitting systems and build local capacity to handle the anticipated influx of</a:t>
            </a:r>
            <a:r>
              <a:rPr lang="en-US" sz="1600">
                <a:latin typeface="Lato"/>
                <a:ea typeface="Lato"/>
                <a:cs typeface="Lato"/>
                <a:sym typeface="Proxima Nova"/>
              </a:rPr>
              <a:t> </a:t>
            </a:r>
            <a:r>
              <a:rPr lang="en-US" sz="1600" i="0" u="none" strike="noStrike" cap="none">
                <a:latin typeface="Lato"/>
                <a:ea typeface="Lato"/>
                <a:cs typeface="Lato"/>
                <a:sym typeface="Proxima Nova"/>
              </a:rPr>
              <a:t>attachment requests and related permitting applications.</a:t>
            </a:r>
            <a:endParaRPr lang="en-US" sz="1600" i="0" u="none" strike="noStrike" cap="none"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14999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defRPr/>
            </a:pPr>
            <a:endParaRPr lang="en-US" sz="1600">
              <a:latin typeface="Lato"/>
              <a:ea typeface="Lato"/>
              <a:cs typeface="Lato"/>
              <a:sym typeface="Proxima Nov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sz="1600">
                <a:latin typeface="Lato"/>
                <a:ea typeface="Lato"/>
                <a:cs typeface="Lato"/>
                <a:sym typeface="Proxima Nova"/>
              </a:rPr>
              <a:t>Standardize and monitor pole attachment timelines, cost allocations, and other practices and create mechanisms to promptly resolve disputes.</a:t>
            </a:r>
            <a:endParaRPr lang="en-US" sz="1600"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14999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defRPr/>
            </a:pPr>
            <a:endParaRPr lang="en-US" sz="1600">
              <a:latin typeface="Lato"/>
              <a:ea typeface="Lato"/>
              <a:cs typeface="Lato"/>
              <a:sym typeface="Proxima Nov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i="0" u="none" strike="noStrike" cap="none">
                <a:latin typeface="Lato"/>
                <a:ea typeface="Lato"/>
                <a:cs typeface="Lato"/>
                <a:sym typeface="Proxima Nova"/>
              </a:rPr>
              <a:t>Ensure that pole–replacement programs and disaster mitigation funds promote increased standardization and transparency of the attachment process.</a:t>
            </a:r>
            <a:endParaRPr sz="1600" i="0" u="none" strike="noStrike" cap="none">
              <a:latin typeface="Lato"/>
              <a:ea typeface="Lato"/>
              <a:cs typeface="Lato"/>
            </a:endParaRPr>
          </a:p>
        </p:txBody>
      </p:sp>
      <p:sp>
        <p:nvSpPr>
          <p:cNvPr id="14" name="footer">
            <a:extLst>
              <a:ext uri="{FF2B5EF4-FFF2-40B4-BE49-F238E27FC236}">
                <a16:creationId xmlns:a16="http://schemas.microsoft.com/office/drawing/2014/main" id="{5CE8F005-2346-DD00-C074-A2523A605697}"/>
              </a:ext>
            </a:extLst>
          </p:cNvPr>
          <p:cNvSpPr txBox="1"/>
          <p:nvPr/>
        </p:nvSpPr>
        <p:spPr>
          <a:xfrm>
            <a:off x="350607" y="6452456"/>
            <a:ext cx="698585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Lato Black"/>
                <a:ea typeface="Lato Black"/>
                <a:cs typeface="Lato Black"/>
              </a:rPr>
              <a:t>The Pole Attachment Problem</a:t>
            </a:r>
            <a:endParaRPr lang="en-US" sz="1200" b="1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page number">
            <a:extLst>
              <a:ext uri="{FF2B5EF4-FFF2-40B4-BE49-F238E27FC236}">
                <a16:creationId xmlns:a16="http://schemas.microsoft.com/office/drawing/2014/main" id="{B03C02E9-8F12-2273-1362-65D5B2FCE117}"/>
              </a:ext>
            </a:extLst>
          </p:cNvPr>
          <p:cNvSpPr txBox="1"/>
          <p:nvPr/>
        </p:nvSpPr>
        <p:spPr>
          <a:xfrm>
            <a:off x="11233981" y="5933269"/>
            <a:ext cx="6532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2A6EC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</a:p>
        </p:txBody>
      </p:sp>
      <p:pic>
        <p:nvPicPr>
          <p:cNvPr id="4" name="Picture 3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0499C73C-0512-2629-3A8C-B5B4826DE0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81" r="-240" b="9844"/>
          <a:stretch/>
        </p:blipFill>
        <p:spPr>
          <a:xfrm>
            <a:off x="351365" y="2452687"/>
            <a:ext cx="4430203" cy="345014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8ADDB9-FC38-33EE-FD57-509819A8B4C0}"/>
              </a:ext>
            </a:extLst>
          </p:cNvPr>
          <p:cNvSpPr txBox="1"/>
          <p:nvPr/>
        </p:nvSpPr>
        <p:spPr>
          <a:xfrm>
            <a:off x="353483" y="1528233"/>
            <a:ext cx="52937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highlight>
                  <a:srgbClr val="FFFFFF"/>
                </a:highlight>
                <a:latin typeface="Lato"/>
                <a:ea typeface="Lato"/>
                <a:cs typeface="Lato"/>
              </a:rPr>
              <a:t>23 States and Washington, D.C., Manage Pole Attachments Separate From Federal Rules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2BB5A-161B-87B8-6925-3EFDE62457F4}"/>
              </a:ext>
            </a:extLst>
          </p:cNvPr>
          <p:cNvSpPr txBox="1"/>
          <p:nvPr/>
        </p:nvSpPr>
        <p:spPr>
          <a:xfrm>
            <a:off x="353483" y="2110317"/>
            <a:ext cx="51244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highlight>
                  <a:srgbClr val="FFFFFF"/>
                </a:highlight>
                <a:latin typeface="Lato"/>
                <a:ea typeface="Lato"/>
                <a:cs typeface="Lato"/>
              </a:rPr>
              <a:t>States by authority over pole attachments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4868B-6F49-6378-702A-7591C5DF9520}"/>
              </a:ext>
            </a:extLst>
          </p:cNvPr>
          <p:cNvSpPr txBox="1"/>
          <p:nvPr/>
        </p:nvSpPr>
        <p:spPr>
          <a:xfrm>
            <a:off x="353484" y="5856817"/>
            <a:ext cx="561128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latin typeface="Lato"/>
                <a:ea typeface="Lato"/>
                <a:cs typeface="Lato"/>
              </a:rPr>
              <a:t>Source: Federal Communications Commission, </a:t>
            </a:r>
            <a:r>
              <a:rPr lang="en-US" sz="800" i="1">
                <a:latin typeface="Lato"/>
                <a:ea typeface="Lato"/>
                <a:cs typeface="Lato"/>
              </a:rPr>
              <a:t>States That Have Certified That They Regulate Pole Attachments</a:t>
            </a:r>
            <a:r>
              <a:rPr lang="en-US" sz="800">
                <a:latin typeface="Lato"/>
                <a:ea typeface="Lato"/>
                <a:cs typeface="Lato"/>
              </a:rPr>
              <a:t>, June 13, 2022</a:t>
            </a:r>
          </a:p>
          <a:p>
            <a:r>
              <a:rPr lang="en-US" sz="800">
                <a:latin typeface="Lato"/>
                <a:ea typeface="Lato"/>
                <a:cs typeface="Lato"/>
              </a:rPr>
              <a:t>© 2025 The Pew Charitable Trust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DDE2D-7322-1E68-6045-CAAE5F2B42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154" t="61940" r="2760" b="27348"/>
          <a:stretch/>
        </p:blipFill>
        <p:spPr>
          <a:xfrm>
            <a:off x="10064146" y="367914"/>
            <a:ext cx="1160319" cy="11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0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1C7552-59C3-65B7-408D-75A7B803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" y="0"/>
            <a:ext cx="12185702" cy="6318249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37B5810B-99CA-4C87-B33D-70DD94CE40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46048" y="1115948"/>
            <a:ext cx="3293534" cy="1470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609585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2400" b="1" kern="1200" spc="-2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 dirty="0">
                <a:solidFill>
                  <a:srgbClr val="2A6EC3"/>
                </a:solidFill>
                <a:latin typeface="Lato Black"/>
                <a:ea typeface="Lato Black"/>
                <a:cs typeface="Lato Black"/>
              </a:rPr>
              <a:t>T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2A6EC3"/>
                </a:solidFill>
                <a:effectLst/>
                <a:uLnTx/>
                <a:uFillTx/>
                <a:latin typeface="Lato Black"/>
                <a:ea typeface="Lato Black"/>
                <a:cs typeface="Lato Black"/>
              </a:rPr>
              <a:t>hank you</a:t>
            </a:r>
            <a:r>
              <a:rPr lang="en-US" sz="4800" spc="-150" dirty="0">
                <a:solidFill>
                  <a:srgbClr val="2A6EC3"/>
                </a:solidFill>
                <a:latin typeface="Lato Black"/>
                <a:ea typeface="Lato Black"/>
                <a:cs typeface="Lato Black"/>
              </a:rPr>
              <a:t>!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</a:rPr>
              <a:t> </a:t>
            </a:r>
            <a:br>
              <a:rPr lang="en-US" sz="5850" b="1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kumimoji="0" lang="en-US" sz="3600" b="0" i="0" u="none" strike="noStrike" kern="1200" cap="none" spc="-150" normalizeH="0" baseline="0" noProof="0" dirty="0">
              <a:ln>
                <a:noFill/>
              </a:ln>
              <a:solidFill>
                <a:srgbClr val="2A6EC3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DB67E-0974-F0B2-7A30-AE0277CA630B}"/>
              </a:ext>
            </a:extLst>
          </p:cNvPr>
          <p:cNvSpPr txBox="1"/>
          <p:nvPr/>
        </p:nvSpPr>
        <p:spPr>
          <a:xfrm>
            <a:off x="3010402" y="2401307"/>
            <a:ext cx="616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2A6EC3"/>
                </a:solidFill>
                <a:latin typeface="Lato Black" panose="020F0A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Pew.org/poleattachments</a:t>
            </a:r>
            <a:endParaRPr lang="en-US" u="sng" dirty="0">
              <a:solidFill>
                <a:srgbClr val="2A6EC3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80141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ew-PPT-2023-Final  -  Read-Only" id="{1CE6223E-71A3-4D98-9ECE-DF1F22A84630}" vid="{2FEA63F0-73F9-46BB-867C-A65FB041B0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82bca51d-57e4-4b06-9e14-ec6e1e925780" ContentTypeId="0x010100C073D000FDD4074399B6B2E27F56FA35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rusts PowerPoint" ma:contentTypeID="0x010100C073D000FDD4074399B6B2E27F56FA35001A79A6BAD548ED458C7D40C65E17DA97" ma:contentTypeVersion="6" ma:contentTypeDescription="" ma:contentTypeScope="" ma:versionID="dcf66a829e5d2278ca1f2a9bd4a640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573E6-B319-419B-BE3D-4157EFAF78D6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65409C-805D-4259-ACEA-B9F6AEAD4C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0846F2-9A31-43BC-8A7B-B06D19834D0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342DB0C-F9CE-47F9-8155-18F79B372567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Pew-PPT-2023-Final</Template>
  <TotalTime>38</TotalTime>
  <Words>310</Words>
  <Application>Microsoft Office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Lato</vt:lpstr>
      <vt:lpstr>Lato Black</vt:lpstr>
      <vt:lpstr>7_Office Theme</vt:lpstr>
      <vt:lpstr>The Pole Attachment Problem  Jake Varn Broadband Access Initiative</vt:lpstr>
      <vt:lpstr>The Problem</vt:lpstr>
      <vt:lpstr>PowerPoint Presentation</vt:lpstr>
      <vt:lpstr>PowerPoint Presentation</vt:lpstr>
      <vt:lpstr>Findings and Recommendations</vt:lpstr>
      <vt:lpstr>Thank you!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Ali</dc:creator>
  <cp:lastModifiedBy>Jake Varn</cp:lastModifiedBy>
  <cp:revision>2</cp:revision>
  <dcterms:created xsi:type="dcterms:W3CDTF">2025-04-08T13:26:05Z</dcterms:created>
  <dcterms:modified xsi:type="dcterms:W3CDTF">2025-06-18T19:45:58Z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0x010100C073D000FDD4074399B6B2E27F56FA35001A79A6BAD548ED458C7D40C65E17DA97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</Properties>
</file>