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58000" cy="9144000"/>
  <p:embeddedFontLst>
    <p:embeddedFont>
      <p:font typeface="Play"/>
      <p:regular r:id="rId16"/>
      <p:bold r:id="rId17"/>
    </p:embeddedFont>
    <p:embeddedFont>
      <p:font typeface="Arial Black"/>
      <p:regular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9" roundtripDataSignature="AMtx7mjUyWPfCqMPTUdtLd2n2g5ztIML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Play-bold.fntdata"/><Relationship Id="rId16" Type="http://schemas.openxmlformats.org/officeDocument/2006/relationships/font" Target="fonts/Play-regular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ArialBlack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35" name="Google Shape;135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53c66158e0_0_15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" name="Google Shape;205;g353c66158e0_0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3" name="Google Shape;14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53c66158e0_0_1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0" name="Google Shape;150;g353c66158e0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617daf1840_0_15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g3617daf1840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617daf1840_0_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8" name="Google Shape;168;g3617daf1840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states have 90 days to submit FP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BoB bidding round - tech neutral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Rescind all prelim and provisional award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Climate labor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Lifeline low cost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Lack of specificity on non-deployment (cant run simultaneously)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Affordability - biggest issue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361bbc514e4_5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g361bbc514e4_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states have 90 days to submit FP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BoB bidding round - tech neutral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Rescind all prelim and provisional award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Climate labor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Lifeline low cost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3617daf1840_0_3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5" name="Google Shape;185;g3617daf1840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2" name="Google Shape;19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3617daf1840_0_2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9" name="Google Shape;199;g3617daf1840_0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3" name="Google Shape;73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617daf1840_0_172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94" name="Google Shape;94;g3617daf1840_0_172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95" name="Google Shape;95;g3617daf1840_0_172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617daf1840_0_176"/>
          <p:cNvSpPr txBox="1"/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/>
        </p:txBody>
      </p:sp>
      <p:sp>
        <p:nvSpPr>
          <p:cNvPr id="98" name="Google Shape;98;g3617daf1840_0_176"/>
          <p:cNvSpPr txBox="1"/>
          <p:nvPr>
            <p:ph idx="1" type="subTitle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99" name="Google Shape;99;g3617daf1840_0_176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617daf1840_0_180"/>
          <p:cNvSpPr txBox="1"/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02" name="Google Shape;102;g3617daf1840_0_180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617daf1840_0_183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105" name="Google Shape;105;g3617daf1840_0_183"/>
          <p:cNvSpPr txBox="1"/>
          <p:nvPr>
            <p:ph idx="1" type="body"/>
          </p:nvPr>
        </p:nvSpPr>
        <p:spPr>
          <a:xfrm>
            <a:off x="415600" y="1536633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492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06" name="Google Shape;106;g3617daf1840_0_183"/>
          <p:cNvSpPr txBox="1"/>
          <p:nvPr>
            <p:ph idx="2" type="body"/>
          </p:nvPr>
        </p:nvSpPr>
        <p:spPr>
          <a:xfrm>
            <a:off x="6443200" y="1536633"/>
            <a:ext cx="53331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492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07" name="Google Shape;107;g3617daf1840_0_183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617daf1840_0_188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110" name="Google Shape;110;g3617daf1840_0_188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617daf1840_0_191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113" name="Google Shape;113;g3617daf1840_0_191"/>
          <p:cNvSpPr txBox="1"/>
          <p:nvPr>
            <p:ph idx="1" type="body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114" name="Google Shape;114;g3617daf1840_0_191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617daf1840_0_195"/>
          <p:cNvSpPr txBox="1"/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7" name="Google Shape;117;g3617daf1840_0_195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Play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/>
            </a:lvl1pPr>
            <a:lvl2pPr indent="-3492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  <a:defRPr/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■"/>
              <a:defRPr/>
            </a:lvl3pPr>
            <a:lvl4pPr indent="-3492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  <a:defRPr/>
            </a:lvl4pPr>
            <a:lvl5pPr indent="-3492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  <a:defRPr/>
            </a:lvl5pPr>
            <a:lvl6pPr indent="-3492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■"/>
              <a:defRPr/>
            </a:lvl6pPr>
            <a:lvl7pPr indent="-3492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●"/>
              <a:defRPr/>
            </a:lvl7pPr>
            <a:lvl8pPr indent="-3492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○"/>
              <a:defRPr/>
            </a:lvl8pPr>
            <a:lvl9pPr indent="-3492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■"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617daf1840_0_198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g3617daf1840_0_198"/>
          <p:cNvSpPr txBox="1"/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121" name="Google Shape;121;g3617daf1840_0_198"/>
          <p:cNvSpPr txBox="1"/>
          <p:nvPr>
            <p:ph idx="1" type="subTitle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2" name="Google Shape;122;g3617daf1840_0_198"/>
          <p:cNvSpPr txBox="1"/>
          <p:nvPr>
            <p:ph idx="2" type="body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-3810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123" name="Google Shape;123;g3617daf1840_0_198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617daf1840_0_204"/>
          <p:cNvSpPr txBox="1"/>
          <p:nvPr>
            <p:ph idx="1" type="body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/>
        </p:txBody>
      </p:sp>
      <p:sp>
        <p:nvSpPr>
          <p:cNvPr id="126" name="Google Shape;126;g3617daf1840_0_204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617daf1840_0_207"/>
          <p:cNvSpPr txBox="1"/>
          <p:nvPr>
            <p:ph hasCustomPrompt="1" type="title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29" name="Google Shape;129;g3617daf1840_0_207"/>
          <p:cNvSpPr txBox="1"/>
          <p:nvPr>
            <p:ph idx="1" type="body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130" name="Google Shape;130;g3617daf1840_0_207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617daf1840_0_211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3" name="Google Shape;3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9" name="Google Shape;39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5" name="Google Shape;65;p1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6" name="Google Shape;66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617daf1840_0_168"/>
          <p:cNvSpPr txBox="1"/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b="0" i="0" sz="3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0" name="Google Shape;90;g3617daf1840_0_168"/>
          <p:cNvSpPr txBox="1"/>
          <p:nvPr>
            <p:ph idx="1" type="body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rmAutofit/>
          </a:bodyPr>
          <a:lstStyle>
            <a:lvl1pPr indent="-381000" lvl="0" marL="4572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9250" lvl="1" marL="9144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9250" lvl="2" marL="13716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9250" lvl="3" marL="18288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9250" lvl="4" marL="22860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9250" lvl="5" marL="27432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9250" lvl="6" marL="32004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9250" lvl="7" marL="36576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9250" lvl="8" marL="411480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b="0" i="0" sz="19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g3617daf1840_0_168"/>
          <p:cNvSpPr txBox="1"/>
          <p:nvPr>
            <p:ph idx="12" type="sldNum"/>
          </p:nvPr>
        </p:nvSpPr>
        <p:spPr>
          <a:xfrm>
            <a:off x="11296611" y="6217623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1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49" y="578990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"/>
          <p:cNvSpPr txBox="1"/>
          <p:nvPr/>
        </p:nvSpPr>
        <p:spPr>
          <a:xfrm>
            <a:off x="1737425" y="3452675"/>
            <a:ext cx="8717100" cy="12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600" u="none" cap="none" strike="noStrike">
                <a:solidFill>
                  <a:srgbClr val="999999"/>
                </a:solidFill>
                <a:latin typeface="Arial Black"/>
                <a:ea typeface="Arial Black"/>
                <a:cs typeface="Arial Black"/>
                <a:sym typeface="Arial Black"/>
              </a:rPr>
              <a:t>First Friday of Every Month</a:t>
            </a:r>
            <a:endParaRPr b="1" i="0" sz="2600" u="none" cap="none" strike="noStrike">
              <a:solidFill>
                <a:srgbClr val="999999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400" u="none" cap="none" strike="noStrike">
                <a:solidFill>
                  <a:srgbClr val="999999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endParaRPr b="1" i="0" sz="400" u="none" cap="none" strike="noStrike">
              <a:solidFill>
                <a:srgbClr val="999999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b="1" i="0" lang="en-US" sz="2600" u="none" cap="none" strike="noStrike">
                <a:solidFill>
                  <a:srgbClr val="999999"/>
                </a:solidFill>
                <a:latin typeface="Arial Black"/>
                <a:ea typeface="Arial Black"/>
                <a:cs typeface="Arial Black"/>
                <a:sym typeface="Arial Black"/>
              </a:rPr>
              <a:t>4:00 ET / 3:00 CT / 2:00 MT / 1:00 PT</a:t>
            </a:r>
            <a:endParaRPr b="1" i="0" sz="2600" u="none" cap="none" strike="noStrike">
              <a:solidFill>
                <a:srgbClr val="999999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39" name="Google Shape;139;p1"/>
          <p:cNvSpPr txBox="1"/>
          <p:nvPr/>
        </p:nvSpPr>
        <p:spPr>
          <a:xfrm>
            <a:off x="-335850" y="1784975"/>
            <a:ext cx="12863700" cy="17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en-US" sz="5400" u="none" cap="none" strike="noStrike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State Connections</a:t>
            </a:r>
            <a:br>
              <a:rPr b="1" i="0" lang="en-US" sz="4400" u="none" cap="none" strike="noStrike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endParaRPr b="1" i="0" sz="100" u="none" cap="none" strike="noStrike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700" u="none" cap="none" strike="noStrike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The broadband working group for state legislators</a:t>
            </a:r>
            <a:endParaRPr b="1" i="0" sz="2700" u="none" cap="none" strike="noStrike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3180150" y="5271775"/>
            <a:ext cx="58317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Black"/>
              <a:buNone/>
            </a:pPr>
            <a:r>
              <a:rPr b="1" i="1" lang="en-US" sz="28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WE WILL BEGIN SHORTLY!</a:t>
            </a:r>
            <a:endParaRPr b="1" i="1" sz="28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Google Shape;207;g353c66158e0_0_154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49" y="578990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g353c66158e0_0_154"/>
          <p:cNvSpPr txBox="1"/>
          <p:nvPr>
            <p:ph type="title"/>
          </p:nvPr>
        </p:nvSpPr>
        <p:spPr>
          <a:xfrm>
            <a:off x="838200" y="467775"/>
            <a:ext cx="1083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 sz="3700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Contact Information</a:t>
            </a:r>
            <a:endParaRPr b="1" sz="3700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i="1" lang="en-US" sz="1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1900">
              <a:solidFill>
                <a:srgbClr val="88888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09" name="Google Shape;209;g353c66158e0_0_154"/>
          <p:cNvSpPr txBox="1"/>
          <p:nvPr>
            <p:ph idx="1" type="body"/>
          </p:nvPr>
        </p:nvSpPr>
        <p:spPr>
          <a:xfrm>
            <a:off x="838200" y="1716825"/>
            <a:ext cx="11238600" cy="50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600">
                <a:solidFill>
                  <a:srgbClr val="595959"/>
                </a:solidFill>
                <a:highlight>
                  <a:schemeClr val="lt1"/>
                </a:highlight>
              </a:rPr>
              <a:t>Janie Dunning</a:t>
            </a:r>
            <a:endParaRPr b="1" sz="26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600">
                <a:solidFill>
                  <a:srgbClr val="595959"/>
                </a:solidFill>
                <a:highlight>
                  <a:schemeClr val="lt1"/>
                </a:highlight>
              </a:rPr>
              <a:t>janiedunning@hotmail.com</a:t>
            </a:r>
            <a:endParaRPr sz="26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600">
                <a:solidFill>
                  <a:srgbClr val="595959"/>
                </a:solidFill>
                <a:highlight>
                  <a:schemeClr val="lt1"/>
                </a:highlight>
              </a:rPr>
              <a:t>(573) 289-4277</a:t>
            </a:r>
            <a:endParaRPr sz="26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6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600">
                <a:solidFill>
                  <a:srgbClr val="595959"/>
                </a:solidFill>
                <a:highlight>
                  <a:schemeClr val="lt1"/>
                </a:highlight>
              </a:rPr>
              <a:t>Drew Garner</a:t>
            </a:r>
            <a:endParaRPr b="1" sz="26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600">
                <a:solidFill>
                  <a:srgbClr val="595959"/>
                </a:solidFill>
                <a:highlight>
                  <a:schemeClr val="lt1"/>
                </a:highlight>
              </a:rPr>
              <a:t>dgarner@benton.org</a:t>
            </a:r>
            <a:endParaRPr sz="26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600">
                <a:solidFill>
                  <a:srgbClr val="595959"/>
                </a:solidFill>
                <a:highlight>
                  <a:schemeClr val="lt1"/>
                </a:highlight>
              </a:rPr>
              <a:t>(314) 803-7187</a:t>
            </a:r>
            <a:endParaRPr sz="26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600">
              <a:solidFill>
                <a:srgbClr val="595959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49" y="578990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"/>
          <p:cNvSpPr txBox="1"/>
          <p:nvPr>
            <p:ph idx="1" type="body"/>
          </p:nvPr>
        </p:nvSpPr>
        <p:spPr>
          <a:xfrm>
            <a:off x="838200" y="1488225"/>
            <a:ext cx="11238600" cy="50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3000">
                <a:solidFill>
                  <a:srgbClr val="595959"/>
                </a:solidFill>
              </a:rPr>
              <a:t>Federal News — Busy Week!</a:t>
            </a:r>
            <a:endParaRPr sz="3000"/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Char char="•"/>
            </a:pPr>
            <a:r>
              <a:rPr lang="en-US" sz="2300">
                <a:solidFill>
                  <a:srgbClr val="595959"/>
                </a:solidFill>
                <a:highlight>
                  <a:schemeClr val="lt1"/>
                </a:highlight>
              </a:rPr>
              <a:t>Digital Equity Grants Termination</a:t>
            </a:r>
            <a:endParaRPr sz="23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Char char="•"/>
            </a:pPr>
            <a:r>
              <a:rPr lang="en-US" sz="2300">
                <a:solidFill>
                  <a:srgbClr val="595959"/>
                </a:solidFill>
                <a:highlight>
                  <a:schemeClr val="lt1"/>
                </a:highlight>
              </a:rPr>
              <a:t>New BEAD Broadband Infrastructure Guidance</a:t>
            </a:r>
            <a:endParaRPr sz="23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Char char="•"/>
            </a:pPr>
            <a:r>
              <a:rPr lang="en-US" sz="2300">
                <a:solidFill>
                  <a:srgbClr val="595959"/>
                </a:solidFill>
                <a:highlight>
                  <a:schemeClr val="lt1"/>
                </a:highlight>
              </a:rPr>
              <a:t>FCC loses two commissioners. Down to 1-1.</a:t>
            </a:r>
            <a:br>
              <a:rPr lang="en-US" sz="2300">
                <a:solidFill>
                  <a:srgbClr val="595959"/>
                </a:solidFill>
                <a:highlight>
                  <a:schemeClr val="lt1"/>
                </a:highlight>
              </a:rPr>
            </a:br>
            <a:endParaRPr sz="17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3000">
                <a:solidFill>
                  <a:srgbClr val="595959"/>
                </a:solidFill>
              </a:rPr>
              <a:t>Poles Attachment Policy</a:t>
            </a:r>
            <a:endParaRPr sz="23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Char char="•"/>
            </a:pPr>
            <a:r>
              <a:rPr lang="en-US" sz="2300">
                <a:solidFill>
                  <a:srgbClr val="595959"/>
                </a:solidFill>
                <a:highlight>
                  <a:schemeClr val="lt1"/>
                </a:highlight>
              </a:rPr>
              <a:t>Pole attachment overview (Jake Varn, Pew)</a:t>
            </a:r>
            <a:endParaRPr sz="23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746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Char char="•"/>
            </a:pPr>
            <a:r>
              <a:rPr lang="en-US" sz="2300">
                <a:solidFill>
                  <a:srgbClr val="595959"/>
                </a:solidFill>
                <a:highlight>
                  <a:schemeClr val="lt1"/>
                </a:highlight>
              </a:rPr>
              <a:t>Enhancing the Pole Attachment Processes in Indiana (Sen. Andy Zay, IN-17)</a:t>
            </a:r>
            <a:endParaRPr sz="23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solidFill>
                  <a:srgbClr val="595959"/>
                </a:solidFill>
              </a:rPr>
              <a:t>Special Session on BEAD?</a:t>
            </a:r>
            <a:endParaRPr sz="2300">
              <a:highlight>
                <a:schemeClr val="lt1"/>
              </a:highlight>
            </a:endParaRPr>
          </a:p>
        </p:txBody>
      </p:sp>
      <p:sp>
        <p:nvSpPr>
          <p:cNvPr id="147" name="Google Shape;147;p2"/>
          <p:cNvSpPr txBox="1"/>
          <p:nvPr>
            <p:ph type="title"/>
          </p:nvPr>
        </p:nvSpPr>
        <p:spPr>
          <a:xfrm>
            <a:off x="838200" y="4677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 sz="3700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Agenda</a:t>
            </a:r>
            <a:endParaRPr b="1" sz="3700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i="1" lang="en-US" sz="1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1900">
              <a:solidFill>
                <a:srgbClr val="88888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g353c66158e0_0_129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49" y="578990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g353c66158e0_0_129"/>
          <p:cNvSpPr txBox="1"/>
          <p:nvPr>
            <p:ph idx="1" type="body"/>
          </p:nvPr>
        </p:nvSpPr>
        <p:spPr>
          <a:xfrm>
            <a:off x="838200" y="1488225"/>
            <a:ext cx="10118100" cy="50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 sz="2700">
                <a:solidFill>
                  <a:srgbClr val="595959"/>
                </a:solidFill>
              </a:rPr>
              <a:t>Digital Equity Grants ($2.75b) Terminated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•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Grants cancelled by executive action on May 8th.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•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States to lose millions for devices, cybersecurity, workforce, etc.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•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Nonprofits and municipalities hit too.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700">
                <a:solidFill>
                  <a:srgbClr val="595959"/>
                </a:solidFill>
              </a:rPr>
              <a:t>Response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•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Termination likely illegal. DEA is the law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•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Vermont Attorney General filing lawsuit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ᐧ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Other states considering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ᐧ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States must join suit to get relief (?)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•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Threat of Congressional rescissions</a:t>
            </a:r>
            <a:endParaRPr b="1" sz="2700">
              <a:solidFill>
                <a:srgbClr val="595959"/>
              </a:solidFill>
            </a:endParaRPr>
          </a:p>
        </p:txBody>
      </p:sp>
      <p:sp>
        <p:nvSpPr>
          <p:cNvPr id="154" name="Google Shape;154;g353c66158e0_0_129"/>
          <p:cNvSpPr txBox="1"/>
          <p:nvPr>
            <p:ph type="title"/>
          </p:nvPr>
        </p:nvSpPr>
        <p:spPr>
          <a:xfrm>
            <a:off x="838200" y="4677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 sz="3700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Federal News</a:t>
            </a:r>
            <a:endParaRPr b="1" sz="3700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i="1" lang="en-US" sz="1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1900">
              <a:solidFill>
                <a:srgbClr val="88888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55" name="Google Shape;155;g353c66158e0_0_129"/>
          <p:cNvSpPr/>
          <p:nvPr/>
        </p:nvSpPr>
        <p:spPr>
          <a:xfrm>
            <a:off x="6453150" y="2919875"/>
            <a:ext cx="5373600" cy="2679000"/>
          </a:xfrm>
          <a:prstGeom prst="roundRect">
            <a:avLst>
              <a:gd fmla="val 16667" name="adj"/>
            </a:avLst>
          </a:prstGeom>
          <a:gradFill>
            <a:gsLst>
              <a:gs pos="0">
                <a:schemeClr val="lt1"/>
              </a:gs>
              <a:gs pos="68000">
                <a:schemeClr val="lt1"/>
              </a:gs>
              <a:gs pos="100000">
                <a:srgbClr val="FFFFFF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353c66158e0_0_129"/>
          <p:cNvSpPr txBox="1"/>
          <p:nvPr/>
        </p:nvSpPr>
        <p:spPr>
          <a:xfrm>
            <a:off x="6956150" y="3146400"/>
            <a:ext cx="4576200" cy="21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i="1" lang="en-US" sz="2100">
                <a:solidFill>
                  <a:srgbClr val="CC0000"/>
                </a:solidFill>
                <a:highlight>
                  <a:schemeClr val="lt1"/>
                </a:highlight>
              </a:rPr>
              <a:t>“All Digital Equity Competitive and Digital Equity Capacity grant awards have been terminated, except for grants to Native Entities, which are pending further legal review.”</a:t>
            </a:r>
            <a:endParaRPr b="0" i="1" sz="2100" u="none" cap="none" strike="noStrike">
              <a:solidFill>
                <a:srgbClr val="CC0000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i="1" lang="en-US" sz="2100">
                <a:solidFill>
                  <a:srgbClr val="CC0000"/>
                </a:solidFill>
                <a:highlight>
                  <a:schemeClr val="lt1"/>
                </a:highlight>
              </a:rPr>
              <a:t>-NTIA Notice</a:t>
            </a:r>
            <a:endParaRPr i="1" sz="2100">
              <a:solidFill>
                <a:srgbClr val="CC0000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g3617daf1840_0_157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49" y="578990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g3617daf1840_0_157"/>
          <p:cNvSpPr txBox="1"/>
          <p:nvPr>
            <p:ph idx="1" type="body"/>
          </p:nvPr>
        </p:nvSpPr>
        <p:spPr>
          <a:xfrm>
            <a:off x="838200" y="1564425"/>
            <a:ext cx="6375300" cy="50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1" lang="en-US" sz="2700"/>
              <a:t>Best Defense: Attorneys General</a:t>
            </a:r>
            <a:endParaRPr sz="2000"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</a:pPr>
            <a:r>
              <a:rPr lang="en-US" sz="2000">
                <a:highlight>
                  <a:schemeClr val="lt1"/>
                </a:highlight>
              </a:rPr>
              <a:t>Consider sending letter to your attorney general</a:t>
            </a:r>
            <a:endParaRPr sz="2000"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highlight>
                  <a:schemeClr val="lt1"/>
                </a:highlight>
              </a:rPr>
              <a:t>It’s likely that only states that sue will get relief</a:t>
            </a:r>
            <a:endParaRPr sz="2000"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highlight>
                  <a:schemeClr val="lt1"/>
                </a:highlight>
              </a:rPr>
              <a:t>Vermont (and many others) are already moving forward.</a:t>
            </a:r>
            <a:endParaRPr sz="2000"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26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US" sz="2700"/>
              <a:t>We Can Help</a:t>
            </a:r>
            <a:endParaRPr sz="2000"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highlight>
                  <a:schemeClr val="lt1"/>
                </a:highlight>
              </a:rPr>
              <a:t>Easy to use template letter</a:t>
            </a:r>
            <a:endParaRPr sz="2000"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000">
                <a:highlight>
                  <a:schemeClr val="lt1"/>
                </a:highlight>
              </a:rPr>
              <a:t>We can help you fill it in</a:t>
            </a:r>
            <a:br>
              <a:rPr lang="en-US" sz="2000">
                <a:highlight>
                  <a:schemeClr val="lt1"/>
                </a:highlight>
              </a:rPr>
            </a:br>
            <a:endParaRPr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/>
              <a:t>Email: </a:t>
            </a:r>
            <a:r>
              <a:rPr lang="en-US" sz="2600"/>
              <a:t>dgarner@benton.org</a:t>
            </a:r>
            <a:endParaRPr sz="1900">
              <a:highlight>
                <a:schemeClr val="lt1"/>
              </a:highlight>
            </a:endParaRPr>
          </a:p>
        </p:txBody>
      </p:sp>
      <p:pic>
        <p:nvPicPr>
          <p:cNvPr id="163" name="Google Shape;163;g3617daf1840_0_157" title="Screenshot 2025-06-06 at 11.28.44 AM.png"/>
          <p:cNvPicPr preferRelativeResize="0"/>
          <p:nvPr/>
        </p:nvPicPr>
        <p:blipFill rotWithShape="1">
          <a:blip r:embed="rId4">
            <a:alphaModFix/>
          </a:blip>
          <a:srcRect b="49" l="612" r="622" t="-50"/>
          <a:stretch/>
        </p:blipFill>
        <p:spPr>
          <a:xfrm rot="373267">
            <a:off x="8029225" y="1426477"/>
            <a:ext cx="3295947" cy="4297005"/>
          </a:xfrm>
          <a:prstGeom prst="rect">
            <a:avLst/>
          </a:prstGeom>
          <a:noFill/>
          <a:ln>
            <a:noFill/>
          </a:ln>
          <a:effectLst>
            <a:outerShdw blurRad="128588" rotWithShape="0" algn="bl" dir="1620000" dist="38100">
              <a:srgbClr val="000000">
                <a:alpha val="50000"/>
              </a:srgbClr>
            </a:outerShdw>
          </a:effectLst>
        </p:spPr>
      </p:pic>
      <p:sp>
        <p:nvSpPr>
          <p:cNvPr id="164" name="Google Shape;164;g3617daf1840_0_157"/>
          <p:cNvSpPr txBox="1"/>
          <p:nvPr>
            <p:ph type="title"/>
          </p:nvPr>
        </p:nvSpPr>
        <p:spPr>
          <a:xfrm>
            <a:off x="-10026225" y="-5445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Template Letter to State AGs</a:t>
            </a:r>
            <a:endParaRPr b="1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i="1" lang="en-US" sz="1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1900">
              <a:solidFill>
                <a:srgbClr val="88888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65" name="Google Shape;165;g3617daf1840_0_157"/>
          <p:cNvSpPr txBox="1"/>
          <p:nvPr>
            <p:ph type="title"/>
          </p:nvPr>
        </p:nvSpPr>
        <p:spPr>
          <a:xfrm>
            <a:off x="838200" y="4677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Digital Equity Letter</a:t>
            </a:r>
            <a:endParaRPr b="1" sz="3700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i="1" lang="en-US" sz="1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1900">
              <a:solidFill>
                <a:srgbClr val="88888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g3617daf1840_0_29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49" y="578990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g3617daf1840_0_29"/>
          <p:cNvSpPr txBox="1"/>
          <p:nvPr>
            <p:ph idx="1" type="body"/>
          </p:nvPr>
        </p:nvSpPr>
        <p:spPr>
          <a:xfrm>
            <a:off x="838200" y="1488225"/>
            <a:ext cx="7230000" cy="50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2700">
                <a:solidFill>
                  <a:srgbClr val="595959"/>
                </a:solidFill>
                <a:highlight>
                  <a:schemeClr val="lt1"/>
                </a:highlight>
              </a:rPr>
              <a:t>Changes</a:t>
            </a:r>
            <a:endParaRPr b="1" sz="27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•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Update maps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•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Rerun grant program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ᐧ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All locations available, ISPs reapply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ᐧ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Technology “agnostic”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ᐧ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States determine “priority projects”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ᐧ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Lowest bidder wins (within 15%)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•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States submit results within 90 days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•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NTIA respond within 90 days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•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Distribute money by end of year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•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Other changes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ᐧ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Affordability removed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ᐧ"/>
            </a:pPr>
            <a:r>
              <a:rPr lang="en-US" sz="2000">
                <a:solidFill>
                  <a:srgbClr val="595959"/>
                </a:solidFill>
                <a:highlight>
                  <a:schemeClr val="lt1"/>
                </a:highlight>
              </a:rPr>
              <a:t>Non-deployment/adoption tabled</a:t>
            </a:r>
            <a:endParaRPr sz="2000">
              <a:solidFill>
                <a:srgbClr val="595959"/>
              </a:solidFill>
              <a:highlight>
                <a:schemeClr val="lt1"/>
              </a:highlight>
            </a:endParaRPr>
          </a:p>
        </p:txBody>
      </p:sp>
      <p:sp>
        <p:nvSpPr>
          <p:cNvPr id="172" name="Google Shape;172;g3617daf1840_0_29"/>
          <p:cNvSpPr txBox="1"/>
          <p:nvPr>
            <p:ph type="title"/>
          </p:nvPr>
        </p:nvSpPr>
        <p:spPr>
          <a:xfrm>
            <a:off x="838200" y="4677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 sz="3700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BEAD Changes = Major Disruption</a:t>
            </a:r>
            <a:endParaRPr b="1" sz="3700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i="1" lang="en-US" sz="1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1900">
              <a:solidFill>
                <a:srgbClr val="88888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73" name="Google Shape;173;g3617daf1840_0_29"/>
          <p:cNvSpPr/>
          <p:nvPr/>
        </p:nvSpPr>
        <p:spPr>
          <a:xfrm>
            <a:off x="7136550" y="1570325"/>
            <a:ext cx="4722000" cy="2844900"/>
          </a:xfrm>
          <a:prstGeom prst="roundRect">
            <a:avLst>
              <a:gd fmla="val 16667" name="adj"/>
            </a:avLst>
          </a:prstGeom>
          <a:gradFill>
            <a:gsLst>
              <a:gs pos="0">
                <a:schemeClr val="lt1"/>
              </a:gs>
              <a:gs pos="68000">
                <a:schemeClr val="lt1"/>
              </a:gs>
              <a:gs pos="100000">
                <a:srgbClr val="FFFFFF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g3617daf1840_0_29"/>
          <p:cNvSpPr txBox="1"/>
          <p:nvPr/>
        </p:nvSpPr>
        <p:spPr>
          <a:xfrm>
            <a:off x="7537950" y="1858200"/>
            <a:ext cx="4146600" cy="215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i="1" lang="en-US" sz="2100">
                <a:solidFill>
                  <a:srgbClr val="CC0000"/>
                </a:solidFill>
                <a:highlight>
                  <a:schemeClr val="lt1"/>
                </a:highlight>
              </a:rPr>
              <a:t>“What we’ve asked all the states to do is rebid just with reasonable technology, and then we’ll get the money out the door in the calendar year 2025.”</a:t>
            </a:r>
            <a:endParaRPr i="1" sz="2100">
              <a:solidFill>
                <a:srgbClr val="CC0000"/>
              </a:solidFill>
              <a:highlight>
                <a:schemeClr val="lt1"/>
              </a:highlight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i="1" lang="en-US" sz="2100">
                <a:solidFill>
                  <a:srgbClr val="CC0000"/>
                </a:solidFill>
                <a:highlight>
                  <a:schemeClr val="lt1"/>
                </a:highlight>
              </a:rPr>
              <a:t>-Sec. Lutnick</a:t>
            </a:r>
            <a:endParaRPr i="1" sz="2100">
              <a:solidFill>
                <a:srgbClr val="CC0000"/>
              </a:solidFill>
              <a:highlight>
                <a:schemeClr val="lt1"/>
              </a:highlight>
            </a:endParaRPr>
          </a:p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i="1" sz="2100">
              <a:solidFill>
                <a:srgbClr val="CC0000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g361bbc514e4_5_0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49" y="578990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g361bbc514e4_5_0"/>
          <p:cNvSpPr/>
          <p:nvPr/>
        </p:nvSpPr>
        <p:spPr>
          <a:xfrm>
            <a:off x="7136550" y="1570325"/>
            <a:ext cx="4722000" cy="2844900"/>
          </a:xfrm>
          <a:prstGeom prst="roundRect">
            <a:avLst>
              <a:gd fmla="val 16667" name="adj"/>
            </a:avLst>
          </a:prstGeom>
          <a:gradFill>
            <a:gsLst>
              <a:gs pos="0">
                <a:schemeClr val="lt1"/>
              </a:gs>
              <a:gs pos="68000">
                <a:schemeClr val="lt1"/>
              </a:gs>
              <a:gs pos="100000">
                <a:srgbClr val="FFFFFF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g361bbc514e4_5_0"/>
          <p:cNvSpPr txBox="1"/>
          <p:nvPr/>
        </p:nvSpPr>
        <p:spPr>
          <a:xfrm>
            <a:off x="838200" y="1722725"/>
            <a:ext cx="10846500" cy="41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b="1" lang="en-US" sz="2700">
                <a:solidFill>
                  <a:srgbClr val="595959"/>
                </a:solidFill>
              </a:rPr>
              <a:t>The new BEAD guidance…</a:t>
            </a:r>
            <a:endParaRPr sz="2100">
              <a:solidFill>
                <a:srgbClr val="CC0000"/>
              </a:solidFill>
              <a:highlight>
                <a:schemeClr val="lt1"/>
              </a:highlight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100"/>
              <a:buChar char="•"/>
            </a:pPr>
            <a:r>
              <a:rPr lang="en-US" sz="2100">
                <a:solidFill>
                  <a:srgbClr val="595959"/>
                </a:solidFill>
                <a:highlight>
                  <a:schemeClr val="lt1"/>
                </a:highlight>
              </a:rPr>
              <a:t>Rescinds prior approved final proposals for Louisiana, Nevada, and Delaware;</a:t>
            </a:r>
            <a:endParaRPr sz="21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100"/>
              <a:buChar char="•"/>
            </a:pPr>
            <a:r>
              <a:rPr lang="en-US" sz="2100">
                <a:solidFill>
                  <a:srgbClr val="595959"/>
                </a:solidFill>
                <a:highlight>
                  <a:schemeClr val="lt1"/>
                </a:highlight>
              </a:rPr>
              <a:t>Doesn’t respect any of the progress made in dozens of other states, or the hundreds of millions in taxpayer and private funds already expended</a:t>
            </a:r>
            <a:endParaRPr sz="21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100"/>
              <a:buChar char="•"/>
            </a:pPr>
            <a:r>
              <a:rPr lang="en-US" sz="2100">
                <a:solidFill>
                  <a:srgbClr val="595959"/>
                </a:solidFill>
                <a:highlight>
                  <a:schemeClr val="lt1"/>
                </a:highlight>
              </a:rPr>
              <a:t>Requires a new subgrantee selection round for everyone at new taxpayer expense</a:t>
            </a:r>
            <a:endParaRPr sz="21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100"/>
              <a:buChar char="•"/>
            </a:pPr>
            <a:r>
              <a:rPr lang="en-US" sz="2100">
                <a:solidFill>
                  <a:srgbClr val="595959"/>
                </a:solidFill>
                <a:highlight>
                  <a:schemeClr val="lt1"/>
                </a:highlight>
              </a:rPr>
              <a:t>Requires a quasi-challenge for unlicensed fixed wireless which will be a colossal mess </a:t>
            </a:r>
            <a:endParaRPr sz="21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100"/>
              <a:buChar char="•"/>
            </a:pPr>
            <a:r>
              <a:rPr lang="en-US" sz="2100">
                <a:solidFill>
                  <a:srgbClr val="595959"/>
                </a:solidFill>
                <a:highlight>
                  <a:schemeClr val="lt1"/>
                </a:highlight>
              </a:rPr>
              <a:t>Requires least cost everywhere, for all tech, which will dramatically reduce fiber and fixed wireless connections relative to satellite connections</a:t>
            </a:r>
            <a:endParaRPr sz="21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619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100"/>
              <a:buChar char="•"/>
            </a:pPr>
            <a:r>
              <a:rPr lang="en-US" sz="2100">
                <a:solidFill>
                  <a:srgbClr val="595959"/>
                </a:solidFill>
                <a:highlight>
                  <a:schemeClr val="lt1"/>
                </a:highlight>
              </a:rPr>
              <a:t>Rescinds all </a:t>
            </a:r>
            <a:r>
              <a:rPr lang="en-US" sz="2100">
                <a:solidFill>
                  <a:srgbClr val="595959"/>
                </a:solidFill>
                <a:highlight>
                  <a:schemeClr val="lt1"/>
                </a:highlight>
              </a:rPr>
              <a:t>non deployment</a:t>
            </a:r>
            <a:r>
              <a:rPr lang="en-US" sz="2100">
                <a:solidFill>
                  <a:srgbClr val="595959"/>
                </a:solidFill>
                <a:highlight>
                  <a:schemeClr val="lt1"/>
                </a:highlight>
              </a:rPr>
              <a:t> awards, including workforce spending already approved in IPs and won’t reimburse for that</a:t>
            </a:r>
            <a:endParaRPr sz="21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000"/>
              <a:buChar char="•"/>
            </a:pPr>
            <a:r>
              <a:rPr lang="en-US" sz="2100">
                <a:solidFill>
                  <a:srgbClr val="595959"/>
                </a:solidFill>
                <a:highlight>
                  <a:schemeClr val="lt1"/>
                </a:highlight>
              </a:rPr>
              <a:t>Requires every state submit a new IP within 30 days.</a:t>
            </a:r>
            <a:r>
              <a:rPr lang="en-US" sz="2200">
                <a:solidFill>
                  <a:srgbClr val="CC0000"/>
                </a:solidFill>
                <a:highlight>
                  <a:schemeClr val="lt1"/>
                </a:highlight>
              </a:rPr>
              <a:t> </a:t>
            </a:r>
            <a:endParaRPr sz="2200">
              <a:solidFill>
                <a:srgbClr val="CC0000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i="1" sz="2100">
              <a:solidFill>
                <a:srgbClr val="CC0000"/>
              </a:solidFill>
              <a:highlight>
                <a:schemeClr val="lt1"/>
              </a:highlight>
            </a:endParaRPr>
          </a:p>
          <a:p>
            <a:pPr indent="0" lvl="0" marL="0" marR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t/>
            </a:r>
            <a:endParaRPr i="1" sz="2100">
              <a:solidFill>
                <a:srgbClr val="CC0000"/>
              </a:solidFill>
              <a:highlight>
                <a:schemeClr val="lt1"/>
              </a:highlight>
            </a:endParaRPr>
          </a:p>
        </p:txBody>
      </p:sp>
      <p:sp>
        <p:nvSpPr>
          <p:cNvPr id="182" name="Google Shape;182;g361bbc514e4_5_0"/>
          <p:cNvSpPr txBox="1"/>
          <p:nvPr>
            <p:ph type="title"/>
          </p:nvPr>
        </p:nvSpPr>
        <p:spPr>
          <a:xfrm>
            <a:off x="838200" y="4677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 sz="3700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BEAD Changes Per Evan Feinman</a:t>
            </a:r>
            <a:endParaRPr b="1" sz="3700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i="1" lang="en-US" sz="1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Former BEAD Director</a:t>
            </a:r>
            <a:endParaRPr b="1" sz="1900">
              <a:solidFill>
                <a:srgbClr val="88888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g3617daf1840_0_37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49" y="578990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g3617daf1840_0_37"/>
          <p:cNvSpPr txBox="1"/>
          <p:nvPr>
            <p:ph idx="1" type="body"/>
          </p:nvPr>
        </p:nvSpPr>
        <p:spPr>
          <a:xfrm>
            <a:off x="838200" y="1488225"/>
            <a:ext cx="10118100" cy="50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US" sz="3000">
                <a:solidFill>
                  <a:srgbClr val="595959"/>
                </a:solidFill>
              </a:rPr>
              <a:t>FCC Loses Two Commissioners</a:t>
            </a:r>
            <a:endParaRPr sz="23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Char char="•"/>
            </a:pPr>
            <a:r>
              <a:rPr lang="en-US" sz="2300">
                <a:solidFill>
                  <a:srgbClr val="595959"/>
                </a:solidFill>
                <a:highlight>
                  <a:schemeClr val="lt1"/>
                </a:highlight>
              </a:rPr>
              <a:t>Simington </a:t>
            </a:r>
            <a:r>
              <a:rPr lang="en-US" sz="2300">
                <a:solidFill>
                  <a:srgbClr val="595959"/>
                </a:solidFill>
                <a:highlight>
                  <a:schemeClr val="lt1"/>
                </a:highlight>
              </a:rPr>
              <a:t>(R) and Starks (D) stepping down Friday</a:t>
            </a:r>
            <a:endParaRPr sz="23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Char char="•"/>
            </a:pPr>
            <a:r>
              <a:rPr lang="en-US" sz="2300">
                <a:solidFill>
                  <a:srgbClr val="595959"/>
                </a:solidFill>
                <a:highlight>
                  <a:schemeClr val="lt1"/>
                </a:highlight>
              </a:rPr>
              <a:t>Carr (R) and Gomez (D) remain.</a:t>
            </a:r>
            <a:endParaRPr sz="23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Char char="•"/>
            </a:pPr>
            <a:r>
              <a:rPr lang="en-US" sz="2300">
                <a:solidFill>
                  <a:srgbClr val="595959"/>
                </a:solidFill>
                <a:highlight>
                  <a:schemeClr val="lt1"/>
                </a:highlight>
              </a:rPr>
              <a:t>1-1 Commission doesn’t meet quorum, limiting ability to act</a:t>
            </a:r>
            <a:endParaRPr sz="23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Char char="•"/>
            </a:pPr>
            <a:r>
              <a:rPr lang="en-US" sz="2300">
                <a:solidFill>
                  <a:srgbClr val="595959"/>
                </a:solidFill>
                <a:highlight>
                  <a:schemeClr val="lt1"/>
                </a:highlight>
              </a:rPr>
              <a:t>Nominee, Olivia Trusty (R), is awaiting confirmation in the Senate</a:t>
            </a:r>
            <a:endParaRPr sz="2300">
              <a:solidFill>
                <a:srgbClr val="595959"/>
              </a:solidFill>
              <a:highlight>
                <a:schemeClr val="lt1"/>
              </a:highlight>
            </a:endParaRPr>
          </a:p>
        </p:txBody>
      </p:sp>
      <p:sp>
        <p:nvSpPr>
          <p:cNvPr id="189" name="Google Shape;189;g3617daf1840_0_37"/>
          <p:cNvSpPr txBox="1"/>
          <p:nvPr>
            <p:ph type="title"/>
          </p:nvPr>
        </p:nvSpPr>
        <p:spPr>
          <a:xfrm>
            <a:off x="838200" y="4677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 sz="3700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Federal News</a:t>
            </a:r>
            <a:endParaRPr b="1" sz="3700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i="1" lang="en-US" sz="1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1900">
              <a:solidFill>
                <a:srgbClr val="88888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6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49" y="578990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6"/>
          <p:cNvSpPr txBox="1"/>
          <p:nvPr>
            <p:ph type="title"/>
          </p:nvPr>
        </p:nvSpPr>
        <p:spPr>
          <a:xfrm>
            <a:off x="838200" y="467775"/>
            <a:ext cx="1083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 sz="3700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Poles!</a:t>
            </a:r>
            <a:endParaRPr b="1" sz="3700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i="1" lang="en-US" sz="1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1900">
              <a:solidFill>
                <a:srgbClr val="88888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96" name="Google Shape;196;p6"/>
          <p:cNvSpPr txBox="1"/>
          <p:nvPr>
            <p:ph idx="1" type="body"/>
          </p:nvPr>
        </p:nvSpPr>
        <p:spPr>
          <a:xfrm>
            <a:off x="838200" y="1869225"/>
            <a:ext cx="10118100" cy="422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595959"/>
                </a:solidFill>
                <a:highlight>
                  <a:schemeClr val="lt1"/>
                </a:highlight>
              </a:rPr>
              <a:t>Jake Varn, Pew Broadband Access Initiative </a:t>
            </a:r>
            <a:endParaRPr sz="26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solidFill>
                <a:srgbClr val="595959"/>
              </a:solidFill>
              <a:highlight>
                <a:schemeClr val="lt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595959"/>
                </a:solidFill>
                <a:highlight>
                  <a:schemeClr val="lt1"/>
                </a:highlight>
              </a:rPr>
              <a:t>State Senator Andy Zay, Indiana</a:t>
            </a:r>
            <a:endParaRPr sz="2600">
              <a:solidFill>
                <a:srgbClr val="595959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Google Shape;201;g3617daf1840_0_213"/>
          <p:cNvPicPr preferRelativeResize="0"/>
          <p:nvPr/>
        </p:nvPicPr>
        <p:blipFill rotWithShape="1">
          <a:blip r:embed="rId3">
            <a:alphaModFix amt="8000"/>
          </a:blip>
          <a:srcRect b="0" l="0" r="0" t="0"/>
          <a:stretch/>
        </p:blipFill>
        <p:spPr>
          <a:xfrm>
            <a:off x="1301149" y="578990"/>
            <a:ext cx="9589699" cy="5700026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g3617daf1840_0_213"/>
          <p:cNvSpPr txBox="1"/>
          <p:nvPr>
            <p:ph type="title"/>
          </p:nvPr>
        </p:nvSpPr>
        <p:spPr>
          <a:xfrm>
            <a:off x="838200" y="467775"/>
            <a:ext cx="10833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lang="en-US" sz="3700">
                <a:solidFill>
                  <a:srgbClr val="19275D"/>
                </a:solidFill>
                <a:latin typeface="Arial Black"/>
                <a:ea typeface="Arial Black"/>
                <a:cs typeface="Arial Black"/>
                <a:sym typeface="Arial Black"/>
              </a:rPr>
              <a:t>Special Session on BEAD Next Week?</a:t>
            </a:r>
            <a:endParaRPr b="1" sz="3700">
              <a:solidFill>
                <a:srgbClr val="19275D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i="1" lang="en-US" sz="1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sz="1900">
              <a:solidFill>
                <a:srgbClr val="888888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2025-04-29T23:58:20Z</dcterms:created>
  <dc:creator>Anita Dunning</dc:creator>
</cp:coreProperties>
</file>